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52" r:id="rId1"/>
    <p:sldMasterId id="2147483753" r:id="rId2"/>
  </p:sldMasterIdLst>
  <p:notesMasterIdLst>
    <p:notesMasterId r:id="rId6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12192000" cy="6858000"/>
  <p:notesSz cx="6858000" cy="9144000"/>
  <p:embeddedFontLst>
    <p:embeddedFont>
      <p:font typeface="Georgia" panose="02040502050405020303" pitchFamily="18" charset="0"/>
      <p:regular r:id="rId68"/>
      <p:bold r:id="rId69"/>
      <p:italic r:id="rId70"/>
      <p:boldItalic r:id="rId71"/>
    </p:embeddedFont>
    <p:embeddedFont>
      <p:font typeface="Roboto" panose="02000000000000000000" pitchFamily="2"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B39110-B58C-4B2C-A62D-A6967D5FB689}">
  <a:tblStyle styleId="{BDB39110-B58C-4B2C-A62D-A6967D5FB68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6"/>
  </p:normalViewPr>
  <p:slideViewPr>
    <p:cSldViewPr snapToGrid="0">
      <p:cViewPr varScale="1">
        <p:scale>
          <a:sx n="105" d="100"/>
          <a:sy n="105"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1.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font" Target="fonts/font7.fntdata"/><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2.fntdata"/><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3.fntdata"/><Relationship Id="rId75"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6.fntdata"/><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font" Target="fonts/font4.fntdata"/><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882f0fd65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3882f0fd65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8" name="Google Shape;708;g3882f0fd652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30537ed7f4c_0_375: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9" name="Google Shape;869;g30537ed7f4c_0_3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0" name="Google Shape;870;g30537ed7f4c_0_3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306bc98b282_0_64: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g306bc98b282_0_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8" name="Google Shape;888;g306bc98b282_0_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30537ed7f4c_0_399: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9" name="Google Shape;909;g30537ed7f4c_0_3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0" name="Google Shape;910;g30537ed7f4c_0_3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30537ed7f4c_0_423: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g30537ed7f4c_0_4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7" name="Google Shape;927;g30537ed7f4c_0_4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g10b9feb3cab_0_206: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3" name="Google Shape;943;g10b9feb3cab_0_2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4" name="Google Shape;944;g10b9feb3cab_0_2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g1196a03606b_1_1159: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2" name="Google Shape;962;g1196a03606b_1_11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3" name="Google Shape;963;g1196a03606b_1_11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1196a03606b_1_299: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3" name="Google Shape;983;g1196a03606b_1_2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4" name="Google Shape;984;g1196a03606b_1_2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1344ef41acd_0_3: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1" name="Google Shape;1001;g1344ef41acd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2" name="Google Shape;1002;g1344ef41acd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1196a03606b_1_887: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g1196a03606b_1_8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0" name="Google Shape;1020;g1196a03606b_1_8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g2f69a1e77bd_0_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g2f69a1e77b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8" name="Google Shape;1038;g2f69a1e77b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g2f69a1e77bd_0_2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5" name="Google Shape;1055;g2f69a1e77bd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6" name="Google Shape;1056;g2f69a1e77bd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1196a03606b_1_907: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g1196a03606b_1_9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4" name="Google Shape;1074;g1196a03606b_1_9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1196a03606b_1_98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2" name="Google Shape;1092;g1196a03606b_1_9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3" name="Google Shape;1093;g1196a03606b_1_9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1196a03606b_1_963: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2" name="Google Shape;1112;g1196a03606b_1_9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3" name="Google Shape;1113;g1196a03606b_1_9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g1196a03606b_1_108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1" name="Google Shape;1131;g1196a03606b_1_10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2" name="Google Shape;1132;g1196a03606b_1_10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1196a03606b_1_112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0" name="Google Shape;1150;g1196a03606b_1_11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1" name="Google Shape;1151;g1196a03606b_1_11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176b64c976e_1_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9" name="Google Shape;1169;g176b64c976e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0" name="Google Shape;1170;g176b64c976e_1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30537ed7f4c_0_3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5" name="Google Shape;1185;g30537ed7f4c_0_3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6" name="Google Shape;1186;g30537ed7f4c_0_3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g306bc98b282_0_83: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4" name="Google Shape;1194;g306bc98b282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5" name="Google Shape;1195;g306bc98b282_0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30a18597396_0_2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7" name="Google Shape;1217;g30a18597396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8" name="Google Shape;1218;g30a18597396_0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1196a03606b_1_7: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g1196a03606b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g1196a03606b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g30a18597396_0_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g30a1859739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0" name="Google Shape;1240;g30a1859739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g306bc98b282_0_7: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1" name="Google Shape;1261;g306bc98b282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2" name="Google Shape;1262;g306bc98b282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30537ed7f4c_0_323: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3" name="Google Shape;1283;g30537ed7f4c_0_3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4" name="Google Shape;1284;g30537ed7f4c_0_3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g30537ed7f4c_0_2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1" name="Google Shape;1301;g30537ed7f4c_0_2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2" name="Google Shape;1302;g30537ed7f4c_0_2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121b74674ad_0_67: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0" name="Google Shape;1310;g121b74674ad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1" name="Google Shape;1311;g121b74674ad_0_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g176b64c976e_0_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2" name="Google Shape;1332;g176b64c976e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3" name="Google Shape;1333;g176b64c976e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121b74674ad_0_10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3" name="Google Shape;1353;g121b74674ad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4" name="Google Shape;1354;g121b74674ad_0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g12878a5427c_0_174: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5" name="Google Shape;1375;g12878a5427c_0_1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6" name="Google Shape;1376;g12878a5427c_0_1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5"/>
        <p:cNvGrpSpPr/>
        <p:nvPr/>
      </p:nvGrpSpPr>
      <p:grpSpPr>
        <a:xfrm>
          <a:off x="0" y="0"/>
          <a:ext cx="0" cy="0"/>
          <a:chOff x="0" y="0"/>
          <a:chExt cx="0" cy="0"/>
        </a:xfrm>
      </p:grpSpPr>
      <p:sp>
        <p:nvSpPr>
          <p:cNvPr id="1396" name="Google Shape;1396;g31dcdad9cd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7" name="Google Shape;1397;g31dcdad9cd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8" name="Google Shape;1398;g31dcdad9cd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121b74674ad_0_3: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6" name="Google Shape;1406;g121b74674ad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7" name="Google Shape;1407;g121b74674ad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28fb30849ca_0_3: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g28fb30849ca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g28fb30849ca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9"/>
        <p:cNvGrpSpPr/>
        <p:nvPr/>
      </p:nvGrpSpPr>
      <p:grpSpPr>
        <a:xfrm>
          <a:off x="0" y="0"/>
          <a:ext cx="0" cy="0"/>
          <a:chOff x="0" y="0"/>
          <a:chExt cx="0" cy="0"/>
        </a:xfrm>
      </p:grpSpPr>
      <p:sp>
        <p:nvSpPr>
          <p:cNvPr id="1430" name="Google Shape;1430;g143adc52624_0_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1" name="Google Shape;1431;g143adc52624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2" name="Google Shape;1432;g143adc52624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
        <p:cNvGrpSpPr/>
        <p:nvPr/>
      </p:nvGrpSpPr>
      <p:grpSpPr>
        <a:xfrm>
          <a:off x="0" y="0"/>
          <a:ext cx="0" cy="0"/>
          <a:chOff x="0" y="0"/>
          <a:chExt cx="0" cy="0"/>
        </a:xfrm>
      </p:grpSpPr>
      <p:sp>
        <p:nvSpPr>
          <p:cNvPr id="1446" name="Google Shape;1446;g1196a03606b_1_790: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7" name="Google Shape;1447;g1196a03606b_1_7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8" name="Google Shape;1448;g1196a03606b_1_7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6"/>
        <p:cNvGrpSpPr/>
        <p:nvPr/>
      </p:nvGrpSpPr>
      <p:grpSpPr>
        <a:xfrm>
          <a:off x="0" y="0"/>
          <a:ext cx="0" cy="0"/>
          <a:chOff x="0" y="0"/>
          <a:chExt cx="0" cy="0"/>
        </a:xfrm>
      </p:grpSpPr>
      <p:sp>
        <p:nvSpPr>
          <p:cNvPr id="1467" name="Google Shape;1467;g1196a03606b_1_838: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8" name="Google Shape;1468;g1196a03606b_1_8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9" name="Google Shape;1469;g1196a03606b_1_8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1196a03606b_1_85: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9" name="Google Shape;1499;g1196a03606b_1_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0" name="Google Shape;1500;g1196a03606b_1_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5"/>
        <p:cNvGrpSpPr/>
        <p:nvPr/>
      </p:nvGrpSpPr>
      <p:grpSpPr>
        <a:xfrm>
          <a:off x="0" y="0"/>
          <a:ext cx="0" cy="0"/>
          <a:chOff x="0" y="0"/>
          <a:chExt cx="0" cy="0"/>
        </a:xfrm>
      </p:grpSpPr>
      <p:sp>
        <p:nvSpPr>
          <p:cNvPr id="1516" name="Google Shape;1516;g1196a03606b_1_140: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7" name="Google Shape;1517;g1196a03606b_1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8" name="Google Shape;1518;g1196a03606b_1_1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5"/>
        <p:cNvGrpSpPr/>
        <p:nvPr/>
      </p:nvGrpSpPr>
      <p:grpSpPr>
        <a:xfrm>
          <a:off x="0" y="0"/>
          <a:ext cx="0" cy="0"/>
          <a:chOff x="0" y="0"/>
          <a:chExt cx="0" cy="0"/>
        </a:xfrm>
      </p:grpSpPr>
      <p:sp>
        <p:nvSpPr>
          <p:cNvPr id="1536" name="Google Shape;1536;g120d7230c65_0_213: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7" name="Google Shape;1537;g120d7230c65_0_2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8" name="Google Shape;1538;g120d7230c65_0_2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3"/>
        <p:cNvGrpSpPr/>
        <p:nvPr/>
      </p:nvGrpSpPr>
      <p:grpSpPr>
        <a:xfrm>
          <a:off x="0" y="0"/>
          <a:ext cx="0" cy="0"/>
          <a:chOff x="0" y="0"/>
          <a:chExt cx="0" cy="0"/>
        </a:xfrm>
      </p:grpSpPr>
      <p:sp>
        <p:nvSpPr>
          <p:cNvPr id="1554" name="Google Shape;1554;g292e64dc91e_0_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5" name="Google Shape;1555;g292e64dc91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6" name="Google Shape;1556;g292e64dc91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0"/>
        <p:cNvGrpSpPr/>
        <p:nvPr/>
      </p:nvGrpSpPr>
      <p:grpSpPr>
        <a:xfrm>
          <a:off x="0" y="0"/>
          <a:ext cx="0" cy="0"/>
          <a:chOff x="0" y="0"/>
          <a:chExt cx="0" cy="0"/>
        </a:xfrm>
      </p:grpSpPr>
      <p:sp>
        <p:nvSpPr>
          <p:cNvPr id="1571" name="Google Shape;1571;g1196a03606b_1_243: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2" name="Google Shape;1572;g1196a03606b_1_2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3" name="Google Shape;1573;g1196a03606b_1_2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g1a7c4d24825_0_2: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8" name="Google Shape;1588;g1a7c4d24825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9" name="Google Shape;1589;g1a7c4d24825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4"/>
        <p:cNvGrpSpPr/>
        <p:nvPr/>
      </p:nvGrpSpPr>
      <p:grpSpPr>
        <a:xfrm>
          <a:off x="0" y="0"/>
          <a:ext cx="0" cy="0"/>
          <a:chOff x="0" y="0"/>
          <a:chExt cx="0" cy="0"/>
        </a:xfrm>
      </p:grpSpPr>
      <p:sp>
        <p:nvSpPr>
          <p:cNvPr id="1605" name="Google Shape;1605;g1196a03606b_1_182: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6" name="Google Shape;1606;g1196a03606b_1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7" name="Google Shape;1607;g1196a03606b_1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12878a5427c_0_94: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4" name="Google Shape;764;g12878a5427c_0_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g12878a5427c_0_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120d7230c65_0_231: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8" name="Google Shape;1678;g120d7230c65_0_2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9" name="Google Shape;1679;g120d7230c65_0_2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6"/>
        <p:cNvGrpSpPr/>
        <p:nvPr/>
      </p:nvGrpSpPr>
      <p:grpSpPr>
        <a:xfrm>
          <a:off x="0" y="0"/>
          <a:ext cx="0" cy="0"/>
          <a:chOff x="0" y="0"/>
          <a:chExt cx="0" cy="0"/>
        </a:xfrm>
      </p:grpSpPr>
      <p:sp>
        <p:nvSpPr>
          <p:cNvPr id="1697" name="Google Shape;1697;g19fa2e664b9_0_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8" name="Google Shape;1698;g19fa2e664b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9" name="Google Shape;1699;g19fa2e664b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5"/>
        <p:cNvGrpSpPr/>
        <p:nvPr/>
      </p:nvGrpSpPr>
      <p:grpSpPr>
        <a:xfrm>
          <a:off x="0" y="0"/>
          <a:ext cx="0" cy="0"/>
          <a:chOff x="0" y="0"/>
          <a:chExt cx="0" cy="0"/>
        </a:xfrm>
      </p:grpSpPr>
      <p:sp>
        <p:nvSpPr>
          <p:cNvPr id="1716" name="Google Shape;1716;g1196a03606b_1_1179: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7" name="Google Shape;1717;g1196a03606b_1_11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8" name="Google Shape;1718;g1196a03606b_1_11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5"/>
        <p:cNvGrpSpPr/>
        <p:nvPr/>
      </p:nvGrpSpPr>
      <p:grpSpPr>
        <a:xfrm>
          <a:off x="0" y="0"/>
          <a:ext cx="0" cy="0"/>
          <a:chOff x="0" y="0"/>
          <a:chExt cx="0" cy="0"/>
        </a:xfrm>
      </p:grpSpPr>
      <p:sp>
        <p:nvSpPr>
          <p:cNvPr id="1736" name="Google Shape;1736;g120d7230c65_0_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7" name="Google Shape;1737;g120d7230c6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8" name="Google Shape;1738;g120d7230c6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5"/>
        <p:cNvGrpSpPr/>
        <p:nvPr/>
      </p:nvGrpSpPr>
      <p:grpSpPr>
        <a:xfrm>
          <a:off x="0" y="0"/>
          <a:ext cx="0" cy="0"/>
          <a:chOff x="0" y="0"/>
          <a:chExt cx="0" cy="0"/>
        </a:xfrm>
      </p:grpSpPr>
      <p:sp>
        <p:nvSpPr>
          <p:cNvPr id="1756" name="Google Shape;1756;g120d7230c65_0_55: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7" name="Google Shape;1757;g120d7230c65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8" name="Google Shape;1758;g120d7230c65_0_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5"/>
        <p:cNvGrpSpPr/>
        <p:nvPr/>
      </p:nvGrpSpPr>
      <p:grpSpPr>
        <a:xfrm>
          <a:off x="0" y="0"/>
          <a:ext cx="0" cy="0"/>
          <a:chOff x="0" y="0"/>
          <a:chExt cx="0" cy="0"/>
        </a:xfrm>
      </p:grpSpPr>
      <p:sp>
        <p:nvSpPr>
          <p:cNvPr id="1776" name="Google Shape;1776;g120d7230c65_0_36: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7" name="Google Shape;1777;g120d7230c65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8" name="Google Shape;1778;g120d7230c65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5"/>
        <p:cNvGrpSpPr/>
        <p:nvPr/>
      </p:nvGrpSpPr>
      <p:grpSpPr>
        <a:xfrm>
          <a:off x="0" y="0"/>
          <a:ext cx="0" cy="0"/>
          <a:chOff x="0" y="0"/>
          <a:chExt cx="0" cy="0"/>
        </a:xfrm>
      </p:grpSpPr>
      <p:sp>
        <p:nvSpPr>
          <p:cNvPr id="1796" name="Google Shape;1796;g120d7230c65_0_18: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7" name="Google Shape;1797;g120d7230c65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8" name="Google Shape;1798;g120d7230c65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5"/>
        <p:cNvGrpSpPr/>
        <p:nvPr/>
      </p:nvGrpSpPr>
      <p:grpSpPr>
        <a:xfrm>
          <a:off x="0" y="0"/>
          <a:ext cx="0" cy="0"/>
          <a:chOff x="0" y="0"/>
          <a:chExt cx="0" cy="0"/>
        </a:xfrm>
      </p:grpSpPr>
      <p:sp>
        <p:nvSpPr>
          <p:cNvPr id="1816" name="Google Shape;1816;g1196a03606b_1_318: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7" name="Google Shape;1817;g1196a03606b_1_3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8" name="Google Shape;1818;g1196a03606b_1_3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5"/>
        <p:cNvGrpSpPr/>
        <p:nvPr/>
      </p:nvGrpSpPr>
      <p:grpSpPr>
        <a:xfrm>
          <a:off x="0" y="0"/>
          <a:ext cx="0" cy="0"/>
          <a:chOff x="0" y="0"/>
          <a:chExt cx="0" cy="0"/>
        </a:xfrm>
      </p:grpSpPr>
      <p:sp>
        <p:nvSpPr>
          <p:cNvPr id="1836" name="Google Shape;1836;g1196a03606b_1_337: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7" name="Google Shape;1837;g1196a03606b_1_3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8" name="Google Shape;1838;g1196a03606b_1_3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5"/>
        <p:cNvGrpSpPr/>
        <p:nvPr/>
      </p:nvGrpSpPr>
      <p:grpSpPr>
        <a:xfrm>
          <a:off x="0" y="0"/>
          <a:ext cx="0" cy="0"/>
          <a:chOff x="0" y="0"/>
          <a:chExt cx="0" cy="0"/>
        </a:xfrm>
      </p:grpSpPr>
      <p:sp>
        <p:nvSpPr>
          <p:cNvPr id="1856" name="Google Shape;1856;g1196a03606b_1_926: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7" name="Google Shape;1857;g1196a03606b_1_9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8" name="Google Shape;1858;g1196a03606b_1_9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30537ed7f4c_0_2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30537ed7f4c_0_2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4" name="Google Shape;804;g30537ed7f4c_0_29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6"/>
        <p:cNvGrpSpPr/>
        <p:nvPr/>
      </p:nvGrpSpPr>
      <p:grpSpPr>
        <a:xfrm>
          <a:off x="0" y="0"/>
          <a:ext cx="0" cy="0"/>
          <a:chOff x="0" y="0"/>
          <a:chExt cx="0" cy="0"/>
        </a:xfrm>
      </p:grpSpPr>
      <p:sp>
        <p:nvSpPr>
          <p:cNvPr id="1877" name="Google Shape;1877;g121b74674ad_0_26: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8" name="Google Shape;1878;g121b74674ad_0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9" name="Google Shape;1879;g121b74674ad_0_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7"/>
        <p:cNvGrpSpPr/>
        <p:nvPr/>
      </p:nvGrpSpPr>
      <p:grpSpPr>
        <a:xfrm>
          <a:off x="0" y="0"/>
          <a:ext cx="0" cy="0"/>
          <a:chOff x="0" y="0"/>
          <a:chExt cx="0" cy="0"/>
        </a:xfrm>
      </p:grpSpPr>
      <p:sp>
        <p:nvSpPr>
          <p:cNvPr id="1898" name="Google Shape;1898;g1196a03606b_1_1039: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9" name="Google Shape;1899;g1196a03606b_1_10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0" name="Google Shape;1900;g1196a03606b_1_10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9"/>
        <p:cNvGrpSpPr/>
        <p:nvPr/>
      </p:nvGrpSpPr>
      <p:grpSpPr>
        <a:xfrm>
          <a:off x="0" y="0"/>
          <a:ext cx="0" cy="0"/>
          <a:chOff x="0" y="0"/>
          <a:chExt cx="0" cy="0"/>
        </a:xfrm>
      </p:grpSpPr>
      <p:sp>
        <p:nvSpPr>
          <p:cNvPr id="1920" name="Google Shape;1920;g1196a03606b_1_1141: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1" name="Google Shape;1921;g1196a03606b_1_1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2" name="Google Shape;1922;g1196a03606b_1_11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176944f802f_0_0: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1" name="Google Shape;1941;g176944f802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2" name="Google Shape;1942;g176944f802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8"/>
        <p:cNvGrpSpPr/>
        <p:nvPr/>
      </p:nvGrpSpPr>
      <p:grpSpPr>
        <a:xfrm>
          <a:off x="0" y="0"/>
          <a:ext cx="0" cy="0"/>
          <a:chOff x="0" y="0"/>
          <a:chExt cx="0" cy="0"/>
        </a:xfrm>
      </p:grpSpPr>
      <p:sp>
        <p:nvSpPr>
          <p:cNvPr id="1959" name="Google Shape;1959;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0" name="Google Shape;1960;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120d7230c65_0_141: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2" name="Google Shape;812;g120d7230c65_0_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3" name="Google Shape;813;g120d7230c65_0_1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06bc98b282_0_45: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6" name="Google Shape;836;g306bc98b282_0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7" name="Google Shape;837;g306bc98b282_0_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30537ed7f4c_0_351:notes"/>
          <p:cNvSpPr>
            <a:spLocks noGrp="1" noRot="1" noChangeAspect="1"/>
          </p:cNvSpPr>
          <p:nvPr>
            <p:ph type="sldImg" idx="2"/>
          </p:nvPr>
        </p:nvSpPr>
        <p:spPr>
          <a:xfrm>
            <a:off x="74613" y="739775"/>
            <a:ext cx="6569075"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3" name="Google Shape;853;g30537ed7f4c_0_3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4" name="Google Shape;854;g30537ed7f4c_0_3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6"/>
        <p:cNvGrpSpPr/>
        <p:nvPr/>
      </p:nvGrpSpPr>
      <p:grpSpPr>
        <a:xfrm>
          <a:off x="0" y="0"/>
          <a:ext cx="0" cy="0"/>
          <a:chOff x="0" y="0"/>
          <a:chExt cx="0" cy="0"/>
        </a:xfrm>
      </p:grpSpPr>
      <p:sp>
        <p:nvSpPr>
          <p:cNvPr id="17" name="Google Shape;17;p2"/>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2"/>
          <p:cNvSpPr/>
          <p:nvPr/>
        </p:nvSpPr>
        <p:spPr>
          <a:xfrm>
            <a:off x="0" y="3429000"/>
            <a:ext cx="809625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 name="Google Shape;19;p2"/>
          <p:cNvSpPr/>
          <p:nvPr/>
        </p:nvSpPr>
        <p:spPr>
          <a:xfrm>
            <a:off x="8096250" y="0"/>
            <a:ext cx="409575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2"/>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2"/>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2" name="Google Shape;22;p2"/>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73"/>
        <p:cNvGrpSpPr/>
        <p:nvPr/>
      </p:nvGrpSpPr>
      <p:grpSpPr>
        <a:xfrm>
          <a:off x="0" y="0"/>
          <a:ext cx="0" cy="0"/>
          <a:chOff x="0" y="0"/>
          <a:chExt cx="0" cy="0"/>
        </a:xfrm>
      </p:grpSpPr>
      <p:sp>
        <p:nvSpPr>
          <p:cNvPr id="74" name="Google Shape;74;p11"/>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75" name="Google Shape;75;p11"/>
          <p:cNvGrpSpPr/>
          <p:nvPr/>
        </p:nvGrpSpPr>
        <p:grpSpPr>
          <a:xfrm>
            <a:off x="0" y="0"/>
            <a:ext cx="12192000" cy="6858000"/>
            <a:chOff x="0" y="0"/>
            <a:chExt cx="12192000" cy="6858000"/>
          </a:xfrm>
        </p:grpSpPr>
        <p:sp>
          <p:nvSpPr>
            <p:cNvPr id="76" name="Google Shape;76;p11"/>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7" name="Google Shape;77;p11"/>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78" name="Google Shape;78;p11"/>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9" name="Google Shape;79;p11"/>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653"/>
        <p:cNvGrpSpPr/>
        <p:nvPr/>
      </p:nvGrpSpPr>
      <p:grpSpPr>
        <a:xfrm>
          <a:off x="0" y="0"/>
          <a:ext cx="0" cy="0"/>
          <a:chOff x="0" y="0"/>
          <a:chExt cx="0" cy="0"/>
        </a:xfrm>
      </p:grpSpPr>
      <p:sp>
        <p:nvSpPr>
          <p:cNvPr id="654" name="Google Shape;654;p102"/>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3"/>
              </a:buClr>
              <a:buSzPts val="1800"/>
              <a:buNone/>
              <a:defRPr>
                <a:solidFill>
                  <a:schemeClr val="accent3"/>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55" name="Google Shape;655;p102"/>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accent3"/>
              </a:buClr>
              <a:buSzPts val="8500"/>
              <a:buNone/>
              <a:defRPr sz="8500" b="0">
                <a:solidFill>
                  <a:schemeClr val="accent3"/>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56" name="Google Shape;656;p102"/>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dk2"/>
              </a:buClr>
              <a:buSzPts val="8500"/>
              <a:buNone/>
              <a:defRPr sz="8500" b="0">
                <a:solidFill>
                  <a:schemeClr val="dk2"/>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57" name="Google Shape;657;p102"/>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accent1"/>
              </a:buClr>
              <a:buSzPts val="8500"/>
              <a:buNone/>
              <a:defRPr sz="8500" b="0">
                <a:solidFill>
                  <a:schemeClr val="accent1"/>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58" name="Google Shape;658;p10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9" name="Google Shape;659;p102"/>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60" name="Google Shape;660;p102"/>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800"/>
              <a:buNone/>
              <a:defRPr>
                <a:solidFill>
                  <a:schemeClr val="dk2"/>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61" name="Google Shape;661;p102"/>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solidFill>
                  <a:schemeClr val="accent1"/>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62" name="Google Shape;662;p102"/>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3" name="Google Shape;663;p102"/>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and Chart Dark">
  <p:cSld name="Title and Chart Dark">
    <p:bg>
      <p:bgPr>
        <a:solidFill>
          <a:srgbClr val="464646"/>
        </a:solidFill>
        <a:effectLst/>
      </p:bgPr>
    </p:bg>
    <p:spTree>
      <p:nvGrpSpPr>
        <p:cNvPr id="1" name="Shape 664"/>
        <p:cNvGrpSpPr/>
        <p:nvPr/>
      </p:nvGrpSpPr>
      <p:grpSpPr>
        <a:xfrm>
          <a:off x="0" y="0"/>
          <a:ext cx="0" cy="0"/>
          <a:chOff x="0" y="0"/>
          <a:chExt cx="0" cy="0"/>
        </a:xfrm>
      </p:grpSpPr>
      <p:sp>
        <p:nvSpPr>
          <p:cNvPr id="665" name="Google Shape;665;p103"/>
          <p:cNvSpPr>
            <a:spLocks noGrp="1"/>
          </p:cNvSpPr>
          <p:nvPr>
            <p:ph type="chart" idx="2"/>
          </p:nvPr>
        </p:nvSpPr>
        <p:spPr>
          <a:xfrm>
            <a:off x="442913" y="2103438"/>
            <a:ext cx="11306100" cy="4068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666" name="Google Shape;666;p10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7" name="Google Shape;667;p103"/>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8" name="Google Shape;668;p103"/>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9" name="Google Shape;669;p103"/>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670"/>
        <p:cNvGrpSpPr/>
        <p:nvPr/>
      </p:nvGrpSpPr>
      <p:grpSpPr>
        <a:xfrm>
          <a:off x="0" y="0"/>
          <a:ext cx="0" cy="0"/>
          <a:chOff x="0" y="0"/>
          <a:chExt cx="0" cy="0"/>
        </a:xfrm>
      </p:grpSpPr>
      <p:sp>
        <p:nvSpPr>
          <p:cNvPr id="671" name="Google Shape;671;p104"/>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2" name="Google Shape;672;p104"/>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1"/>
              </a:buClr>
              <a:buSzPts val="5800"/>
              <a:buFont typeface="Georgia"/>
              <a:buNone/>
              <a:defRPr sz="58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3" name="Google Shape;673;p10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4" name="Google Shape;674;p104"/>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a:solidFill>
                  <a:schemeClr val="lt1"/>
                </a:solidFill>
              </a:defRPr>
            </a:lvl1pPr>
            <a:lvl2pPr marL="914400" lvl="1" indent="-228600" algn="l">
              <a:lnSpc>
                <a:spcPct val="100000"/>
              </a:lnSpc>
              <a:spcBef>
                <a:spcPts val="0"/>
              </a:spcBef>
              <a:spcAft>
                <a:spcPts val="0"/>
              </a:spcAft>
              <a:buClr>
                <a:schemeClr val="lt1"/>
              </a:buClr>
              <a:buSzPts val="1200"/>
              <a:buFont typeface="Arial"/>
              <a:buNone/>
              <a:defRPr sz="1200" b="0">
                <a:solidFill>
                  <a:schemeClr val="lt1"/>
                </a:solidFill>
              </a:defRPr>
            </a:lvl2pPr>
            <a:lvl3pPr marL="1371600" lvl="2" indent="-228600" algn="l">
              <a:lnSpc>
                <a:spcPct val="100000"/>
              </a:lnSpc>
              <a:spcBef>
                <a:spcPts val="0"/>
              </a:spcBef>
              <a:spcAft>
                <a:spcPts val="0"/>
              </a:spcAft>
              <a:buClr>
                <a:schemeClr val="lt1"/>
              </a:buClr>
              <a:buSzPts val="1200"/>
              <a:buFont typeface="Arial"/>
              <a:buNone/>
              <a:defRPr sz="1200" b="0">
                <a:solidFill>
                  <a:schemeClr val="lt1"/>
                </a:solidFill>
              </a:defRPr>
            </a:lvl3pPr>
            <a:lvl4pPr marL="1828800" lvl="3" indent="-228600" algn="l">
              <a:lnSpc>
                <a:spcPct val="100000"/>
              </a:lnSpc>
              <a:spcBef>
                <a:spcPts val="0"/>
              </a:spcBef>
              <a:spcAft>
                <a:spcPts val="0"/>
              </a:spcAft>
              <a:buClr>
                <a:schemeClr val="lt1"/>
              </a:buClr>
              <a:buSzPts val="1200"/>
              <a:buFont typeface="Arial"/>
              <a:buNone/>
              <a:defRPr sz="1200" b="0">
                <a:solidFill>
                  <a:schemeClr val="lt1"/>
                </a:solidFill>
              </a:defRPr>
            </a:lvl4pPr>
            <a:lvl5pPr marL="2286000" lvl="4" indent="-228600" algn="l">
              <a:lnSpc>
                <a:spcPct val="100000"/>
              </a:lnSpc>
              <a:spcBef>
                <a:spcPts val="0"/>
              </a:spcBef>
              <a:spcAft>
                <a:spcPts val="0"/>
              </a:spcAft>
              <a:buClr>
                <a:schemeClr val="lt1"/>
              </a:buClr>
              <a:buSzPts val="1200"/>
              <a:buFont typeface="Arial"/>
              <a:buNone/>
              <a:defRPr sz="1200" b="0">
                <a:solidFill>
                  <a:schemeClr val="lt1"/>
                </a:solidFill>
              </a:defRPr>
            </a:lvl5pPr>
            <a:lvl6pPr marL="2743200" lvl="5" indent="-228600" algn="l">
              <a:lnSpc>
                <a:spcPct val="100000"/>
              </a:lnSpc>
              <a:spcBef>
                <a:spcPts val="0"/>
              </a:spcBef>
              <a:spcAft>
                <a:spcPts val="0"/>
              </a:spcAft>
              <a:buClr>
                <a:schemeClr val="lt1"/>
              </a:buClr>
              <a:buSzPts val="1200"/>
              <a:buFont typeface="Arial"/>
              <a:buNone/>
              <a:defRPr sz="1200">
                <a:solidFill>
                  <a:schemeClr val="lt1"/>
                </a:solidFill>
              </a:defRPr>
            </a:lvl6pPr>
            <a:lvl7pPr marL="3200400" lvl="6" indent="-228600" algn="l">
              <a:lnSpc>
                <a:spcPct val="100000"/>
              </a:lnSpc>
              <a:spcBef>
                <a:spcPts val="0"/>
              </a:spcBef>
              <a:spcAft>
                <a:spcPts val="0"/>
              </a:spcAft>
              <a:buClr>
                <a:schemeClr val="lt1"/>
              </a:buClr>
              <a:buSzPts val="1200"/>
              <a:buFont typeface="Arial"/>
              <a:buNone/>
              <a:defRPr sz="1200">
                <a:solidFill>
                  <a:schemeClr val="lt1"/>
                </a:solidFill>
              </a:defRPr>
            </a:lvl7pPr>
            <a:lvl8pPr marL="3657600" lvl="7" indent="-228600" algn="l">
              <a:lnSpc>
                <a:spcPct val="100000"/>
              </a:lnSpc>
              <a:spcBef>
                <a:spcPts val="0"/>
              </a:spcBef>
              <a:spcAft>
                <a:spcPts val="0"/>
              </a:spcAft>
              <a:buClr>
                <a:schemeClr val="lt1"/>
              </a:buClr>
              <a:buSzPts val="1200"/>
              <a:buFont typeface="Arial"/>
              <a:buNone/>
              <a:defRPr sz="1200">
                <a:solidFill>
                  <a:schemeClr val="lt1"/>
                </a:solidFill>
              </a:defRPr>
            </a:lvl8pPr>
            <a:lvl9pPr marL="4114800" lvl="8" indent="-228600" algn="l">
              <a:lnSpc>
                <a:spcPct val="100000"/>
              </a:lnSpc>
              <a:spcBef>
                <a:spcPts val="0"/>
              </a:spcBef>
              <a:spcAft>
                <a:spcPts val="0"/>
              </a:spcAft>
              <a:buClr>
                <a:schemeClr val="lt1"/>
              </a:buClr>
              <a:buSzPts val="1200"/>
              <a:buFont typeface="Arial"/>
              <a:buNone/>
              <a:defRPr sz="1200">
                <a:solidFill>
                  <a:schemeClr val="lt1"/>
                </a:solidFill>
              </a:defRPr>
            </a:lvl9pPr>
          </a:lstStyle>
          <a:p>
            <a:endParaRPr/>
          </a:p>
        </p:txBody>
      </p:sp>
      <p:sp>
        <p:nvSpPr>
          <p:cNvPr id="675" name="Google Shape;675;p10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p104"/>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b="0" i="0" u="none" strike="noStrike" cap="none">
                <a:solidFill>
                  <a:schemeClr val="dk1"/>
                </a:solidFill>
                <a:latin typeface="Arial"/>
                <a:ea typeface="Arial"/>
                <a:cs typeface="Arial"/>
                <a:sym typeface="Arial"/>
              </a:rPr>
              <a:t>pwc.com</a:t>
            </a:r>
            <a:endParaRPr sz="12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1_Title and Full Content">
  <p:cSld name="1_Title and Full Content">
    <p:bg>
      <p:bgPr>
        <a:solidFill>
          <a:schemeClr val="accent6"/>
        </a:solidFill>
        <a:effectLst/>
      </p:bgPr>
    </p:bg>
    <p:spTree>
      <p:nvGrpSpPr>
        <p:cNvPr id="1" name="Shape 677"/>
        <p:cNvGrpSpPr/>
        <p:nvPr/>
      </p:nvGrpSpPr>
      <p:grpSpPr>
        <a:xfrm>
          <a:off x="0" y="0"/>
          <a:ext cx="0" cy="0"/>
          <a:chOff x="0" y="0"/>
          <a:chExt cx="0" cy="0"/>
        </a:xfrm>
      </p:grpSpPr>
      <p:sp>
        <p:nvSpPr>
          <p:cNvPr id="678" name="Google Shape;678;p105"/>
          <p:cNvSpPr txBox="1">
            <a:spLocks noGrp="1"/>
          </p:cNvSpPr>
          <p:nvPr>
            <p:ph type="body" idx="1"/>
          </p:nvPr>
        </p:nvSpPr>
        <p:spPr>
          <a:xfrm>
            <a:off x="609600" y="2103438"/>
            <a:ext cx="10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lt1"/>
              </a:buClr>
              <a:buSzPts val="1600"/>
              <a:buNone/>
              <a:defRPr>
                <a:solidFill>
                  <a:schemeClr val="lt1"/>
                </a:solidFill>
              </a:defRPr>
            </a:lvl2pPr>
            <a:lvl3pPr marL="1371600" lvl="2" indent="-330200" algn="l">
              <a:lnSpc>
                <a:spcPct val="100000"/>
              </a:lnSpc>
              <a:spcBef>
                <a:spcPts val="600"/>
              </a:spcBef>
              <a:spcAft>
                <a:spcPts val="0"/>
              </a:spcAft>
              <a:buClr>
                <a:schemeClr val="lt1"/>
              </a:buClr>
              <a:buSzPts val="1600"/>
              <a:buChar char="•"/>
              <a:defRPr>
                <a:solidFill>
                  <a:schemeClr val="lt1"/>
                </a:solidFill>
              </a:defRPr>
            </a:lvl3pPr>
            <a:lvl4pPr marL="1828800" lvl="3" indent="-330200" algn="l">
              <a:lnSpc>
                <a:spcPct val="100000"/>
              </a:lnSpc>
              <a:spcBef>
                <a:spcPts val="600"/>
              </a:spcBef>
              <a:spcAft>
                <a:spcPts val="0"/>
              </a:spcAft>
              <a:buClr>
                <a:schemeClr val="lt1"/>
              </a:buClr>
              <a:buSzPts val="1600"/>
              <a:buChar char="–"/>
              <a:defRPr>
                <a:solidFill>
                  <a:schemeClr val="lt1"/>
                </a:solidFill>
              </a:defRPr>
            </a:lvl4pPr>
            <a:lvl5pPr marL="2286000" lvl="4" indent="-330200" algn="l">
              <a:lnSpc>
                <a:spcPct val="100000"/>
              </a:lnSpc>
              <a:spcBef>
                <a:spcPts val="600"/>
              </a:spcBef>
              <a:spcAft>
                <a:spcPts val="0"/>
              </a:spcAft>
              <a:buClr>
                <a:schemeClr val="lt1"/>
              </a:buClr>
              <a:buSzPts val="1600"/>
              <a:buChar char="•"/>
              <a:defRPr>
                <a:solidFill>
                  <a:schemeClr val="lt1"/>
                </a:solidFill>
              </a:defRPr>
            </a:lvl5pPr>
            <a:lvl6pPr marL="2743200" lvl="5" indent="-330200" algn="l">
              <a:lnSpc>
                <a:spcPct val="100000"/>
              </a:lnSpc>
              <a:spcBef>
                <a:spcPts val="600"/>
              </a:spcBef>
              <a:spcAft>
                <a:spcPts val="0"/>
              </a:spcAft>
              <a:buClr>
                <a:schemeClr val="lt1"/>
              </a:buClr>
              <a:buSzPts val="1600"/>
              <a:buChar char="–"/>
              <a:defRPr>
                <a:solidFill>
                  <a:schemeClr val="lt1"/>
                </a:solidFill>
              </a:defRPr>
            </a:lvl6pPr>
            <a:lvl7pPr marL="3200400" lvl="6" indent="-330200" algn="l">
              <a:lnSpc>
                <a:spcPct val="100000"/>
              </a:lnSpc>
              <a:spcBef>
                <a:spcPts val="600"/>
              </a:spcBef>
              <a:spcAft>
                <a:spcPts val="0"/>
              </a:spcAft>
              <a:buClr>
                <a:schemeClr val="lt1"/>
              </a:buClr>
              <a:buSzPts val="1600"/>
              <a:buChar char="•"/>
              <a:defRPr>
                <a:solidFill>
                  <a:schemeClr val="lt1"/>
                </a:solidFill>
              </a:defRPr>
            </a:lvl7pPr>
            <a:lvl8pPr marL="3657600" lvl="7" indent="-330200" algn="l">
              <a:lnSpc>
                <a:spcPct val="100000"/>
              </a:lnSpc>
              <a:spcBef>
                <a:spcPts val="600"/>
              </a:spcBef>
              <a:spcAft>
                <a:spcPts val="0"/>
              </a:spcAft>
              <a:buClr>
                <a:schemeClr val="lt1"/>
              </a:buClr>
              <a:buSzPts val="1600"/>
              <a:buChar char="–"/>
              <a:defRPr>
                <a:solidFill>
                  <a:schemeClr val="lt1"/>
                </a:solidFill>
              </a:defRPr>
            </a:lvl8pPr>
            <a:lvl9pPr marL="4114800" lvl="8" indent="-330200" algn="l">
              <a:lnSpc>
                <a:spcPct val="100000"/>
              </a:lnSpc>
              <a:spcBef>
                <a:spcPts val="600"/>
              </a:spcBef>
              <a:spcAft>
                <a:spcPts val="600"/>
              </a:spcAft>
              <a:buClr>
                <a:schemeClr val="lt1"/>
              </a:buClr>
              <a:buSzPts val="1600"/>
              <a:buChar char="•"/>
              <a:defRPr>
                <a:solidFill>
                  <a:schemeClr val="lt1"/>
                </a:solidFill>
              </a:defRPr>
            </a:lvl9pPr>
          </a:lstStyle>
          <a:p>
            <a:endParaRPr/>
          </a:p>
        </p:txBody>
      </p:sp>
      <p:sp>
        <p:nvSpPr>
          <p:cNvPr id="679" name="Google Shape;679;p105"/>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0" name="Google Shape;680;p10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1" name="Google Shape;681;p10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2" name="Google Shape;682;p10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3" name="Google Shape;683;p105"/>
          <p:cNvSpPr txBox="1"/>
          <p:nvPr/>
        </p:nvSpPr>
        <p:spPr>
          <a:xfrm>
            <a:off x="442912" y="6492240"/>
            <a:ext cx="5309100" cy="137100"/>
          </a:xfrm>
          <a:prstGeom prst="rect">
            <a:avLst/>
          </a:prstGeom>
          <a:solidFill>
            <a:schemeClr val="accent6"/>
          </a:solid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700"/>
              <a:buFont typeface="Arial"/>
              <a:buNone/>
            </a:pPr>
            <a:r>
              <a:rPr lang="en-GB" sz="700" b="0" i="0" u="none" strike="noStrike" cap="none">
                <a:solidFill>
                  <a:schemeClr val="lt1"/>
                </a:solidFill>
                <a:latin typeface="Arial"/>
                <a:ea typeface="Arial"/>
                <a:cs typeface="Arial"/>
                <a:sym typeface="Arial"/>
              </a:rPr>
              <a:t>PwC</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Four Small Colour Blocks">
  <p:cSld name="Four Small Colour Blocks">
    <p:spTree>
      <p:nvGrpSpPr>
        <p:cNvPr id="1" name="Shape 684"/>
        <p:cNvGrpSpPr/>
        <p:nvPr/>
      </p:nvGrpSpPr>
      <p:grpSpPr>
        <a:xfrm>
          <a:off x="0" y="0"/>
          <a:ext cx="0" cy="0"/>
          <a:chOff x="0" y="0"/>
          <a:chExt cx="0" cy="0"/>
        </a:xfrm>
      </p:grpSpPr>
      <p:sp>
        <p:nvSpPr>
          <p:cNvPr id="685" name="Google Shape;685;p106"/>
          <p:cNvSpPr txBox="1">
            <a:spLocks noGrp="1"/>
          </p:cNvSpPr>
          <p:nvPr>
            <p:ph type="title"/>
          </p:nvPr>
        </p:nvSpPr>
        <p:spPr>
          <a:xfrm>
            <a:off x="442913" y="173620"/>
            <a:ext cx="11306100" cy="10518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6" name="Google Shape;686;p106"/>
          <p:cNvSpPr txBox="1">
            <a:spLocks noGrp="1"/>
          </p:cNvSpPr>
          <p:nvPr>
            <p:ph type="subTitle" idx="1"/>
          </p:nvPr>
        </p:nvSpPr>
        <p:spPr>
          <a:xfrm>
            <a:off x="442913" y="1276212"/>
            <a:ext cx="11306100" cy="3201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2"/>
              </a:buClr>
              <a:buSzPts val="1800"/>
              <a:buNone/>
              <a:defRPr sz="1800" b="1">
                <a:solidFill>
                  <a:schemeClr val="dk2"/>
                </a:solidFill>
              </a:defRPr>
            </a:lvl1pPr>
            <a:lvl2pPr lvl="1" algn="l" rtl="0">
              <a:lnSpc>
                <a:spcPct val="100000"/>
              </a:lnSpc>
              <a:spcBef>
                <a:spcPts val="0"/>
              </a:spcBef>
              <a:spcAft>
                <a:spcPts val="0"/>
              </a:spcAft>
              <a:buClr>
                <a:schemeClr val="dk2"/>
              </a:buClr>
              <a:buSzPts val="1800"/>
              <a:buNone/>
              <a:defRPr sz="1800" b="1">
                <a:solidFill>
                  <a:schemeClr val="dk2"/>
                </a:solidFill>
              </a:defRPr>
            </a:lvl2pPr>
            <a:lvl3pPr lvl="2" algn="l" rtl="0">
              <a:lnSpc>
                <a:spcPct val="100000"/>
              </a:lnSpc>
              <a:spcBef>
                <a:spcPts val="0"/>
              </a:spcBef>
              <a:spcAft>
                <a:spcPts val="0"/>
              </a:spcAft>
              <a:buClr>
                <a:schemeClr val="dk2"/>
              </a:buClr>
              <a:buSzPts val="1800"/>
              <a:buNone/>
              <a:defRPr sz="1800" b="1">
                <a:solidFill>
                  <a:schemeClr val="dk2"/>
                </a:solidFill>
              </a:defRPr>
            </a:lvl3pPr>
            <a:lvl4pPr lvl="3" algn="l" rtl="0">
              <a:lnSpc>
                <a:spcPct val="100000"/>
              </a:lnSpc>
              <a:spcBef>
                <a:spcPts val="0"/>
              </a:spcBef>
              <a:spcAft>
                <a:spcPts val="0"/>
              </a:spcAft>
              <a:buClr>
                <a:schemeClr val="dk2"/>
              </a:buClr>
              <a:buSzPts val="1800"/>
              <a:buNone/>
              <a:defRPr sz="1800" b="1">
                <a:solidFill>
                  <a:schemeClr val="dk2"/>
                </a:solidFill>
              </a:defRPr>
            </a:lvl4pPr>
            <a:lvl5pPr lvl="4" algn="l" rtl="0">
              <a:lnSpc>
                <a:spcPct val="100000"/>
              </a:lnSpc>
              <a:spcBef>
                <a:spcPts val="0"/>
              </a:spcBef>
              <a:spcAft>
                <a:spcPts val="0"/>
              </a:spcAft>
              <a:buClr>
                <a:schemeClr val="dk2"/>
              </a:buClr>
              <a:buSzPts val="1800"/>
              <a:buNone/>
              <a:defRPr sz="1800" b="1">
                <a:solidFill>
                  <a:schemeClr val="dk2"/>
                </a:solidFill>
              </a:defRPr>
            </a:lvl5pPr>
            <a:lvl6pPr lvl="5" algn="l" rtl="0">
              <a:lnSpc>
                <a:spcPct val="100000"/>
              </a:lnSpc>
              <a:spcBef>
                <a:spcPts val="0"/>
              </a:spcBef>
              <a:spcAft>
                <a:spcPts val="0"/>
              </a:spcAft>
              <a:buClr>
                <a:schemeClr val="dk2"/>
              </a:buClr>
              <a:buSzPts val="1800"/>
              <a:buNone/>
              <a:defRPr sz="1800" b="1">
                <a:solidFill>
                  <a:schemeClr val="dk2"/>
                </a:solidFill>
              </a:defRPr>
            </a:lvl6pPr>
            <a:lvl7pPr lvl="6" algn="l" rtl="0">
              <a:lnSpc>
                <a:spcPct val="100000"/>
              </a:lnSpc>
              <a:spcBef>
                <a:spcPts val="0"/>
              </a:spcBef>
              <a:spcAft>
                <a:spcPts val="0"/>
              </a:spcAft>
              <a:buClr>
                <a:schemeClr val="dk2"/>
              </a:buClr>
              <a:buSzPts val="1800"/>
              <a:buNone/>
              <a:defRPr sz="1800" b="1">
                <a:solidFill>
                  <a:schemeClr val="dk2"/>
                </a:solidFill>
              </a:defRPr>
            </a:lvl7pPr>
            <a:lvl8pPr lvl="7" algn="l" rtl="0">
              <a:lnSpc>
                <a:spcPct val="100000"/>
              </a:lnSpc>
              <a:spcBef>
                <a:spcPts val="0"/>
              </a:spcBef>
              <a:spcAft>
                <a:spcPts val="0"/>
              </a:spcAft>
              <a:buClr>
                <a:schemeClr val="dk2"/>
              </a:buClr>
              <a:buSzPts val="1800"/>
              <a:buNone/>
              <a:defRPr sz="1800" b="1">
                <a:solidFill>
                  <a:schemeClr val="dk2"/>
                </a:solidFill>
              </a:defRPr>
            </a:lvl8pPr>
            <a:lvl9pPr lvl="8" algn="l" rtl="0">
              <a:lnSpc>
                <a:spcPct val="100000"/>
              </a:lnSpc>
              <a:spcBef>
                <a:spcPts val="0"/>
              </a:spcBef>
              <a:spcAft>
                <a:spcPts val="0"/>
              </a:spcAft>
              <a:buClr>
                <a:schemeClr val="dk2"/>
              </a:buClr>
              <a:buSzPts val="1800"/>
              <a:buNone/>
              <a:defRPr sz="1800" b="1">
                <a:solidFill>
                  <a:schemeClr val="dk2"/>
                </a:solidFill>
              </a:defRPr>
            </a:lvl9pPr>
          </a:lstStyle>
          <a:p>
            <a:endParaRPr/>
          </a:p>
        </p:txBody>
      </p:sp>
      <p:sp>
        <p:nvSpPr>
          <p:cNvPr id="687" name="Google Shape;687;p106"/>
          <p:cNvSpPr/>
          <p:nvPr/>
        </p:nvSpPr>
        <p:spPr>
          <a:xfrm>
            <a:off x="442912" y="1733550"/>
            <a:ext cx="2058300" cy="2059800"/>
          </a:xfrm>
          <a:prstGeom prst="rect">
            <a:avLst/>
          </a:prstGeom>
          <a:solidFill>
            <a:srgbClr val="A320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88" name="Google Shape;688;p106"/>
          <p:cNvSpPr txBox="1">
            <a:spLocks noGrp="1"/>
          </p:cNvSpPr>
          <p:nvPr>
            <p:ph type="body" idx="2"/>
          </p:nvPr>
        </p:nvSpPr>
        <p:spPr>
          <a:xfrm>
            <a:off x="621792" y="2011679"/>
            <a:ext cx="1691700" cy="594300"/>
          </a:xfrm>
          <a:prstGeom prst="rect">
            <a:avLst/>
          </a:prstGeom>
          <a:noFill/>
          <a:ln>
            <a:noFill/>
          </a:ln>
        </p:spPr>
        <p:txBody>
          <a:bodyPr spcFirstLastPara="1" wrap="square" lIns="0" tIns="0" rIns="0" bIns="0" anchor="t" anchorCtr="0">
            <a:noAutofit/>
          </a:bodyPr>
          <a:lstStyle>
            <a:lvl1pPr marL="457200" lvl="0" indent="-228600" algn="l" rtl="0">
              <a:lnSpc>
                <a:spcPct val="80000"/>
              </a:lnSpc>
              <a:spcBef>
                <a:spcPts val="0"/>
              </a:spcBef>
              <a:spcAft>
                <a:spcPts val="0"/>
              </a:spcAft>
              <a:buClr>
                <a:schemeClr val="lt1"/>
              </a:buClr>
              <a:buSzPts val="4000"/>
              <a:buFont typeface="Arial"/>
              <a:buNone/>
              <a:defRPr sz="4000">
                <a:solidFill>
                  <a:schemeClr val="lt1"/>
                </a:solidFill>
              </a:defRPr>
            </a:lvl1pPr>
            <a:lvl2pPr marL="914400" lvl="1" indent="-228600" algn="l" rtl="0">
              <a:lnSpc>
                <a:spcPct val="80000"/>
              </a:lnSpc>
              <a:spcBef>
                <a:spcPts val="0"/>
              </a:spcBef>
              <a:spcAft>
                <a:spcPts val="0"/>
              </a:spcAft>
              <a:buClr>
                <a:schemeClr val="lt1"/>
              </a:buClr>
              <a:buSzPts val="4000"/>
              <a:buFont typeface="Arial"/>
              <a:buNone/>
              <a:defRPr sz="4000">
                <a:solidFill>
                  <a:schemeClr val="lt1"/>
                </a:solidFill>
              </a:defRPr>
            </a:lvl2pPr>
            <a:lvl3pPr marL="1371600" lvl="2" indent="-228600" algn="l" rtl="0">
              <a:lnSpc>
                <a:spcPct val="80000"/>
              </a:lnSpc>
              <a:spcBef>
                <a:spcPts val="0"/>
              </a:spcBef>
              <a:spcAft>
                <a:spcPts val="0"/>
              </a:spcAft>
              <a:buClr>
                <a:schemeClr val="lt1"/>
              </a:buClr>
              <a:buSzPts val="4000"/>
              <a:buFont typeface="Arial"/>
              <a:buNone/>
              <a:defRPr sz="4000">
                <a:solidFill>
                  <a:schemeClr val="lt1"/>
                </a:solidFill>
              </a:defRPr>
            </a:lvl3pPr>
            <a:lvl4pPr marL="1828800" lvl="3" indent="-228600" algn="l" rtl="0">
              <a:lnSpc>
                <a:spcPct val="80000"/>
              </a:lnSpc>
              <a:spcBef>
                <a:spcPts val="0"/>
              </a:spcBef>
              <a:spcAft>
                <a:spcPts val="0"/>
              </a:spcAft>
              <a:buClr>
                <a:schemeClr val="lt1"/>
              </a:buClr>
              <a:buSzPts val="4000"/>
              <a:buFont typeface="Arial"/>
              <a:buNone/>
              <a:defRPr sz="4000">
                <a:solidFill>
                  <a:schemeClr val="lt1"/>
                </a:solidFill>
              </a:defRPr>
            </a:lvl4pPr>
            <a:lvl5pPr marL="2286000" lvl="4" indent="-228600" algn="l" rtl="0">
              <a:lnSpc>
                <a:spcPct val="80000"/>
              </a:lnSpc>
              <a:spcBef>
                <a:spcPts val="0"/>
              </a:spcBef>
              <a:spcAft>
                <a:spcPts val="0"/>
              </a:spcAft>
              <a:buClr>
                <a:schemeClr val="lt1"/>
              </a:buClr>
              <a:buSzPts val="4000"/>
              <a:buFont typeface="Arial"/>
              <a:buNone/>
              <a:defRPr sz="4000">
                <a:solidFill>
                  <a:schemeClr val="lt1"/>
                </a:solidFill>
              </a:defRPr>
            </a:lvl5pPr>
            <a:lvl6pPr marL="2743200" lvl="5" indent="-228600" algn="l" rtl="0">
              <a:lnSpc>
                <a:spcPct val="80000"/>
              </a:lnSpc>
              <a:spcBef>
                <a:spcPts val="0"/>
              </a:spcBef>
              <a:spcAft>
                <a:spcPts val="0"/>
              </a:spcAft>
              <a:buClr>
                <a:schemeClr val="lt1"/>
              </a:buClr>
              <a:buSzPts val="4000"/>
              <a:buFont typeface="Arial"/>
              <a:buNone/>
              <a:defRPr sz="4000">
                <a:solidFill>
                  <a:schemeClr val="lt1"/>
                </a:solidFill>
              </a:defRPr>
            </a:lvl6pPr>
            <a:lvl7pPr marL="3200400" lvl="6" indent="-228600" algn="l" rtl="0">
              <a:lnSpc>
                <a:spcPct val="80000"/>
              </a:lnSpc>
              <a:spcBef>
                <a:spcPts val="0"/>
              </a:spcBef>
              <a:spcAft>
                <a:spcPts val="0"/>
              </a:spcAft>
              <a:buClr>
                <a:schemeClr val="lt1"/>
              </a:buClr>
              <a:buSzPts val="4000"/>
              <a:buFont typeface="Arial"/>
              <a:buNone/>
              <a:defRPr sz="4000">
                <a:solidFill>
                  <a:schemeClr val="lt1"/>
                </a:solidFill>
              </a:defRPr>
            </a:lvl7pPr>
            <a:lvl8pPr marL="3657600" lvl="7" indent="-228600" algn="l" rtl="0">
              <a:lnSpc>
                <a:spcPct val="80000"/>
              </a:lnSpc>
              <a:spcBef>
                <a:spcPts val="0"/>
              </a:spcBef>
              <a:spcAft>
                <a:spcPts val="0"/>
              </a:spcAft>
              <a:buClr>
                <a:schemeClr val="lt1"/>
              </a:buClr>
              <a:buSzPts val="4000"/>
              <a:buFont typeface="Arial"/>
              <a:buNone/>
              <a:defRPr sz="4000">
                <a:solidFill>
                  <a:schemeClr val="lt1"/>
                </a:solidFill>
              </a:defRPr>
            </a:lvl8pPr>
            <a:lvl9pPr marL="4114800" lvl="8" indent="-228600" algn="l" rtl="0">
              <a:lnSpc>
                <a:spcPct val="80000"/>
              </a:lnSpc>
              <a:spcBef>
                <a:spcPts val="0"/>
              </a:spcBef>
              <a:spcAft>
                <a:spcPts val="0"/>
              </a:spcAft>
              <a:buClr>
                <a:schemeClr val="lt1"/>
              </a:buClr>
              <a:buSzPts val="4000"/>
              <a:buFont typeface="Arial"/>
              <a:buNone/>
              <a:defRPr sz="4000">
                <a:solidFill>
                  <a:schemeClr val="lt1"/>
                </a:solidFill>
              </a:defRPr>
            </a:lvl9pPr>
          </a:lstStyle>
          <a:p>
            <a:endParaRPr/>
          </a:p>
        </p:txBody>
      </p:sp>
      <p:sp>
        <p:nvSpPr>
          <p:cNvPr id="689" name="Google Shape;689;p106"/>
          <p:cNvSpPr txBox="1">
            <a:spLocks noGrp="1"/>
          </p:cNvSpPr>
          <p:nvPr>
            <p:ph type="body" idx="3"/>
          </p:nvPr>
        </p:nvSpPr>
        <p:spPr>
          <a:xfrm>
            <a:off x="622300" y="2743198"/>
            <a:ext cx="1691100" cy="8688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lt1"/>
              </a:buClr>
              <a:buSzPts val="1600"/>
              <a:buFont typeface="Arial"/>
              <a:buNone/>
              <a:defRPr sz="1600">
                <a:solidFill>
                  <a:schemeClr val="lt1"/>
                </a:solidFill>
              </a:defRPr>
            </a:lvl1pPr>
            <a:lvl2pPr marL="914400" lvl="1" indent="-228600" algn="l" rtl="0">
              <a:lnSpc>
                <a:spcPct val="100000"/>
              </a:lnSpc>
              <a:spcBef>
                <a:spcPts val="0"/>
              </a:spcBef>
              <a:spcAft>
                <a:spcPts val="0"/>
              </a:spcAft>
              <a:buClr>
                <a:schemeClr val="lt1"/>
              </a:buClr>
              <a:buSzPts val="1600"/>
              <a:buFont typeface="Arial"/>
              <a:buNone/>
              <a:defRPr sz="1600">
                <a:solidFill>
                  <a:schemeClr val="lt1"/>
                </a:solidFill>
              </a:defRPr>
            </a:lvl2pPr>
            <a:lvl3pPr marL="1371600" lvl="2" indent="-228600" algn="l" rtl="0">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rtl="0">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rtl="0">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rtl="0">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rtl="0">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rtl="0">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rtl="0">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690" name="Google Shape;690;p106"/>
          <p:cNvSpPr txBox="1">
            <a:spLocks noGrp="1"/>
          </p:cNvSpPr>
          <p:nvPr>
            <p:ph type="body" idx="4"/>
          </p:nvPr>
        </p:nvSpPr>
        <p:spPr>
          <a:xfrm>
            <a:off x="2725355" y="1733549"/>
            <a:ext cx="3191400" cy="20535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1400"/>
              <a:buNone/>
              <a:defRPr sz="1400">
                <a:solidFill>
                  <a:schemeClr val="dk1"/>
                </a:solidFill>
              </a:defRPr>
            </a:lvl1pPr>
            <a:lvl2pPr marL="914400" lvl="1" indent="-228600" algn="l" rtl="0">
              <a:lnSpc>
                <a:spcPct val="100000"/>
              </a:lnSpc>
              <a:spcBef>
                <a:spcPts val="300"/>
              </a:spcBef>
              <a:spcAft>
                <a:spcPts val="0"/>
              </a:spcAft>
              <a:buClr>
                <a:schemeClr val="dk1"/>
              </a:buClr>
              <a:buSzPts val="1400"/>
              <a:buNone/>
              <a:defRPr sz="1400">
                <a:solidFill>
                  <a:schemeClr val="dk1"/>
                </a:solidFill>
              </a:defRPr>
            </a:lvl2pPr>
            <a:lvl3pPr marL="1371600" lvl="2" indent="-317500" algn="l" rtl="0">
              <a:lnSpc>
                <a:spcPct val="100000"/>
              </a:lnSpc>
              <a:spcBef>
                <a:spcPts val="300"/>
              </a:spcBef>
              <a:spcAft>
                <a:spcPts val="0"/>
              </a:spcAft>
              <a:buClr>
                <a:schemeClr val="dk1"/>
              </a:buClr>
              <a:buSzPts val="1400"/>
              <a:buChar char="•"/>
              <a:defRPr sz="1400">
                <a:solidFill>
                  <a:schemeClr val="dk1"/>
                </a:solidFill>
              </a:defRPr>
            </a:lvl3pPr>
            <a:lvl4pPr marL="1828800" lvl="3" indent="-317500" algn="l" rtl="0">
              <a:lnSpc>
                <a:spcPct val="100000"/>
              </a:lnSpc>
              <a:spcBef>
                <a:spcPts val="300"/>
              </a:spcBef>
              <a:spcAft>
                <a:spcPts val="0"/>
              </a:spcAft>
              <a:buClr>
                <a:schemeClr val="dk1"/>
              </a:buClr>
              <a:buSzPts val="1400"/>
              <a:buChar char="–"/>
              <a:defRPr sz="1400">
                <a:solidFill>
                  <a:schemeClr val="dk1"/>
                </a:solidFill>
              </a:defRPr>
            </a:lvl4pPr>
            <a:lvl5pPr marL="2286000" lvl="4" indent="-317500" algn="l" rtl="0">
              <a:lnSpc>
                <a:spcPct val="100000"/>
              </a:lnSpc>
              <a:spcBef>
                <a:spcPts val="300"/>
              </a:spcBef>
              <a:spcAft>
                <a:spcPts val="0"/>
              </a:spcAft>
              <a:buClr>
                <a:schemeClr val="dk1"/>
              </a:buClr>
              <a:buSzPts val="1400"/>
              <a:buChar char="•"/>
              <a:defRPr sz="1400">
                <a:solidFill>
                  <a:schemeClr val="dk1"/>
                </a:solidFill>
              </a:defRPr>
            </a:lvl5pPr>
            <a:lvl6pPr marL="2743200" lvl="5" indent="-317500" algn="l" rtl="0">
              <a:lnSpc>
                <a:spcPct val="100000"/>
              </a:lnSpc>
              <a:spcBef>
                <a:spcPts val="300"/>
              </a:spcBef>
              <a:spcAft>
                <a:spcPts val="0"/>
              </a:spcAft>
              <a:buClr>
                <a:schemeClr val="dk1"/>
              </a:buClr>
              <a:buSzPts val="1400"/>
              <a:buChar char="–"/>
              <a:defRPr sz="1400">
                <a:solidFill>
                  <a:schemeClr val="dk1"/>
                </a:solidFill>
              </a:defRPr>
            </a:lvl6pPr>
            <a:lvl7pPr marL="3200400" lvl="6" indent="-317500" algn="l" rtl="0">
              <a:lnSpc>
                <a:spcPct val="100000"/>
              </a:lnSpc>
              <a:spcBef>
                <a:spcPts val="300"/>
              </a:spcBef>
              <a:spcAft>
                <a:spcPts val="0"/>
              </a:spcAft>
              <a:buClr>
                <a:schemeClr val="dk1"/>
              </a:buClr>
              <a:buSzPts val="1400"/>
              <a:buChar char="•"/>
              <a:defRPr sz="1400">
                <a:solidFill>
                  <a:schemeClr val="dk1"/>
                </a:solidFill>
              </a:defRPr>
            </a:lvl7pPr>
            <a:lvl8pPr marL="3657600" lvl="7" indent="-317500" algn="l" rtl="0">
              <a:lnSpc>
                <a:spcPct val="100000"/>
              </a:lnSpc>
              <a:spcBef>
                <a:spcPts val="300"/>
              </a:spcBef>
              <a:spcAft>
                <a:spcPts val="0"/>
              </a:spcAft>
              <a:buClr>
                <a:schemeClr val="dk1"/>
              </a:buClr>
              <a:buSzPts val="1400"/>
              <a:buChar char="–"/>
              <a:defRPr sz="1400">
                <a:solidFill>
                  <a:schemeClr val="dk1"/>
                </a:solidFill>
              </a:defRPr>
            </a:lvl8pPr>
            <a:lvl9pPr marL="4114800" lvl="8" indent="-317500" algn="l" rtl="0">
              <a:lnSpc>
                <a:spcPct val="100000"/>
              </a:lnSpc>
              <a:spcBef>
                <a:spcPts val="300"/>
              </a:spcBef>
              <a:spcAft>
                <a:spcPts val="300"/>
              </a:spcAft>
              <a:buClr>
                <a:schemeClr val="dk1"/>
              </a:buClr>
              <a:buSzPts val="1400"/>
              <a:buChar char="•"/>
              <a:defRPr sz="1400">
                <a:solidFill>
                  <a:schemeClr val="dk1"/>
                </a:solidFill>
              </a:defRPr>
            </a:lvl9pPr>
          </a:lstStyle>
          <a:p>
            <a:endParaRPr/>
          </a:p>
        </p:txBody>
      </p:sp>
      <p:sp>
        <p:nvSpPr>
          <p:cNvPr id="691" name="Google Shape;691;p106"/>
          <p:cNvSpPr/>
          <p:nvPr/>
        </p:nvSpPr>
        <p:spPr>
          <a:xfrm>
            <a:off x="6275389" y="1733550"/>
            <a:ext cx="2057400" cy="2057400"/>
          </a:xfrm>
          <a:prstGeom prst="rect">
            <a:avLst/>
          </a:prstGeom>
          <a:solidFill>
            <a:srgbClr val="D939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92" name="Google Shape;692;p106"/>
          <p:cNvSpPr txBox="1">
            <a:spLocks noGrp="1"/>
          </p:cNvSpPr>
          <p:nvPr>
            <p:ph type="body" idx="5"/>
          </p:nvPr>
        </p:nvSpPr>
        <p:spPr>
          <a:xfrm>
            <a:off x="6455664" y="2011679"/>
            <a:ext cx="1691700" cy="594000"/>
          </a:xfrm>
          <a:prstGeom prst="rect">
            <a:avLst/>
          </a:prstGeom>
          <a:noFill/>
          <a:ln>
            <a:noFill/>
          </a:ln>
        </p:spPr>
        <p:txBody>
          <a:bodyPr spcFirstLastPara="1" wrap="square" lIns="0" tIns="0" rIns="0" bIns="0" anchor="t" anchorCtr="0">
            <a:noAutofit/>
          </a:bodyPr>
          <a:lstStyle>
            <a:lvl1pPr marL="457200" lvl="0" indent="-228600" algn="l" rtl="0">
              <a:lnSpc>
                <a:spcPct val="80000"/>
              </a:lnSpc>
              <a:spcBef>
                <a:spcPts val="0"/>
              </a:spcBef>
              <a:spcAft>
                <a:spcPts val="0"/>
              </a:spcAft>
              <a:buClr>
                <a:schemeClr val="lt1"/>
              </a:buClr>
              <a:buSzPts val="4000"/>
              <a:buFont typeface="Arial"/>
              <a:buNone/>
              <a:defRPr sz="4000">
                <a:solidFill>
                  <a:schemeClr val="lt1"/>
                </a:solidFill>
              </a:defRPr>
            </a:lvl1pPr>
            <a:lvl2pPr marL="914400" lvl="1" indent="-228600" algn="l" rtl="0">
              <a:lnSpc>
                <a:spcPct val="80000"/>
              </a:lnSpc>
              <a:spcBef>
                <a:spcPts val="0"/>
              </a:spcBef>
              <a:spcAft>
                <a:spcPts val="0"/>
              </a:spcAft>
              <a:buClr>
                <a:schemeClr val="lt1"/>
              </a:buClr>
              <a:buSzPts val="4000"/>
              <a:buFont typeface="Arial"/>
              <a:buNone/>
              <a:defRPr sz="4000">
                <a:solidFill>
                  <a:schemeClr val="lt1"/>
                </a:solidFill>
              </a:defRPr>
            </a:lvl2pPr>
            <a:lvl3pPr marL="1371600" lvl="2" indent="-228600" algn="l" rtl="0">
              <a:lnSpc>
                <a:spcPct val="80000"/>
              </a:lnSpc>
              <a:spcBef>
                <a:spcPts val="0"/>
              </a:spcBef>
              <a:spcAft>
                <a:spcPts val="0"/>
              </a:spcAft>
              <a:buClr>
                <a:schemeClr val="lt1"/>
              </a:buClr>
              <a:buSzPts val="4000"/>
              <a:buFont typeface="Arial"/>
              <a:buNone/>
              <a:defRPr sz="4000">
                <a:solidFill>
                  <a:schemeClr val="lt1"/>
                </a:solidFill>
              </a:defRPr>
            </a:lvl3pPr>
            <a:lvl4pPr marL="1828800" lvl="3" indent="-228600" algn="l" rtl="0">
              <a:lnSpc>
                <a:spcPct val="80000"/>
              </a:lnSpc>
              <a:spcBef>
                <a:spcPts val="0"/>
              </a:spcBef>
              <a:spcAft>
                <a:spcPts val="0"/>
              </a:spcAft>
              <a:buClr>
                <a:schemeClr val="lt1"/>
              </a:buClr>
              <a:buSzPts val="4000"/>
              <a:buFont typeface="Arial"/>
              <a:buNone/>
              <a:defRPr sz="4000">
                <a:solidFill>
                  <a:schemeClr val="lt1"/>
                </a:solidFill>
              </a:defRPr>
            </a:lvl4pPr>
            <a:lvl5pPr marL="2286000" lvl="4" indent="-228600" algn="l" rtl="0">
              <a:lnSpc>
                <a:spcPct val="80000"/>
              </a:lnSpc>
              <a:spcBef>
                <a:spcPts val="0"/>
              </a:spcBef>
              <a:spcAft>
                <a:spcPts val="0"/>
              </a:spcAft>
              <a:buClr>
                <a:schemeClr val="lt1"/>
              </a:buClr>
              <a:buSzPts val="4000"/>
              <a:buFont typeface="Arial"/>
              <a:buNone/>
              <a:defRPr sz="4000">
                <a:solidFill>
                  <a:schemeClr val="lt1"/>
                </a:solidFill>
              </a:defRPr>
            </a:lvl5pPr>
            <a:lvl6pPr marL="2743200" lvl="5" indent="-228600" algn="l" rtl="0">
              <a:lnSpc>
                <a:spcPct val="80000"/>
              </a:lnSpc>
              <a:spcBef>
                <a:spcPts val="0"/>
              </a:spcBef>
              <a:spcAft>
                <a:spcPts val="0"/>
              </a:spcAft>
              <a:buClr>
                <a:schemeClr val="lt1"/>
              </a:buClr>
              <a:buSzPts val="4000"/>
              <a:buFont typeface="Arial"/>
              <a:buNone/>
              <a:defRPr sz="4000">
                <a:solidFill>
                  <a:schemeClr val="lt1"/>
                </a:solidFill>
              </a:defRPr>
            </a:lvl6pPr>
            <a:lvl7pPr marL="3200400" lvl="6" indent="-228600" algn="l" rtl="0">
              <a:lnSpc>
                <a:spcPct val="80000"/>
              </a:lnSpc>
              <a:spcBef>
                <a:spcPts val="0"/>
              </a:spcBef>
              <a:spcAft>
                <a:spcPts val="0"/>
              </a:spcAft>
              <a:buClr>
                <a:schemeClr val="lt1"/>
              </a:buClr>
              <a:buSzPts val="4000"/>
              <a:buFont typeface="Arial"/>
              <a:buNone/>
              <a:defRPr sz="4000">
                <a:solidFill>
                  <a:schemeClr val="lt1"/>
                </a:solidFill>
              </a:defRPr>
            </a:lvl7pPr>
            <a:lvl8pPr marL="3657600" lvl="7" indent="-228600" algn="l" rtl="0">
              <a:lnSpc>
                <a:spcPct val="80000"/>
              </a:lnSpc>
              <a:spcBef>
                <a:spcPts val="0"/>
              </a:spcBef>
              <a:spcAft>
                <a:spcPts val="0"/>
              </a:spcAft>
              <a:buClr>
                <a:schemeClr val="lt1"/>
              </a:buClr>
              <a:buSzPts val="4000"/>
              <a:buFont typeface="Arial"/>
              <a:buNone/>
              <a:defRPr sz="4000">
                <a:solidFill>
                  <a:schemeClr val="lt1"/>
                </a:solidFill>
              </a:defRPr>
            </a:lvl8pPr>
            <a:lvl9pPr marL="4114800" lvl="8" indent="-228600" algn="l" rtl="0">
              <a:lnSpc>
                <a:spcPct val="80000"/>
              </a:lnSpc>
              <a:spcBef>
                <a:spcPts val="0"/>
              </a:spcBef>
              <a:spcAft>
                <a:spcPts val="0"/>
              </a:spcAft>
              <a:buClr>
                <a:schemeClr val="lt1"/>
              </a:buClr>
              <a:buSzPts val="4000"/>
              <a:buFont typeface="Arial"/>
              <a:buNone/>
              <a:defRPr sz="4000">
                <a:solidFill>
                  <a:schemeClr val="lt1"/>
                </a:solidFill>
              </a:defRPr>
            </a:lvl9pPr>
          </a:lstStyle>
          <a:p>
            <a:endParaRPr/>
          </a:p>
        </p:txBody>
      </p:sp>
      <p:sp>
        <p:nvSpPr>
          <p:cNvPr id="693" name="Google Shape;693;p106"/>
          <p:cNvSpPr txBox="1">
            <a:spLocks noGrp="1"/>
          </p:cNvSpPr>
          <p:nvPr>
            <p:ph type="body" idx="6"/>
          </p:nvPr>
        </p:nvSpPr>
        <p:spPr>
          <a:xfrm>
            <a:off x="6455664" y="2743199"/>
            <a:ext cx="1691700" cy="8688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lt1"/>
              </a:buClr>
              <a:buSzPts val="1600"/>
              <a:buFont typeface="Arial"/>
              <a:buNone/>
              <a:defRPr sz="1600">
                <a:solidFill>
                  <a:schemeClr val="lt1"/>
                </a:solidFill>
              </a:defRPr>
            </a:lvl1pPr>
            <a:lvl2pPr marL="914400" lvl="1" indent="-228600" algn="l" rtl="0">
              <a:lnSpc>
                <a:spcPct val="100000"/>
              </a:lnSpc>
              <a:spcBef>
                <a:spcPts val="0"/>
              </a:spcBef>
              <a:spcAft>
                <a:spcPts val="0"/>
              </a:spcAft>
              <a:buClr>
                <a:schemeClr val="lt1"/>
              </a:buClr>
              <a:buSzPts val="1600"/>
              <a:buFont typeface="Arial"/>
              <a:buNone/>
              <a:defRPr sz="1600">
                <a:solidFill>
                  <a:schemeClr val="lt1"/>
                </a:solidFill>
              </a:defRPr>
            </a:lvl2pPr>
            <a:lvl3pPr marL="1371600" lvl="2" indent="-228600" algn="l" rtl="0">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rtl="0">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rtl="0">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rtl="0">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rtl="0">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rtl="0">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rtl="0">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694" name="Google Shape;694;p106"/>
          <p:cNvSpPr txBox="1">
            <a:spLocks noGrp="1"/>
          </p:cNvSpPr>
          <p:nvPr>
            <p:ph type="body" idx="7"/>
          </p:nvPr>
        </p:nvSpPr>
        <p:spPr>
          <a:xfrm>
            <a:off x="8557830" y="1733550"/>
            <a:ext cx="3191400" cy="2057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1400"/>
              <a:buNone/>
              <a:defRPr sz="1400">
                <a:solidFill>
                  <a:schemeClr val="dk1"/>
                </a:solidFill>
              </a:defRPr>
            </a:lvl1pPr>
            <a:lvl2pPr marL="914400" lvl="1" indent="-228600" algn="l" rtl="0">
              <a:lnSpc>
                <a:spcPct val="100000"/>
              </a:lnSpc>
              <a:spcBef>
                <a:spcPts val="300"/>
              </a:spcBef>
              <a:spcAft>
                <a:spcPts val="0"/>
              </a:spcAft>
              <a:buClr>
                <a:schemeClr val="dk1"/>
              </a:buClr>
              <a:buSzPts val="1400"/>
              <a:buNone/>
              <a:defRPr sz="1400">
                <a:solidFill>
                  <a:schemeClr val="dk1"/>
                </a:solidFill>
              </a:defRPr>
            </a:lvl2pPr>
            <a:lvl3pPr marL="1371600" lvl="2" indent="-317500" algn="l" rtl="0">
              <a:lnSpc>
                <a:spcPct val="100000"/>
              </a:lnSpc>
              <a:spcBef>
                <a:spcPts val="300"/>
              </a:spcBef>
              <a:spcAft>
                <a:spcPts val="0"/>
              </a:spcAft>
              <a:buClr>
                <a:schemeClr val="dk1"/>
              </a:buClr>
              <a:buSzPts val="1400"/>
              <a:buChar char="•"/>
              <a:defRPr sz="1400">
                <a:solidFill>
                  <a:schemeClr val="dk1"/>
                </a:solidFill>
              </a:defRPr>
            </a:lvl3pPr>
            <a:lvl4pPr marL="1828800" lvl="3" indent="-317500" algn="l" rtl="0">
              <a:lnSpc>
                <a:spcPct val="100000"/>
              </a:lnSpc>
              <a:spcBef>
                <a:spcPts val="300"/>
              </a:spcBef>
              <a:spcAft>
                <a:spcPts val="0"/>
              </a:spcAft>
              <a:buClr>
                <a:schemeClr val="dk1"/>
              </a:buClr>
              <a:buSzPts val="1400"/>
              <a:buChar char="–"/>
              <a:defRPr sz="1400">
                <a:solidFill>
                  <a:schemeClr val="dk1"/>
                </a:solidFill>
              </a:defRPr>
            </a:lvl4pPr>
            <a:lvl5pPr marL="2286000" lvl="4" indent="-317500" algn="l" rtl="0">
              <a:lnSpc>
                <a:spcPct val="100000"/>
              </a:lnSpc>
              <a:spcBef>
                <a:spcPts val="300"/>
              </a:spcBef>
              <a:spcAft>
                <a:spcPts val="0"/>
              </a:spcAft>
              <a:buClr>
                <a:schemeClr val="dk1"/>
              </a:buClr>
              <a:buSzPts val="1400"/>
              <a:buChar char="•"/>
              <a:defRPr sz="1400">
                <a:solidFill>
                  <a:schemeClr val="dk1"/>
                </a:solidFill>
              </a:defRPr>
            </a:lvl5pPr>
            <a:lvl6pPr marL="2743200" lvl="5" indent="-317500" algn="l" rtl="0">
              <a:lnSpc>
                <a:spcPct val="100000"/>
              </a:lnSpc>
              <a:spcBef>
                <a:spcPts val="300"/>
              </a:spcBef>
              <a:spcAft>
                <a:spcPts val="0"/>
              </a:spcAft>
              <a:buClr>
                <a:schemeClr val="dk1"/>
              </a:buClr>
              <a:buSzPts val="1400"/>
              <a:buChar char="–"/>
              <a:defRPr sz="1400">
                <a:solidFill>
                  <a:schemeClr val="dk1"/>
                </a:solidFill>
              </a:defRPr>
            </a:lvl6pPr>
            <a:lvl7pPr marL="3200400" lvl="6" indent="-317500" algn="l" rtl="0">
              <a:lnSpc>
                <a:spcPct val="100000"/>
              </a:lnSpc>
              <a:spcBef>
                <a:spcPts val="300"/>
              </a:spcBef>
              <a:spcAft>
                <a:spcPts val="0"/>
              </a:spcAft>
              <a:buClr>
                <a:schemeClr val="dk1"/>
              </a:buClr>
              <a:buSzPts val="1400"/>
              <a:buChar char="•"/>
              <a:defRPr sz="1400">
                <a:solidFill>
                  <a:schemeClr val="dk1"/>
                </a:solidFill>
              </a:defRPr>
            </a:lvl7pPr>
            <a:lvl8pPr marL="3657600" lvl="7" indent="-317500" algn="l" rtl="0">
              <a:lnSpc>
                <a:spcPct val="100000"/>
              </a:lnSpc>
              <a:spcBef>
                <a:spcPts val="300"/>
              </a:spcBef>
              <a:spcAft>
                <a:spcPts val="0"/>
              </a:spcAft>
              <a:buClr>
                <a:schemeClr val="dk1"/>
              </a:buClr>
              <a:buSzPts val="1400"/>
              <a:buChar char="–"/>
              <a:defRPr sz="1400">
                <a:solidFill>
                  <a:schemeClr val="dk1"/>
                </a:solidFill>
              </a:defRPr>
            </a:lvl8pPr>
            <a:lvl9pPr marL="4114800" lvl="8" indent="-317500" algn="l" rtl="0">
              <a:lnSpc>
                <a:spcPct val="100000"/>
              </a:lnSpc>
              <a:spcBef>
                <a:spcPts val="300"/>
              </a:spcBef>
              <a:spcAft>
                <a:spcPts val="300"/>
              </a:spcAft>
              <a:buClr>
                <a:schemeClr val="dk1"/>
              </a:buClr>
              <a:buSzPts val="1400"/>
              <a:buChar char="•"/>
              <a:defRPr sz="1400">
                <a:solidFill>
                  <a:schemeClr val="dk1"/>
                </a:solidFill>
              </a:defRPr>
            </a:lvl9pPr>
          </a:lstStyle>
          <a:p>
            <a:endParaRPr/>
          </a:p>
        </p:txBody>
      </p:sp>
      <p:sp>
        <p:nvSpPr>
          <p:cNvPr id="695" name="Google Shape;695;p106"/>
          <p:cNvSpPr/>
          <p:nvPr/>
        </p:nvSpPr>
        <p:spPr>
          <a:xfrm>
            <a:off x="442912" y="4159044"/>
            <a:ext cx="2058300" cy="20577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96" name="Google Shape;696;p106"/>
          <p:cNvSpPr txBox="1">
            <a:spLocks noGrp="1"/>
          </p:cNvSpPr>
          <p:nvPr>
            <p:ph type="body" idx="8"/>
          </p:nvPr>
        </p:nvSpPr>
        <p:spPr>
          <a:xfrm>
            <a:off x="622300" y="4434840"/>
            <a:ext cx="1691100" cy="594000"/>
          </a:xfrm>
          <a:prstGeom prst="rect">
            <a:avLst/>
          </a:prstGeom>
          <a:noFill/>
          <a:ln>
            <a:noFill/>
          </a:ln>
        </p:spPr>
        <p:txBody>
          <a:bodyPr spcFirstLastPara="1" wrap="square" lIns="0" tIns="0" rIns="0" bIns="0" anchor="t" anchorCtr="0">
            <a:noAutofit/>
          </a:bodyPr>
          <a:lstStyle>
            <a:lvl1pPr marL="457200" lvl="0" indent="-228600" algn="l" rtl="0">
              <a:lnSpc>
                <a:spcPct val="80000"/>
              </a:lnSpc>
              <a:spcBef>
                <a:spcPts val="0"/>
              </a:spcBef>
              <a:spcAft>
                <a:spcPts val="0"/>
              </a:spcAft>
              <a:buClr>
                <a:schemeClr val="lt1"/>
              </a:buClr>
              <a:buSzPts val="4000"/>
              <a:buFont typeface="Arial"/>
              <a:buNone/>
              <a:defRPr sz="4000">
                <a:solidFill>
                  <a:schemeClr val="lt1"/>
                </a:solidFill>
              </a:defRPr>
            </a:lvl1pPr>
            <a:lvl2pPr marL="914400" lvl="1" indent="-228600" algn="l" rtl="0">
              <a:lnSpc>
                <a:spcPct val="80000"/>
              </a:lnSpc>
              <a:spcBef>
                <a:spcPts val="0"/>
              </a:spcBef>
              <a:spcAft>
                <a:spcPts val="0"/>
              </a:spcAft>
              <a:buClr>
                <a:schemeClr val="lt1"/>
              </a:buClr>
              <a:buSzPts val="4000"/>
              <a:buFont typeface="Arial"/>
              <a:buNone/>
              <a:defRPr sz="4000">
                <a:solidFill>
                  <a:schemeClr val="lt1"/>
                </a:solidFill>
              </a:defRPr>
            </a:lvl2pPr>
            <a:lvl3pPr marL="1371600" lvl="2" indent="-228600" algn="l" rtl="0">
              <a:lnSpc>
                <a:spcPct val="80000"/>
              </a:lnSpc>
              <a:spcBef>
                <a:spcPts val="0"/>
              </a:spcBef>
              <a:spcAft>
                <a:spcPts val="0"/>
              </a:spcAft>
              <a:buClr>
                <a:schemeClr val="lt1"/>
              </a:buClr>
              <a:buSzPts val="4000"/>
              <a:buFont typeface="Arial"/>
              <a:buNone/>
              <a:defRPr sz="4000">
                <a:solidFill>
                  <a:schemeClr val="lt1"/>
                </a:solidFill>
              </a:defRPr>
            </a:lvl3pPr>
            <a:lvl4pPr marL="1828800" lvl="3" indent="-228600" algn="l" rtl="0">
              <a:lnSpc>
                <a:spcPct val="80000"/>
              </a:lnSpc>
              <a:spcBef>
                <a:spcPts val="0"/>
              </a:spcBef>
              <a:spcAft>
                <a:spcPts val="0"/>
              </a:spcAft>
              <a:buClr>
                <a:schemeClr val="lt1"/>
              </a:buClr>
              <a:buSzPts val="4000"/>
              <a:buFont typeface="Arial"/>
              <a:buNone/>
              <a:defRPr sz="4000">
                <a:solidFill>
                  <a:schemeClr val="lt1"/>
                </a:solidFill>
              </a:defRPr>
            </a:lvl4pPr>
            <a:lvl5pPr marL="2286000" lvl="4" indent="-228600" algn="l" rtl="0">
              <a:lnSpc>
                <a:spcPct val="80000"/>
              </a:lnSpc>
              <a:spcBef>
                <a:spcPts val="0"/>
              </a:spcBef>
              <a:spcAft>
                <a:spcPts val="0"/>
              </a:spcAft>
              <a:buClr>
                <a:schemeClr val="lt1"/>
              </a:buClr>
              <a:buSzPts val="4000"/>
              <a:buFont typeface="Arial"/>
              <a:buNone/>
              <a:defRPr sz="4000">
                <a:solidFill>
                  <a:schemeClr val="lt1"/>
                </a:solidFill>
              </a:defRPr>
            </a:lvl5pPr>
            <a:lvl6pPr marL="2743200" lvl="5" indent="-228600" algn="l" rtl="0">
              <a:lnSpc>
                <a:spcPct val="80000"/>
              </a:lnSpc>
              <a:spcBef>
                <a:spcPts val="0"/>
              </a:spcBef>
              <a:spcAft>
                <a:spcPts val="0"/>
              </a:spcAft>
              <a:buClr>
                <a:schemeClr val="lt1"/>
              </a:buClr>
              <a:buSzPts val="4000"/>
              <a:buFont typeface="Arial"/>
              <a:buNone/>
              <a:defRPr sz="4000">
                <a:solidFill>
                  <a:schemeClr val="lt1"/>
                </a:solidFill>
              </a:defRPr>
            </a:lvl6pPr>
            <a:lvl7pPr marL="3200400" lvl="6" indent="-228600" algn="l" rtl="0">
              <a:lnSpc>
                <a:spcPct val="80000"/>
              </a:lnSpc>
              <a:spcBef>
                <a:spcPts val="0"/>
              </a:spcBef>
              <a:spcAft>
                <a:spcPts val="0"/>
              </a:spcAft>
              <a:buClr>
                <a:schemeClr val="lt1"/>
              </a:buClr>
              <a:buSzPts val="4000"/>
              <a:buFont typeface="Arial"/>
              <a:buNone/>
              <a:defRPr sz="4000">
                <a:solidFill>
                  <a:schemeClr val="lt1"/>
                </a:solidFill>
              </a:defRPr>
            </a:lvl7pPr>
            <a:lvl8pPr marL="3657600" lvl="7" indent="-228600" algn="l" rtl="0">
              <a:lnSpc>
                <a:spcPct val="80000"/>
              </a:lnSpc>
              <a:spcBef>
                <a:spcPts val="0"/>
              </a:spcBef>
              <a:spcAft>
                <a:spcPts val="0"/>
              </a:spcAft>
              <a:buClr>
                <a:schemeClr val="lt1"/>
              </a:buClr>
              <a:buSzPts val="4000"/>
              <a:buFont typeface="Arial"/>
              <a:buNone/>
              <a:defRPr sz="4000">
                <a:solidFill>
                  <a:schemeClr val="lt1"/>
                </a:solidFill>
              </a:defRPr>
            </a:lvl8pPr>
            <a:lvl9pPr marL="4114800" lvl="8" indent="-228600" algn="l" rtl="0">
              <a:lnSpc>
                <a:spcPct val="80000"/>
              </a:lnSpc>
              <a:spcBef>
                <a:spcPts val="0"/>
              </a:spcBef>
              <a:spcAft>
                <a:spcPts val="0"/>
              </a:spcAft>
              <a:buClr>
                <a:schemeClr val="lt1"/>
              </a:buClr>
              <a:buSzPts val="4000"/>
              <a:buFont typeface="Arial"/>
              <a:buNone/>
              <a:defRPr sz="4000">
                <a:solidFill>
                  <a:schemeClr val="lt1"/>
                </a:solidFill>
              </a:defRPr>
            </a:lvl9pPr>
          </a:lstStyle>
          <a:p>
            <a:endParaRPr/>
          </a:p>
        </p:txBody>
      </p:sp>
      <p:sp>
        <p:nvSpPr>
          <p:cNvPr id="697" name="Google Shape;697;p106"/>
          <p:cNvSpPr txBox="1">
            <a:spLocks noGrp="1"/>
          </p:cNvSpPr>
          <p:nvPr>
            <p:ph type="body" idx="9"/>
          </p:nvPr>
        </p:nvSpPr>
        <p:spPr>
          <a:xfrm>
            <a:off x="622299" y="5166360"/>
            <a:ext cx="1691100" cy="8778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lt1"/>
              </a:buClr>
              <a:buSzPts val="1600"/>
              <a:buFont typeface="Arial"/>
              <a:buNone/>
              <a:defRPr sz="1600">
                <a:solidFill>
                  <a:schemeClr val="lt1"/>
                </a:solidFill>
              </a:defRPr>
            </a:lvl1pPr>
            <a:lvl2pPr marL="914400" lvl="1" indent="-228600" algn="l" rtl="0">
              <a:lnSpc>
                <a:spcPct val="100000"/>
              </a:lnSpc>
              <a:spcBef>
                <a:spcPts val="0"/>
              </a:spcBef>
              <a:spcAft>
                <a:spcPts val="0"/>
              </a:spcAft>
              <a:buClr>
                <a:schemeClr val="lt1"/>
              </a:buClr>
              <a:buSzPts val="1600"/>
              <a:buFont typeface="Arial"/>
              <a:buNone/>
              <a:defRPr sz="1600">
                <a:solidFill>
                  <a:schemeClr val="lt1"/>
                </a:solidFill>
              </a:defRPr>
            </a:lvl2pPr>
            <a:lvl3pPr marL="1371600" lvl="2" indent="-228600" algn="l" rtl="0">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rtl="0">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rtl="0">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rtl="0">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rtl="0">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rtl="0">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rtl="0">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698" name="Google Shape;698;p106"/>
          <p:cNvSpPr txBox="1">
            <a:spLocks noGrp="1"/>
          </p:cNvSpPr>
          <p:nvPr>
            <p:ph type="body" idx="13"/>
          </p:nvPr>
        </p:nvSpPr>
        <p:spPr>
          <a:xfrm>
            <a:off x="2725357" y="4158181"/>
            <a:ext cx="3191400" cy="2057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1400"/>
              <a:buNone/>
              <a:defRPr sz="1400">
                <a:solidFill>
                  <a:schemeClr val="dk1"/>
                </a:solidFill>
              </a:defRPr>
            </a:lvl1pPr>
            <a:lvl2pPr marL="914400" lvl="1" indent="-228600" algn="l" rtl="0">
              <a:lnSpc>
                <a:spcPct val="100000"/>
              </a:lnSpc>
              <a:spcBef>
                <a:spcPts val="300"/>
              </a:spcBef>
              <a:spcAft>
                <a:spcPts val="0"/>
              </a:spcAft>
              <a:buClr>
                <a:schemeClr val="dk1"/>
              </a:buClr>
              <a:buSzPts val="1400"/>
              <a:buNone/>
              <a:defRPr sz="1400">
                <a:solidFill>
                  <a:schemeClr val="dk1"/>
                </a:solidFill>
              </a:defRPr>
            </a:lvl2pPr>
            <a:lvl3pPr marL="1371600" lvl="2" indent="-317500" algn="l" rtl="0">
              <a:lnSpc>
                <a:spcPct val="100000"/>
              </a:lnSpc>
              <a:spcBef>
                <a:spcPts val="300"/>
              </a:spcBef>
              <a:spcAft>
                <a:spcPts val="0"/>
              </a:spcAft>
              <a:buClr>
                <a:schemeClr val="dk1"/>
              </a:buClr>
              <a:buSzPts val="1400"/>
              <a:buChar char="•"/>
              <a:defRPr sz="1400">
                <a:solidFill>
                  <a:schemeClr val="dk1"/>
                </a:solidFill>
              </a:defRPr>
            </a:lvl3pPr>
            <a:lvl4pPr marL="1828800" lvl="3" indent="-317500" algn="l" rtl="0">
              <a:lnSpc>
                <a:spcPct val="100000"/>
              </a:lnSpc>
              <a:spcBef>
                <a:spcPts val="300"/>
              </a:spcBef>
              <a:spcAft>
                <a:spcPts val="0"/>
              </a:spcAft>
              <a:buClr>
                <a:schemeClr val="dk1"/>
              </a:buClr>
              <a:buSzPts val="1400"/>
              <a:buChar char="–"/>
              <a:defRPr sz="1400">
                <a:solidFill>
                  <a:schemeClr val="dk1"/>
                </a:solidFill>
              </a:defRPr>
            </a:lvl4pPr>
            <a:lvl5pPr marL="2286000" lvl="4" indent="-317500" algn="l" rtl="0">
              <a:lnSpc>
                <a:spcPct val="100000"/>
              </a:lnSpc>
              <a:spcBef>
                <a:spcPts val="300"/>
              </a:spcBef>
              <a:spcAft>
                <a:spcPts val="0"/>
              </a:spcAft>
              <a:buClr>
                <a:schemeClr val="dk1"/>
              </a:buClr>
              <a:buSzPts val="1400"/>
              <a:buChar char="•"/>
              <a:defRPr sz="1400">
                <a:solidFill>
                  <a:schemeClr val="dk1"/>
                </a:solidFill>
              </a:defRPr>
            </a:lvl5pPr>
            <a:lvl6pPr marL="2743200" lvl="5" indent="-317500" algn="l" rtl="0">
              <a:lnSpc>
                <a:spcPct val="100000"/>
              </a:lnSpc>
              <a:spcBef>
                <a:spcPts val="300"/>
              </a:spcBef>
              <a:spcAft>
                <a:spcPts val="0"/>
              </a:spcAft>
              <a:buClr>
                <a:schemeClr val="dk1"/>
              </a:buClr>
              <a:buSzPts val="1400"/>
              <a:buChar char="–"/>
              <a:defRPr sz="1400">
                <a:solidFill>
                  <a:schemeClr val="dk1"/>
                </a:solidFill>
              </a:defRPr>
            </a:lvl6pPr>
            <a:lvl7pPr marL="3200400" lvl="6" indent="-317500" algn="l" rtl="0">
              <a:lnSpc>
                <a:spcPct val="100000"/>
              </a:lnSpc>
              <a:spcBef>
                <a:spcPts val="300"/>
              </a:spcBef>
              <a:spcAft>
                <a:spcPts val="0"/>
              </a:spcAft>
              <a:buClr>
                <a:schemeClr val="dk1"/>
              </a:buClr>
              <a:buSzPts val="1400"/>
              <a:buChar char="•"/>
              <a:defRPr sz="1400">
                <a:solidFill>
                  <a:schemeClr val="dk1"/>
                </a:solidFill>
              </a:defRPr>
            </a:lvl7pPr>
            <a:lvl8pPr marL="3657600" lvl="7" indent="-317500" algn="l" rtl="0">
              <a:lnSpc>
                <a:spcPct val="100000"/>
              </a:lnSpc>
              <a:spcBef>
                <a:spcPts val="300"/>
              </a:spcBef>
              <a:spcAft>
                <a:spcPts val="0"/>
              </a:spcAft>
              <a:buClr>
                <a:schemeClr val="dk1"/>
              </a:buClr>
              <a:buSzPts val="1400"/>
              <a:buChar char="–"/>
              <a:defRPr sz="1400">
                <a:solidFill>
                  <a:schemeClr val="dk1"/>
                </a:solidFill>
              </a:defRPr>
            </a:lvl8pPr>
            <a:lvl9pPr marL="4114800" lvl="8" indent="-317500" algn="l" rtl="0">
              <a:lnSpc>
                <a:spcPct val="100000"/>
              </a:lnSpc>
              <a:spcBef>
                <a:spcPts val="300"/>
              </a:spcBef>
              <a:spcAft>
                <a:spcPts val="300"/>
              </a:spcAft>
              <a:buClr>
                <a:schemeClr val="dk1"/>
              </a:buClr>
              <a:buSzPts val="1400"/>
              <a:buChar char="•"/>
              <a:defRPr sz="1400">
                <a:solidFill>
                  <a:schemeClr val="dk1"/>
                </a:solidFill>
              </a:defRPr>
            </a:lvl9pPr>
          </a:lstStyle>
          <a:p>
            <a:endParaRPr/>
          </a:p>
        </p:txBody>
      </p:sp>
      <p:sp>
        <p:nvSpPr>
          <p:cNvPr id="699" name="Google Shape;699;p106"/>
          <p:cNvSpPr/>
          <p:nvPr/>
        </p:nvSpPr>
        <p:spPr>
          <a:xfrm>
            <a:off x="6275389" y="4159249"/>
            <a:ext cx="2057400" cy="20574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00" name="Google Shape;700;p106"/>
          <p:cNvSpPr txBox="1">
            <a:spLocks noGrp="1"/>
          </p:cNvSpPr>
          <p:nvPr>
            <p:ph type="body" idx="14"/>
          </p:nvPr>
        </p:nvSpPr>
        <p:spPr>
          <a:xfrm>
            <a:off x="6455664" y="4434840"/>
            <a:ext cx="1691700" cy="594000"/>
          </a:xfrm>
          <a:prstGeom prst="rect">
            <a:avLst/>
          </a:prstGeom>
          <a:noFill/>
          <a:ln>
            <a:noFill/>
          </a:ln>
        </p:spPr>
        <p:txBody>
          <a:bodyPr spcFirstLastPara="1" wrap="square" lIns="0" tIns="0" rIns="0" bIns="0" anchor="t" anchorCtr="0">
            <a:noAutofit/>
          </a:bodyPr>
          <a:lstStyle>
            <a:lvl1pPr marL="457200" lvl="0" indent="-228600" algn="l" rtl="0">
              <a:lnSpc>
                <a:spcPct val="80000"/>
              </a:lnSpc>
              <a:spcBef>
                <a:spcPts val="0"/>
              </a:spcBef>
              <a:spcAft>
                <a:spcPts val="0"/>
              </a:spcAft>
              <a:buClr>
                <a:schemeClr val="lt1"/>
              </a:buClr>
              <a:buSzPts val="4000"/>
              <a:buFont typeface="Arial"/>
              <a:buNone/>
              <a:defRPr sz="4000">
                <a:solidFill>
                  <a:schemeClr val="lt1"/>
                </a:solidFill>
              </a:defRPr>
            </a:lvl1pPr>
            <a:lvl2pPr marL="914400" lvl="1" indent="-228600" algn="l" rtl="0">
              <a:lnSpc>
                <a:spcPct val="80000"/>
              </a:lnSpc>
              <a:spcBef>
                <a:spcPts val="0"/>
              </a:spcBef>
              <a:spcAft>
                <a:spcPts val="0"/>
              </a:spcAft>
              <a:buClr>
                <a:schemeClr val="lt1"/>
              </a:buClr>
              <a:buSzPts val="4000"/>
              <a:buFont typeface="Arial"/>
              <a:buNone/>
              <a:defRPr sz="4000">
                <a:solidFill>
                  <a:schemeClr val="lt1"/>
                </a:solidFill>
              </a:defRPr>
            </a:lvl2pPr>
            <a:lvl3pPr marL="1371600" lvl="2" indent="-228600" algn="l" rtl="0">
              <a:lnSpc>
                <a:spcPct val="80000"/>
              </a:lnSpc>
              <a:spcBef>
                <a:spcPts val="0"/>
              </a:spcBef>
              <a:spcAft>
                <a:spcPts val="0"/>
              </a:spcAft>
              <a:buClr>
                <a:schemeClr val="lt1"/>
              </a:buClr>
              <a:buSzPts val="4000"/>
              <a:buFont typeface="Arial"/>
              <a:buNone/>
              <a:defRPr sz="4000">
                <a:solidFill>
                  <a:schemeClr val="lt1"/>
                </a:solidFill>
              </a:defRPr>
            </a:lvl3pPr>
            <a:lvl4pPr marL="1828800" lvl="3" indent="-228600" algn="l" rtl="0">
              <a:lnSpc>
                <a:spcPct val="80000"/>
              </a:lnSpc>
              <a:spcBef>
                <a:spcPts val="0"/>
              </a:spcBef>
              <a:spcAft>
                <a:spcPts val="0"/>
              </a:spcAft>
              <a:buClr>
                <a:schemeClr val="lt1"/>
              </a:buClr>
              <a:buSzPts val="4000"/>
              <a:buFont typeface="Arial"/>
              <a:buNone/>
              <a:defRPr sz="4000">
                <a:solidFill>
                  <a:schemeClr val="lt1"/>
                </a:solidFill>
              </a:defRPr>
            </a:lvl4pPr>
            <a:lvl5pPr marL="2286000" lvl="4" indent="-228600" algn="l" rtl="0">
              <a:lnSpc>
                <a:spcPct val="80000"/>
              </a:lnSpc>
              <a:spcBef>
                <a:spcPts val="0"/>
              </a:spcBef>
              <a:spcAft>
                <a:spcPts val="0"/>
              </a:spcAft>
              <a:buClr>
                <a:schemeClr val="lt1"/>
              </a:buClr>
              <a:buSzPts val="4000"/>
              <a:buFont typeface="Arial"/>
              <a:buNone/>
              <a:defRPr sz="4000">
                <a:solidFill>
                  <a:schemeClr val="lt1"/>
                </a:solidFill>
              </a:defRPr>
            </a:lvl5pPr>
            <a:lvl6pPr marL="2743200" lvl="5" indent="-228600" algn="l" rtl="0">
              <a:lnSpc>
                <a:spcPct val="80000"/>
              </a:lnSpc>
              <a:spcBef>
                <a:spcPts val="0"/>
              </a:spcBef>
              <a:spcAft>
                <a:spcPts val="0"/>
              </a:spcAft>
              <a:buClr>
                <a:schemeClr val="lt1"/>
              </a:buClr>
              <a:buSzPts val="4000"/>
              <a:buFont typeface="Arial"/>
              <a:buNone/>
              <a:defRPr sz="4000">
                <a:solidFill>
                  <a:schemeClr val="lt1"/>
                </a:solidFill>
              </a:defRPr>
            </a:lvl6pPr>
            <a:lvl7pPr marL="3200400" lvl="6" indent="-228600" algn="l" rtl="0">
              <a:lnSpc>
                <a:spcPct val="80000"/>
              </a:lnSpc>
              <a:spcBef>
                <a:spcPts val="0"/>
              </a:spcBef>
              <a:spcAft>
                <a:spcPts val="0"/>
              </a:spcAft>
              <a:buClr>
                <a:schemeClr val="lt1"/>
              </a:buClr>
              <a:buSzPts val="4000"/>
              <a:buFont typeface="Arial"/>
              <a:buNone/>
              <a:defRPr sz="4000">
                <a:solidFill>
                  <a:schemeClr val="lt1"/>
                </a:solidFill>
              </a:defRPr>
            </a:lvl7pPr>
            <a:lvl8pPr marL="3657600" lvl="7" indent="-228600" algn="l" rtl="0">
              <a:lnSpc>
                <a:spcPct val="80000"/>
              </a:lnSpc>
              <a:spcBef>
                <a:spcPts val="0"/>
              </a:spcBef>
              <a:spcAft>
                <a:spcPts val="0"/>
              </a:spcAft>
              <a:buClr>
                <a:schemeClr val="lt1"/>
              </a:buClr>
              <a:buSzPts val="4000"/>
              <a:buFont typeface="Arial"/>
              <a:buNone/>
              <a:defRPr sz="4000">
                <a:solidFill>
                  <a:schemeClr val="lt1"/>
                </a:solidFill>
              </a:defRPr>
            </a:lvl8pPr>
            <a:lvl9pPr marL="4114800" lvl="8" indent="-228600" algn="l" rtl="0">
              <a:lnSpc>
                <a:spcPct val="80000"/>
              </a:lnSpc>
              <a:spcBef>
                <a:spcPts val="0"/>
              </a:spcBef>
              <a:spcAft>
                <a:spcPts val="0"/>
              </a:spcAft>
              <a:buClr>
                <a:schemeClr val="lt1"/>
              </a:buClr>
              <a:buSzPts val="4000"/>
              <a:buFont typeface="Arial"/>
              <a:buNone/>
              <a:defRPr sz="4000">
                <a:solidFill>
                  <a:schemeClr val="lt1"/>
                </a:solidFill>
              </a:defRPr>
            </a:lvl9pPr>
          </a:lstStyle>
          <a:p>
            <a:endParaRPr/>
          </a:p>
        </p:txBody>
      </p:sp>
      <p:sp>
        <p:nvSpPr>
          <p:cNvPr id="701" name="Google Shape;701;p106"/>
          <p:cNvSpPr txBox="1">
            <a:spLocks noGrp="1"/>
          </p:cNvSpPr>
          <p:nvPr>
            <p:ph type="body" idx="15"/>
          </p:nvPr>
        </p:nvSpPr>
        <p:spPr>
          <a:xfrm>
            <a:off x="6455664" y="5166361"/>
            <a:ext cx="1691700" cy="8688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lt1"/>
              </a:buClr>
              <a:buSzPts val="1600"/>
              <a:buFont typeface="Arial"/>
              <a:buNone/>
              <a:defRPr sz="1600">
                <a:solidFill>
                  <a:schemeClr val="lt1"/>
                </a:solidFill>
              </a:defRPr>
            </a:lvl1pPr>
            <a:lvl2pPr marL="914400" lvl="1" indent="-228600" algn="l" rtl="0">
              <a:lnSpc>
                <a:spcPct val="100000"/>
              </a:lnSpc>
              <a:spcBef>
                <a:spcPts val="0"/>
              </a:spcBef>
              <a:spcAft>
                <a:spcPts val="0"/>
              </a:spcAft>
              <a:buClr>
                <a:schemeClr val="lt1"/>
              </a:buClr>
              <a:buSzPts val="1600"/>
              <a:buFont typeface="Arial"/>
              <a:buNone/>
              <a:defRPr sz="1600">
                <a:solidFill>
                  <a:schemeClr val="lt1"/>
                </a:solidFill>
              </a:defRPr>
            </a:lvl2pPr>
            <a:lvl3pPr marL="1371600" lvl="2" indent="-228600" algn="l" rtl="0">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rtl="0">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rtl="0">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rtl="0">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rtl="0">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rtl="0">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rtl="0">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702" name="Google Shape;702;p106"/>
          <p:cNvSpPr txBox="1">
            <a:spLocks noGrp="1"/>
          </p:cNvSpPr>
          <p:nvPr>
            <p:ph type="body" idx="16"/>
          </p:nvPr>
        </p:nvSpPr>
        <p:spPr>
          <a:xfrm>
            <a:off x="8557830" y="4158180"/>
            <a:ext cx="3191400" cy="20586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1400"/>
              <a:buNone/>
              <a:defRPr sz="1400">
                <a:solidFill>
                  <a:schemeClr val="dk1"/>
                </a:solidFill>
              </a:defRPr>
            </a:lvl1pPr>
            <a:lvl2pPr marL="914400" lvl="1" indent="-228600" algn="l" rtl="0">
              <a:lnSpc>
                <a:spcPct val="100000"/>
              </a:lnSpc>
              <a:spcBef>
                <a:spcPts val="300"/>
              </a:spcBef>
              <a:spcAft>
                <a:spcPts val="0"/>
              </a:spcAft>
              <a:buClr>
                <a:schemeClr val="dk1"/>
              </a:buClr>
              <a:buSzPts val="1400"/>
              <a:buNone/>
              <a:defRPr sz="1400">
                <a:solidFill>
                  <a:schemeClr val="dk1"/>
                </a:solidFill>
              </a:defRPr>
            </a:lvl2pPr>
            <a:lvl3pPr marL="1371600" lvl="2" indent="-317500" algn="l" rtl="0">
              <a:lnSpc>
                <a:spcPct val="100000"/>
              </a:lnSpc>
              <a:spcBef>
                <a:spcPts val="300"/>
              </a:spcBef>
              <a:spcAft>
                <a:spcPts val="0"/>
              </a:spcAft>
              <a:buClr>
                <a:schemeClr val="dk1"/>
              </a:buClr>
              <a:buSzPts val="1400"/>
              <a:buChar char="•"/>
              <a:defRPr sz="1400">
                <a:solidFill>
                  <a:schemeClr val="dk1"/>
                </a:solidFill>
              </a:defRPr>
            </a:lvl3pPr>
            <a:lvl4pPr marL="1828800" lvl="3" indent="-317500" algn="l" rtl="0">
              <a:lnSpc>
                <a:spcPct val="100000"/>
              </a:lnSpc>
              <a:spcBef>
                <a:spcPts val="300"/>
              </a:spcBef>
              <a:spcAft>
                <a:spcPts val="0"/>
              </a:spcAft>
              <a:buClr>
                <a:schemeClr val="dk1"/>
              </a:buClr>
              <a:buSzPts val="1400"/>
              <a:buChar char="–"/>
              <a:defRPr sz="1400">
                <a:solidFill>
                  <a:schemeClr val="dk1"/>
                </a:solidFill>
              </a:defRPr>
            </a:lvl4pPr>
            <a:lvl5pPr marL="2286000" lvl="4" indent="-317500" algn="l" rtl="0">
              <a:lnSpc>
                <a:spcPct val="100000"/>
              </a:lnSpc>
              <a:spcBef>
                <a:spcPts val="300"/>
              </a:spcBef>
              <a:spcAft>
                <a:spcPts val="0"/>
              </a:spcAft>
              <a:buClr>
                <a:schemeClr val="dk1"/>
              </a:buClr>
              <a:buSzPts val="1400"/>
              <a:buChar char="•"/>
              <a:defRPr sz="1400">
                <a:solidFill>
                  <a:schemeClr val="dk1"/>
                </a:solidFill>
              </a:defRPr>
            </a:lvl5pPr>
            <a:lvl6pPr marL="2743200" lvl="5" indent="-317500" algn="l" rtl="0">
              <a:lnSpc>
                <a:spcPct val="100000"/>
              </a:lnSpc>
              <a:spcBef>
                <a:spcPts val="300"/>
              </a:spcBef>
              <a:spcAft>
                <a:spcPts val="0"/>
              </a:spcAft>
              <a:buClr>
                <a:schemeClr val="dk1"/>
              </a:buClr>
              <a:buSzPts val="1400"/>
              <a:buChar char="–"/>
              <a:defRPr sz="1400">
                <a:solidFill>
                  <a:schemeClr val="dk1"/>
                </a:solidFill>
              </a:defRPr>
            </a:lvl6pPr>
            <a:lvl7pPr marL="3200400" lvl="6" indent="-317500" algn="l" rtl="0">
              <a:lnSpc>
                <a:spcPct val="100000"/>
              </a:lnSpc>
              <a:spcBef>
                <a:spcPts val="300"/>
              </a:spcBef>
              <a:spcAft>
                <a:spcPts val="0"/>
              </a:spcAft>
              <a:buClr>
                <a:schemeClr val="dk1"/>
              </a:buClr>
              <a:buSzPts val="1400"/>
              <a:buChar char="•"/>
              <a:defRPr sz="1400">
                <a:solidFill>
                  <a:schemeClr val="dk1"/>
                </a:solidFill>
              </a:defRPr>
            </a:lvl7pPr>
            <a:lvl8pPr marL="3657600" lvl="7" indent="-317500" algn="l" rtl="0">
              <a:lnSpc>
                <a:spcPct val="100000"/>
              </a:lnSpc>
              <a:spcBef>
                <a:spcPts val="300"/>
              </a:spcBef>
              <a:spcAft>
                <a:spcPts val="0"/>
              </a:spcAft>
              <a:buClr>
                <a:schemeClr val="dk1"/>
              </a:buClr>
              <a:buSzPts val="1400"/>
              <a:buChar char="–"/>
              <a:defRPr sz="1400">
                <a:solidFill>
                  <a:schemeClr val="dk1"/>
                </a:solidFill>
              </a:defRPr>
            </a:lvl8pPr>
            <a:lvl9pPr marL="4114800" lvl="8" indent="-317500" algn="l" rtl="0">
              <a:lnSpc>
                <a:spcPct val="100000"/>
              </a:lnSpc>
              <a:spcBef>
                <a:spcPts val="300"/>
              </a:spcBef>
              <a:spcAft>
                <a:spcPts val="300"/>
              </a:spcAft>
              <a:buClr>
                <a:schemeClr val="dk1"/>
              </a:buClr>
              <a:buSzPts val="1400"/>
              <a:buChar char="•"/>
              <a:defRPr sz="1400">
                <a:solidFill>
                  <a:schemeClr val="dk1"/>
                </a:solidFill>
              </a:defRPr>
            </a:lvl9pPr>
          </a:lstStyle>
          <a:p>
            <a:endParaRPr/>
          </a:p>
        </p:txBody>
      </p:sp>
      <p:sp>
        <p:nvSpPr>
          <p:cNvPr id="703" name="Google Shape;703;p106"/>
          <p:cNvSpPr txBox="1">
            <a:spLocks noGrp="1"/>
          </p:cNvSpPr>
          <p:nvPr>
            <p:ph type="body" idx="17"/>
          </p:nvPr>
        </p:nvSpPr>
        <p:spPr>
          <a:xfrm>
            <a:off x="2432304" y="6355077"/>
            <a:ext cx="7315200" cy="2742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dk1"/>
              </a:buClr>
              <a:buSzPts val="750"/>
              <a:buFont typeface="Arial"/>
              <a:buNone/>
              <a:defRPr sz="750"/>
            </a:lvl1pPr>
            <a:lvl2pPr marL="914400" lvl="1" indent="-228600" algn="l" rtl="0">
              <a:lnSpc>
                <a:spcPct val="100000"/>
              </a:lnSpc>
              <a:spcBef>
                <a:spcPts val="0"/>
              </a:spcBef>
              <a:spcAft>
                <a:spcPts val="0"/>
              </a:spcAft>
              <a:buClr>
                <a:schemeClr val="dk1"/>
              </a:buClr>
              <a:buSzPts val="750"/>
              <a:buFont typeface="Arial"/>
              <a:buNone/>
              <a:defRPr sz="750"/>
            </a:lvl2pPr>
            <a:lvl3pPr marL="1371600" lvl="2" indent="-228600" algn="l" rtl="0">
              <a:lnSpc>
                <a:spcPct val="100000"/>
              </a:lnSpc>
              <a:spcBef>
                <a:spcPts val="0"/>
              </a:spcBef>
              <a:spcAft>
                <a:spcPts val="0"/>
              </a:spcAft>
              <a:buClr>
                <a:schemeClr val="dk1"/>
              </a:buClr>
              <a:buSzPts val="750"/>
              <a:buFont typeface="Arial"/>
              <a:buNone/>
              <a:defRPr sz="750"/>
            </a:lvl3pPr>
            <a:lvl4pPr marL="1828800" lvl="3" indent="-228600" algn="l" rtl="0">
              <a:lnSpc>
                <a:spcPct val="100000"/>
              </a:lnSpc>
              <a:spcBef>
                <a:spcPts val="0"/>
              </a:spcBef>
              <a:spcAft>
                <a:spcPts val="0"/>
              </a:spcAft>
              <a:buClr>
                <a:schemeClr val="dk1"/>
              </a:buClr>
              <a:buSzPts val="750"/>
              <a:buFont typeface="Arial"/>
              <a:buNone/>
              <a:defRPr sz="750"/>
            </a:lvl4pPr>
            <a:lvl5pPr marL="2286000" lvl="4" indent="-228600" algn="l" rtl="0">
              <a:lnSpc>
                <a:spcPct val="100000"/>
              </a:lnSpc>
              <a:spcBef>
                <a:spcPts val="0"/>
              </a:spcBef>
              <a:spcAft>
                <a:spcPts val="0"/>
              </a:spcAft>
              <a:buClr>
                <a:schemeClr val="dk1"/>
              </a:buClr>
              <a:buSzPts val="750"/>
              <a:buFont typeface="Arial"/>
              <a:buNone/>
              <a:defRPr sz="750"/>
            </a:lvl5pPr>
            <a:lvl6pPr marL="2743200" lvl="5" indent="-228600" algn="l" rtl="0">
              <a:lnSpc>
                <a:spcPct val="100000"/>
              </a:lnSpc>
              <a:spcBef>
                <a:spcPts val="0"/>
              </a:spcBef>
              <a:spcAft>
                <a:spcPts val="0"/>
              </a:spcAft>
              <a:buClr>
                <a:schemeClr val="dk1"/>
              </a:buClr>
              <a:buSzPts val="750"/>
              <a:buFont typeface="Arial"/>
              <a:buNone/>
              <a:defRPr sz="750"/>
            </a:lvl6pPr>
            <a:lvl7pPr marL="3200400" lvl="6" indent="-228600" algn="l" rtl="0">
              <a:lnSpc>
                <a:spcPct val="100000"/>
              </a:lnSpc>
              <a:spcBef>
                <a:spcPts val="0"/>
              </a:spcBef>
              <a:spcAft>
                <a:spcPts val="0"/>
              </a:spcAft>
              <a:buClr>
                <a:schemeClr val="dk1"/>
              </a:buClr>
              <a:buSzPts val="750"/>
              <a:buFont typeface="Arial"/>
              <a:buNone/>
              <a:defRPr sz="750"/>
            </a:lvl7pPr>
            <a:lvl8pPr marL="3657600" lvl="7" indent="-228600" algn="l" rtl="0">
              <a:lnSpc>
                <a:spcPct val="100000"/>
              </a:lnSpc>
              <a:spcBef>
                <a:spcPts val="0"/>
              </a:spcBef>
              <a:spcAft>
                <a:spcPts val="0"/>
              </a:spcAft>
              <a:buClr>
                <a:schemeClr val="dk1"/>
              </a:buClr>
              <a:buSzPts val="750"/>
              <a:buFont typeface="Arial"/>
              <a:buNone/>
              <a:defRPr sz="750"/>
            </a:lvl8pPr>
            <a:lvl9pPr marL="4114800" lvl="8" indent="-228600" algn="l" rtl="0">
              <a:lnSpc>
                <a:spcPct val="100000"/>
              </a:lnSpc>
              <a:spcBef>
                <a:spcPts val="0"/>
              </a:spcBef>
              <a:spcAft>
                <a:spcPts val="0"/>
              </a:spcAft>
              <a:buClr>
                <a:schemeClr val="dk1"/>
              </a:buClr>
              <a:buSzPts val="750"/>
              <a:buFont typeface="Arial"/>
              <a:buNone/>
              <a:defRPr sz="750"/>
            </a:lvl9pPr>
          </a:lstStyle>
          <a:p>
            <a:endParaRPr/>
          </a:p>
        </p:txBody>
      </p:sp>
      <p:sp>
        <p:nvSpPr>
          <p:cNvPr id="704" name="Google Shape;704;p106"/>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0"/>
        <p:cNvGrpSpPr/>
        <p:nvPr/>
      </p:nvGrpSpPr>
      <p:grpSpPr>
        <a:xfrm>
          <a:off x="0" y="0"/>
          <a:ext cx="0" cy="0"/>
          <a:chOff x="0" y="0"/>
          <a:chExt cx="0" cy="0"/>
        </a:xfrm>
      </p:grpSpPr>
      <p:sp>
        <p:nvSpPr>
          <p:cNvPr id="81" name="Google Shape;81;p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 name="Google Shape;82;p12"/>
          <p:cNvGrpSpPr/>
          <p:nvPr/>
        </p:nvGrpSpPr>
        <p:grpSpPr>
          <a:xfrm>
            <a:off x="0" y="0"/>
            <a:ext cx="12192000" cy="6858000"/>
            <a:chOff x="0" y="0"/>
            <a:chExt cx="12192000" cy="6858000"/>
          </a:xfrm>
        </p:grpSpPr>
        <p:sp>
          <p:nvSpPr>
            <p:cNvPr id="83" name="Google Shape;83;p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 name="Google Shape;84;p12"/>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85" name="Google Shape;85;p12"/>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2"/>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7"/>
        <p:cNvGrpSpPr/>
        <p:nvPr/>
      </p:nvGrpSpPr>
      <p:grpSpPr>
        <a:xfrm>
          <a:off x="0" y="0"/>
          <a:ext cx="0" cy="0"/>
          <a:chOff x="0" y="0"/>
          <a:chExt cx="0" cy="0"/>
        </a:xfrm>
      </p:grpSpPr>
      <p:grpSp>
        <p:nvGrpSpPr>
          <p:cNvPr id="88" name="Google Shape;88;p13"/>
          <p:cNvGrpSpPr/>
          <p:nvPr/>
        </p:nvGrpSpPr>
        <p:grpSpPr>
          <a:xfrm>
            <a:off x="0" y="0"/>
            <a:ext cx="8914102" cy="6858001"/>
            <a:chOff x="0" y="0"/>
            <a:chExt cx="8914102" cy="6858001"/>
          </a:xfrm>
        </p:grpSpPr>
        <p:sp>
          <p:nvSpPr>
            <p:cNvPr id="89" name="Google Shape;89;p13"/>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0" name="Google Shape;90;p13"/>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1" name="Google Shape;91;p13"/>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13"/>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93"/>
        <p:cNvGrpSpPr/>
        <p:nvPr/>
      </p:nvGrpSpPr>
      <p:grpSpPr>
        <a:xfrm>
          <a:off x="0" y="0"/>
          <a:ext cx="0" cy="0"/>
          <a:chOff x="0" y="0"/>
          <a:chExt cx="0" cy="0"/>
        </a:xfrm>
      </p:grpSpPr>
      <p:grpSp>
        <p:nvGrpSpPr>
          <p:cNvPr id="94" name="Google Shape;94;p14"/>
          <p:cNvGrpSpPr/>
          <p:nvPr/>
        </p:nvGrpSpPr>
        <p:grpSpPr>
          <a:xfrm>
            <a:off x="0" y="0"/>
            <a:ext cx="8914102" cy="6858001"/>
            <a:chOff x="0" y="0"/>
            <a:chExt cx="8914102" cy="6858001"/>
          </a:xfrm>
        </p:grpSpPr>
        <p:sp>
          <p:nvSpPr>
            <p:cNvPr id="95" name="Google Shape;95;p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6" name="Google Shape;96;p1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7" name="Google Shape;97;p14"/>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1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9"/>
        <p:cNvGrpSpPr/>
        <p:nvPr/>
      </p:nvGrpSpPr>
      <p:grpSpPr>
        <a:xfrm>
          <a:off x="0" y="0"/>
          <a:ext cx="0" cy="0"/>
          <a:chOff x="0" y="0"/>
          <a:chExt cx="0" cy="0"/>
        </a:xfrm>
      </p:grpSpPr>
      <p:grpSp>
        <p:nvGrpSpPr>
          <p:cNvPr id="100" name="Google Shape;100;p15"/>
          <p:cNvGrpSpPr/>
          <p:nvPr/>
        </p:nvGrpSpPr>
        <p:grpSpPr>
          <a:xfrm>
            <a:off x="0" y="0"/>
            <a:ext cx="8914102" cy="6858001"/>
            <a:chOff x="0" y="0"/>
            <a:chExt cx="8914102" cy="6858001"/>
          </a:xfrm>
        </p:grpSpPr>
        <p:sp>
          <p:nvSpPr>
            <p:cNvPr id="101" name="Google Shape;101;p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2" name="Google Shape;102;p15"/>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103" name="Google Shape;103;p15"/>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15"/>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05"/>
        <p:cNvGrpSpPr/>
        <p:nvPr/>
      </p:nvGrpSpPr>
      <p:grpSpPr>
        <a:xfrm>
          <a:off x="0" y="0"/>
          <a:ext cx="0" cy="0"/>
          <a:chOff x="0" y="0"/>
          <a:chExt cx="0" cy="0"/>
        </a:xfrm>
      </p:grpSpPr>
      <p:sp>
        <p:nvSpPr>
          <p:cNvPr id="106" name="Google Shape;106;p16"/>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 name="Google Shape;107;p16"/>
          <p:cNvSpPr txBox="1">
            <a:spLocks noGrp="1"/>
          </p:cNvSpPr>
          <p:nvPr>
            <p:ph type="ctrTitle"/>
          </p:nvPr>
        </p:nvSpPr>
        <p:spPr>
          <a:xfrm>
            <a:off x="442914" y="750888"/>
            <a:ext cx="4675186" cy="2678112"/>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8" name="Google Shape;108;p16"/>
          <p:cNvSpPr txBox="1">
            <a:spLocks noGrp="1"/>
          </p:cNvSpPr>
          <p:nvPr>
            <p:ph type="subTitle" idx="1"/>
          </p:nvPr>
        </p:nvSpPr>
        <p:spPr>
          <a:xfrm>
            <a:off x="442913" y="3959352"/>
            <a:ext cx="4675187"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9" name="Google Shape;109;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11" name="Google Shape;111;p1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 name="Google Shape;114;p1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18"/>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19"/>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1"/>
        <p:cNvGrpSpPr/>
        <p:nvPr/>
      </p:nvGrpSpPr>
      <p:grpSpPr>
        <a:xfrm>
          <a:off x="0" y="0"/>
          <a:ext cx="0" cy="0"/>
          <a:chOff x="0" y="0"/>
          <a:chExt cx="0" cy="0"/>
        </a:xfrm>
      </p:grpSpPr>
      <p:sp>
        <p:nvSpPr>
          <p:cNvPr id="122" name="Google Shape;122;p2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23"/>
        <p:cNvGrpSpPr/>
        <p:nvPr/>
      </p:nvGrpSpPr>
      <p:grpSpPr>
        <a:xfrm>
          <a:off x="0" y="0"/>
          <a:ext cx="0" cy="0"/>
          <a:chOff x="0" y="0"/>
          <a:chExt cx="0" cy="0"/>
        </a:xfrm>
      </p:grpSpPr>
      <p:sp>
        <p:nvSpPr>
          <p:cNvPr id="24" name="Google Shape;24;p3"/>
          <p:cNvSpPr/>
          <p:nvPr/>
        </p:nvSpPr>
        <p:spPr>
          <a:xfrm>
            <a:off x="0" y="0"/>
            <a:ext cx="809625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3"/>
          <p:cNvSpPr/>
          <p:nvPr/>
        </p:nvSpPr>
        <p:spPr>
          <a:xfrm>
            <a:off x="0" y="3429000"/>
            <a:ext cx="809625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3"/>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7" name="Google Shape;27;p3"/>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3"/>
          <p:cNvSpPr txBox="1">
            <a:spLocks noGrp="1"/>
          </p:cNvSpPr>
          <p:nvPr>
            <p:ph type="subTitle" idx="1"/>
          </p:nvPr>
        </p:nvSpPr>
        <p:spPr>
          <a:xfrm>
            <a:off x="442914" y="3749040"/>
            <a:ext cx="5477256"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9" name="Google Shape;29;p3"/>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6"/>
        <p:cNvGrpSpPr/>
        <p:nvPr/>
      </p:nvGrpSpPr>
      <p:grpSpPr>
        <a:xfrm>
          <a:off x="0" y="0"/>
          <a:ext cx="0" cy="0"/>
          <a:chOff x="0" y="0"/>
          <a:chExt cx="0" cy="0"/>
        </a:xfrm>
      </p:grpSpPr>
      <p:sp>
        <p:nvSpPr>
          <p:cNvPr id="127" name="Google Shape;127;p22"/>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30"/>
        <p:cNvGrpSpPr/>
        <p:nvPr/>
      </p:nvGrpSpPr>
      <p:grpSpPr>
        <a:xfrm>
          <a:off x="0" y="0"/>
          <a:ext cx="0" cy="0"/>
          <a:chOff x="0" y="0"/>
          <a:chExt cx="0" cy="0"/>
        </a:xfrm>
      </p:grpSpPr>
      <p:sp>
        <p:nvSpPr>
          <p:cNvPr id="131" name="Google Shape;131;p24"/>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2" name="Google Shape;132;p24"/>
          <p:cNvSpPr/>
          <p:nvPr/>
        </p:nvSpPr>
        <p:spPr>
          <a:xfrm>
            <a:off x="442913" y="1623703"/>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2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34"/>
        <p:cNvGrpSpPr/>
        <p:nvPr/>
      </p:nvGrpSpPr>
      <p:grpSpPr>
        <a:xfrm>
          <a:off x="0" y="0"/>
          <a:ext cx="0" cy="0"/>
          <a:chOff x="0" y="0"/>
          <a:chExt cx="0" cy="0"/>
        </a:xfrm>
      </p:grpSpPr>
      <p:sp>
        <p:nvSpPr>
          <p:cNvPr id="135" name="Google Shape;135;p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6" name="Google Shape;136;p25"/>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 name="Google Shape;137;p25"/>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 name="Google Shape;138;p2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5"/>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40"/>
        <p:cNvGrpSpPr/>
        <p:nvPr/>
      </p:nvGrpSpPr>
      <p:grpSpPr>
        <a:xfrm>
          <a:off x="0" y="0"/>
          <a:ext cx="0" cy="0"/>
          <a:chOff x="0" y="0"/>
          <a:chExt cx="0" cy="0"/>
        </a:xfrm>
      </p:grpSpPr>
      <p:sp>
        <p:nvSpPr>
          <p:cNvPr id="141" name="Google Shape;141;p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2" name="Google Shape;142;p26"/>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3" name="Google Shape;143;p26"/>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2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47" name="Google Shape;147;p27"/>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 name="Google Shape;148;p2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 name="Google Shape;149;p27"/>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50"/>
        <p:cNvGrpSpPr/>
        <p:nvPr/>
      </p:nvGrpSpPr>
      <p:grpSpPr>
        <a:xfrm>
          <a:off x="0" y="0"/>
          <a:ext cx="0" cy="0"/>
          <a:chOff x="0" y="0"/>
          <a:chExt cx="0" cy="0"/>
        </a:xfrm>
      </p:grpSpPr>
      <p:sp>
        <p:nvSpPr>
          <p:cNvPr id="151" name="Google Shape;151;p28"/>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2" name="Google Shape;152;p28"/>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 name="Google Shape;153;p2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4" name="Google Shape;154;p28"/>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55"/>
        <p:cNvGrpSpPr/>
        <p:nvPr/>
      </p:nvGrpSpPr>
      <p:grpSpPr>
        <a:xfrm>
          <a:off x="0" y="0"/>
          <a:ext cx="0" cy="0"/>
          <a:chOff x="0" y="0"/>
          <a:chExt cx="0" cy="0"/>
        </a:xfrm>
      </p:grpSpPr>
      <p:sp>
        <p:nvSpPr>
          <p:cNvPr id="156" name="Google Shape;156;p29"/>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7" name="Google Shape;157;p29"/>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 name="Google Shape;158;p2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2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60"/>
        <p:cNvGrpSpPr/>
        <p:nvPr/>
      </p:nvGrpSpPr>
      <p:grpSpPr>
        <a:xfrm>
          <a:off x="0" y="0"/>
          <a:ext cx="0" cy="0"/>
          <a:chOff x="0" y="0"/>
          <a:chExt cx="0" cy="0"/>
        </a:xfrm>
      </p:grpSpPr>
      <p:sp>
        <p:nvSpPr>
          <p:cNvPr id="161" name="Google Shape;161;p30"/>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62" name="Google Shape;162;p30"/>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3" name="Google Shape;163;p3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64" name="Google Shape;164;p30"/>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30"/>
        <p:cNvGrpSpPr/>
        <p:nvPr/>
      </p:nvGrpSpPr>
      <p:grpSpPr>
        <a:xfrm>
          <a:off x="0" y="0"/>
          <a:ext cx="0" cy="0"/>
          <a:chOff x="0" y="0"/>
          <a:chExt cx="0" cy="0"/>
        </a:xfrm>
      </p:grpSpPr>
      <p:sp>
        <p:nvSpPr>
          <p:cNvPr id="31" name="Google Shape;31;p4"/>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4"/>
          <p:cNvSpPr/>
          <p:nvPr/>
        </p:nvSpPr>
        <p:spPr>
          <a:xfrm>
            <a:off x="0" y="3429000"/>
            <a:ext cx="809625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33" name="Google Shape;33;p4"/>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4" name="Google Shape;34;p4"/>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4"/>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36" name="Google Shape;36;p4"/>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65"/>
        <p:cNvGrpSpPr/>
        <p:nvPr/>
      </p:nvGrpSpPr>
      <p:grpSpPr>
        <a:xfrm>
          <a:off x="0" y="0"/>
          <a:ext cx="0" cy="0"/>
          <a:chOff x="0" y="0"/>
          <a:chExt cx="0" cy="0"/>
        </a:xfrm>
      </p:grpSpPr>
      <p:sp>
        <p:nvSpPr>
          <p:cNvPr id="166" name="Google Shape;166;p31"/>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67" name="Google Shape;167;p31"/>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3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1" name="Google Shape;171;p32"/>
          <p:cNvSpPr txBox="1">
            <a:spLocks noGrp="1"/>
          </p:cNvSpPr>
          <p:nvPr>
            <p:ph type="body" idx="1"/>
          </p:nvPr>
        </p:nvSpPr>
        <p:spPr>
          <a:xfrm>
            <a:off x="442913" y="2103120"/>
            <a:ext cx="7418387" cy="407384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72" name="Google Shape;172;p3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3"/>
          <p:cNvSpPr txBox="1">
            <a:spLocks noGrp="1"/>
          </p:cNvSpPr>
          <p:nvPr>
            <p:ph type="body" idx="1"/>
          </p:nvPr>
        </p:nvSpPr>
        <p:spPr>
          <a:xfrm>
            <a:off x="442913" y="2103438"/>
            <a:ext cx="7418387"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76" name="Google Shape;176;p3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77" name="Google Shape;177;p33"/>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78"/>
        <p:cNvGrpSpPr/>
        <p:nvPr/>
      </p:nvGrpSpPr>
      <p:grpSpPr>
        <a:xfrm>
          <a:off x="0" y="0"/>
          <a:ext cx="0" cy="0"/>
          <a:chOff x="0" y="0"/>
          <a:chExt cx="0" cy="0"/>
        </a:xfrm>
      </p:grpSpPr>
      <p:sp>
        <p:nvSpPr>
          <p:cNvPr id="179" name="Google Shape;179;p34"/>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0" name="Google Shape;180;p34"/>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3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2"/>
        <p:cNvGrpSpPr/>
        <p:nvPr/>
      </p:nvGrpSpPr>
      <p:grpSpPr>
        <a:xfrm>
          <a:off x="0" y="0"/>
          <a:ext cx="0" cy="0"/>
          <a:chOff x="0" y="0"/>
          <a:chExt cx="0" cy="0"/>
        </a:xfrm>
      </p:grpSpPr>
      <p:sp>
        <p:nvSpPr>
          <p:cNvPr id="183" name="Google Shape;183;p35"/>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4" name="Google Shape;184;p35"/>
          <p:cNvSpPr txBox="1">
            <a:spLocks noGrp="1"/>
          </p:cNvSpPr>
          <p:nvPr>
            <p:ph type="body" idx="2"/>
          </p:nvPr>
        </p:nvSpPr>
        <p:spPr>
          <a:xfrm>
            <a:off x="6275388" y="2103438"/>
            <a:ext cx="54737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5" name="Google Shape;185;p35"/>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6" name="Google Shape;186;p3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87"/>
        <p:cNvGrpSpPr/>
        <p:nvPr/>
      </p:nvGrpSpPr>
      <p:grpSpPr>
        <a:xfrm>
          <a:off x="0" y="0"/>
          <a:ext cx="0" cy="0"/>
          <a:chOff x="0" y="0"/>
          <a:chExt cx="0" cy="0"/>
        </a:xfrm>
      </p:grpSpPr>
      <p:sp>
        <p:nvSpPr>
          <p:cNvPr id="188" name="Google Shape;188;p36"/>
          <p:cNvSpPr txBox="1">
            <a:spLocks noGrp="1"/>
          </p:cNvSpPr>
          <p:nvPr>
            <p:ph type="body" idx="1"/>
          </p:nvPr>
        </p:nvSpPr>
        <p:spPr>
          <a:xfrm>
            <a:off x="442913"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9" name="Google Shape;189;p36"/>
          <p:cNvSpPr txBox="1">
            <a:spLocks noGrp="1"/>
          </p:cNvSpPr>
          <p:nvPr>
            <p:ph type="body" idx="2"/>
          </p:nvPr>
        </p:nvSpPr>
        <p:spPr>
          <a:xfrm>
            <a:off x="4332288"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0" name="Google Shape;190;p36"/>
          <p:cNvSpPr txBox="1">
            <a:spLocks noGrp="1"/>
          </p:cNvSpPr>
          <p:nvPr>
            <p:ph type="body" idx="3"/>
          </p:nvPr>
        </p:nvSpPr>
        <p:spPr>
          <a:xfrm>
            <a:off x="8220076"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1" name="Google Shape;191;p36"/>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3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93"/>
        <p:cNvGrpSpPr/>
        <p:nvPr/>
      </p:nvGrpSpPr>
      <p:grpSpPr>
        <a:xfrm>
          <a:off x="0" y="0"/>
          <a:ext cx="0" cy="0"/>
          <a:chOff x="0" y="0"/>
          <a:chExt cx="0" cy="0"/>
        </a:xfrm>
      </p:grpSpPr>
      <p:sp>
        <p:nvSpPr>
          <p:cNvPr id="194" name="Google Shape;194;p37"/>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5" name="Google Shape;195;p37"/>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6" name="Google Shape;196;p37"/>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7" name="Google Shape;197;p37"/>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8" name="Google Shape;198;p3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3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200"/>
        <p:cNvGrpSpPr/>
        <p:nvPr/>
      </p:nvGrpSpPr>
      <p:grpSpPr>
        <a:xfrm>
          <a:off x="0" y="0"/>
          <a:ext cx="0" cy="0"/>
          <a:chOff x="0" y="0"/>
          <a:chExt cx="0" cy="0"/>
        </a:xfrm>
      </p:grpSpPr>
      <p:sp>
        <p:nvSpPr>
          <p:cNvPr id="201" name="Google Shape;201;p38"/>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2" name="Google Shape;202;p38"/>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3" name="Google Shape;203;p38"/>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4" name="Google Shape;204;p38"/>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5" name="Google Shape;205;p38"/>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6" name="Google Shape;206;p3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7" name="Google Shape;207;p3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08"/>
        <p:cNvGrpSpPr/>
        <p:nvPr/>
      </p:nvGrpSpPr>
      <p:grpSpPr>
        <a:xfrm>
          <a:off x="0" y="0"/>
          <a:ext cx="0" cy="0"/>
          <a:chOff x="0" y="0"/>
          <a:chExt cx="0" cy="0"/>
        </a:xfrm>
      </p:grpSpPr>
      <p:sp>
        <p:nvSpPr>
          <p:cNvPr id="209" name="Google Shape;209;p39"/>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0" name="Google Shape;210;p39"/>
          <p:cNvSpPr txBox="1">
            <a:spLocks noGrp="1"/>
          </p:cNvSpPr>
          <p:nvPr>
            <p:ph type="body" idx="1"/>
          </p:nvPr>
        </p:nvSpPr>
        <p:spPr>
          <a:xfrm>
            <a:off x="442913" y="2103120"/>
            <a:ext cx="11306175" cy="407384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1" name="Google Shape;211;p3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212"/>
        <p:cNvGrpSpPr/>
        <p:nvPr/>
      </p:nvGrpSpPr>
      <p:grpSpPr>
        <a:xfrm>
          <a:off x="0" y="0"/>
          <a:ext cx="0" cy="0"/>
          <a:chOff x="0" y="0"/>
          <a:chExt cx="0" cy="0"/>
        </a:xfrm>
      </p:grpSpPr>
      <p:sp>
        <p:nvSpPr>
          <p:cNvPr id="213" name="Google Shape;213;p4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4" name="Google Shape;214;p4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37"/>
        <p:cNvGrpSpPr/>
        <p:nvPr/>
      </p:nvGrpSpPr>
      <p:grpSpPr>
        <a:xfrm>
          <a:off x="0" y="0"/>
          <a:ext cx="0" cy="0"/>
          <a:chOff x="0" y="0"/>
          <a:chExt cx="0" cy="0"/>
        </a:xfrm>
      </p:grpSpPr>
      <p:sp>
        <p:nvSpPr>
          <p:cNvPr id="38" name="Google Shape;38;p5"/>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5"/>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 name="Google Shape;40;p5"/>
          <p:cNvPicPr preferRelativeResize="0"/>
          <p:nvPr/>
        </p:nvPicPr>
        <p:blipFill rotWithShape="1">
          <a:blip r:embed="rId2">
            <a:alphaModFix/>
          </a:blip>
          <a:srcRect/>
          <a:stretch/>
        </p:blipFill>
        <p:spPr>
          <a:xfrm>
            <a:off x="185139" y="5330952"/>
            <a:ext cx="1636776" cy="135118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15"/>
        <p:cNvGrpSpPr/>
        <p:nvPr/>
      </p:nvGrpSpPr>
      <p:grpSpPr>
        <a:xfrm>
          <a:off x="0" y="0"/>
          <a:ext cx="0" cy="0"/>
          <a:chOff x="0" y="0"/>
          <a:chExt cx="0" cy="0"/>
        </a:xfrm>
      </p:grpSpPr>
      <p:sp>
        <p:nvSpPr>
          <p:cNvPr id="216" name="Google Shape;216;p41"/>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17" name="Google Shape;217;p41"/>
          <p:cNvSpPr txBox="1">
            <a:spLocks noGrp="1"/>
          </p:cNvSpPr>
          <p:nvPr>
            <p:ph type="body" idx="1"/>
          </p:nvPr>
        </p:nvSpPr>
        <p:spPr>
          <a:xfrm>
            <a:off x="442913" y="2103438"/>
            <a:ext cx="5317807"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8" name="Google Shape;218;p41"/>
          <p:cNvSpPr txBox="1">
            <a:spLocks noGrp="1"/>
          </p:cNvSpPr>
          <p:nvPr>
            <p:ph type="title"/>
          </p:nvPr>
        </p:nvSpPr>
        <p:spPr>
          <a:xfrm>
            <a:off x="442913" y="432000"/>
            <a:ext cx="5317807"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9" name="Google Shape;219;p4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20"/>
        <p:cNvGrpSpPr/>
        <p:nvPr/>
      </p:nvGrpSpPr>
      <p:grpSpPr>
        <a:xfrm>
          <a:off x="0" y="0"/>
          <a:ext cx="0" cy="0"/>
          <a:chOff x="0" y="0"/>
          <a:chExt cx="0" cy="0"/>
        </a:xfrm>
      </p:grpSpPr>
      <p:sp>
        <p:nvSpPr>
          <p:cNvPr id="221" name="Google Shape;221;p4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2" name="Google Shape;222;p4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3" name="Google Shape;223;p4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4" name="Google Shape;224;p4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5" name="Google Shape;225;p4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6" name="Google Shape;226;p4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7" name="Google Shape;227;p4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8" name="Google Shape;228;p4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9"/>
        <p:cNvGrpSpPr/>
        <p:nvPr/>
      </p:nvGrpSpPr>
      <p:grpSpPr>
        <a:xfrm>
          <a:off x="0" y="0"/>
          <a:ext cx="0" cy="0"/>
          <a:chOff x="0" y="0"/>
          <a:chExt cx="0" cy="0"/>
        </a:xfrm>
      </p:grpSpPr>
      <p:sp>
        <p:nvSpPr>
          <p:cNvPr id="230" name="Google Shape;230;p43"/>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 name="Google Shape;231;p4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32"/>
        <p:cNvGrpSpPr/>
        <p:nvPr/>
      </p:nvGrpSpPr>
      <p:grpSpPr>
        <a:xfrm>
          <a:off x="0" y="0"/>
          <a:ext cx="0" cy="0"/>
          <a:chOff x="0" y="0"/>
          <a:chExt cx="0" cy="0"/>
        </a:xfrm>
      </p:grpSpPr>
      <p:sp>
        <p:nvSpPr>
          <p:cNvPr id="233" name="Google Shape;233;p44"/>
          <p:cNvSpPr txBox="1">
            <a:spLocks noGrp="1"/>
          </p:cNvSpPr>
          <p:nvPr>
            <p:ph type="body" idx="1"/>
          </p:nvPr>
        </p:nvSpPr>
        <p:spPr>
          <a:xfrm>
            <a:off x="442913"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4" name="Google Shape;234;p44"/>
          <p:cNvSpPr txBox="1">
            <a:spLocks noGrp="1"/>
          </p:cNvSpPr>
          <p:nvPr>
            <p:ph type="body" idx="2"/>
          </p:nvPr>
        </p:nvSpPr>
        <p:spPr>
          <a:xfrm>
            <a:off x="442913"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5" name="Google Shape;235;p44"/>
          <p:cNvSpPr txBox="1">
            <a:spLocks noGrp="1"/>
          </p:cNvSpPr>
          <p:nvPr>
            <p:ph type="body" idx="3"/>
          </p:nvPr>
        </p:nvSpPr>
        <p:spPr>
          <a:xfrm>
            <a:off x="4327524" y="2095500"/>
            <a:ext cx="3533775"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6" name="Google Shape;236;p44"/>
          <p:cNvSpPr txBox="1">
            <a:spLocks noGrp="1"/>
          </p:cNvSpPr>
          <p:nvPr>
            <p:ph type="body" idx="4"/>
          </p:nvPr>
        </p:nvSpPr>
        <p:spPr>
          <a:xfrm>
            <a:off x="8222571"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7" name="Google Shape;237;p44"/>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8" name="Google Shape;238;p4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39" name="Google Shape;239;p44"/>
          <p:cNvSpPr txBox="1">
            <a:spLocks noGrp="1"/>
          </p:cNvSpPr>
          <p:nvPr>
            <p:ph type="body" idx="5"/>
          </p:nvPr>
        </p:nvSpPr>
        <p:spPr>
          <a:xfrm>
            <a:off x="4327525" y="3599542"/>
            <a:ext cx="3533775"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0" name="Google Shape;240;p44"/>
          <p:cNvSpPr txBox="1">
            <a:spLocks noGrp="1"/>
          </p:cNvSpPr>
          <p:nvPr>
            <p:ph type="body" idx="6"/>
          </p:nvPr>
        </p:nvSpPr>
        <p:spPr>
          <a:xfrm>
            <a:off x="8222571"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41"/>
        <p:cNvGrpSpPr/>
        <p:nvPr/>
      </p:nvGrpSpPr>
      <p:grpSpPr>
        <a:xfrm>
          <a:off x="0" y="0"/>
          <a:ext cx="0" cy="0"/>
          <a:chOff x="0" y="0"/>
          <a:chExt cx="0" cy="0"/>
        </a:xfrm>
      </p:grpSpPr>
      <p:sp>
        <p:nvSpPr>
          <p:cNvPr id="242" name="Google Shape;242;p45"/>
          <p:cNvSpPr/>
          <p:nvPr/>
        </p:nvSpPr>
        <p:spPr>
          <a:xfrm>
            <a:off x="0" y="2103438"/>
            <a:ext cx="3971925" cy="4068762"/>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3" name="Google Shape;243;p45"/>
          <p:cNvSpPr txBox="1">
            <a:spLocks noGrp="1"/>
          </p:cNvSpPr>
          <p:nvPr>
            <p:ph type="body" idx="1"/>
          </p:nvPr>
        </p:nvSpPr>
        <p:spPr>
          <a:xfrm>
            <a:off x="360370" y="2103120"/>
            <a:ext cx="3611880" cy="173736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4" name="Google Shape;244;p45"/>
          <p:cNvSpPr txBox="1">
            <a:spLocks noGrp="1"/>
          </p:cNvSpPr>
          <p:nvPr>
            <p:ph type="body" idx="2"/>
          </p:nvPr>
        </p:nvSpPr>
        <p:spPr>
          <a:xfrm>
            <a:off x="442914" y="3931920"/>
            <a:ext cx="3328986" cy="206178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245" name="Google Shape;245;p45"/>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6" name="Google Shape;246;p4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247"/>
        <p:cNvGrpSpPr/>
        <p:nvPr/>
      </p:nvGrpSpPr>
      <p:grpSpPr>
        <a:xfrm>
          <a:off x="0" y="0"/>
          <a:ext cx="0" cy="0"/>
          <a:chOff x="0" y="0"/>
          <a:chExt cx="0" cy="0"/>
        </a:xfrm>
      </p:grpSpPr>
      <p:sp>
        <p:nvSpPr>
          <p:cNvPr id="248" name="Google Shape;248;p4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49" name="Google Shape;249;p46"/>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0" name="Google Shape;250;p4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51" name="Google Shape;251;p46"/>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252"/>
        <p:cNvGrpSpPr/>
        <p:nvPr/>
      </p:nvGrpSpPr>
      <p:grpSpPr>
        <a:xfrm>
          <a:off x="0" y="0"/>
          <a:ext cx="0" cy="0"/>
          <a:chOff x="0" y="0"/>
          <a:chExt cx="0" cy="0"/>
        </a:xfrm>
      </p:grpSpPr>
      <p:sp>
        <p:nvSpPr>
          <p:cNvPr id="253" name="Google Shape;253;p47"/>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4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55" name="Google Shape;255;p47"/>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256"/>
        <p:cNvGrpSpPr/>
        <p:nvPr/>
      </p:nvGrpSpPr>
      <p:grpSpPr>
        <a:xfrm>
          <a:off x="0" y="0"/>
          <a:ext cx="0" cy="0"/>
          <a:chOff x="0" y="0"/>
          <a:chExt cx="0" cy="0"/>
        </a:xfrm>
      </p:grpSpPr>
      <p:sp>
        <p:nvSpPr>
          <p:cNvPr id="257" name="Google Shape;257;p48"/>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58" name="Google Shape;258;p4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9" name="Google Shape;259;p4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260"/>
        <p:cNvGrpSpPr/>
        <p:nvPr/>
      </p:nvGrpSpPr>
      <p:grpSpPr>
        <a:xfrm>
          <a:off x="0" y="0"/>
          <a:ext cx="0" cy="0"/>
          <a:chOff x="0" y="0"/>
          <a:chExt cx="0" cy="0"/>
        </a:xfrm>
      </p:grpSpPr>
      <p:sp>
        <p:nvSpPr>
          <p:cNvPr id="261" name="Google Shape;261;p49"/>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62" name="Google Shape;262;p49"/>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3" name="Google Shape;263;p4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64" name="Google Shape;264;p4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265"/>
        <p:cNvGrpSpPr/>
        <p:nvPr/>
      </p:nvGrpSpPr>
      <p:grpSpPr>
        <a:xfrm>
          <a:off x="0" y="0"/>
          <a:ext cx="0" cy="0"/>
          <a:chOff x="0" y="0"/>
          <a:chExt cx="0" cy="0"/>
        </a:xfrm>
      </p:grpSpPr>
      <p:sp>
        <p:nvSpPr>
          <p:cNvPr id="266" name="Google Shape;266;p50"/>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7" name="Google Shape;267;p50"/>
          <p:cNvSpPr txBox="1">
            <a:spLocks noGrp="1"/>
          </p:cNvSpPr>
          <p:nvPr>
            <p:ph type="body" idx="2"/>
          </p:nvPr>
        </p:nvSpPr>
        <p:spPr>
          <a:xfrm>
            <a:off x="3359638"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8" name="Google Shape;268;p50"/>
          <p:cNvSpPr txBox="1">
            <a:spLocks noGrp="1"/>
          </p:cNvSpPr>
          <p:nvPr>
            <p:ph type="body" idx="3"/>
          </p:nvPr>
        </p:nvSpPr>
        <p:spPr>
          <a:xfrm>
            <a:off x="627636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9" name="Google Shape;269;p50"/>
          <p:cNvSpPr txBox="1">
            <a:spLocks noGrp="1"/>
          </p:cNvSpPr>
          <p:nvPr>
            <p:ph type="body" idx="4"/>
          </p:nvPr>
        </p:nvSpPr>
        <p:spPr>
          <a:xfrm>
            <a:off x="9193088"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70" name="Google Shape;270;p50"/>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1" name="Google Shape;271;p5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6"/>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4" name="Google Shape;44;p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272"/>
        <p:cNvGrpSpPr/>
        <p:nvPr/>
      </p:nvGrpSpPr>
      <p:grpSpPr>
        <a:xfrm>
          <a:off x="0" y="0"/>
          <a:ext cx="0" cy="0"/>
          <a:chOff x="0" y="0"/>
          <a:chExt cx="0" cy="0"/>
        </a:xfrm>
      </p:grpSpPr>
      <p:sp>
        <p:nvSpPr>
          <p:cNvPr id="273" name="Google Shape;273;p51"/>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4" name="Google Shape;274;p51"/>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5" name="Google Shape;275;p51"/>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6" name="Google Shape;276;p51"/>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7" name="Google Shape;277;p51"/>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78" name="Google Shape;278;p51"/>
          <p:cNvSpPr txBox="1">
            <a:spLocks noGrp="1"/>
          </p:cNvSpPr>
          <p:nvPr>
            <p:ph type="body" idx="2"/>
          </p:nvPr>
        </p:nvSpPr>
        <p:spPr>
          <a:xfrm>
            <a:off x="335963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79" name="Google Shape;279;p51"/>
          <p:cNvSpPr txBox="1">
            <a:spLocks noGrp="1"/>
          </p:cNvSpPr>
          <p:nvPr>
            <p:ph type="body" idx="3"/>
          </p:nvPr>
        </p:nvSpPr>
        <p:spPr>
          <a:xfrm>
            <a:off x="627636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80" name="Google Shape;280;p51"/>
          <p:cNvSpPr txBox="1">
            <a:spLocks noGrp="1"/>
          </p:cNvSpPr>
          <p:nvPr>
            <p:ph type="body" idx="4"/>
          </p:nvPr>
        </p:nvSpPr>
        <p:spPr>
          <a:xfrm>
            <a:off x="919308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81" name="Google Shape;281;p51"/>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2" name="Google Shape;282;p5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283"/>
        <p:cNvGrpSpPr/>
        <p:nvPr/>
      </p:nvGrpSpPr>
      <p:grpSpPr>
        <a:xfrm>
          <a:off x="0" y="0"/>
          <a:ext cx="0" cy="0"/>
          <a:chOff x="0" y="0"/>
          <a:chExt cx="0" cy="0"/>
        </a:xfrm>
      </p:grpSpPr>
      <p:sp>
        <p:nvSpPr>
          <p:cNvPr id="284" name="Google Shape;284;p52"/>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5" name="Google Shape;285;p52"/>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6" name="Google Shape;286;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 name="Google Shape;287;p52"/>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88" name="Google Shape;288;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 name="Google Shape;289;p52"/>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pwc.com</a:t>
            </a:r>
            <a:endParaRPr sz="1200">
              <a:solidFill>
                <a:schemeClr val="dk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290"/>
        <p:cNvGrpSpPr/>
        <p:nvPr/>
      </p:nvGrpSpPr>
      <p:grpSpPr>
        <a:xfrm>
          <a:off x="0" y="0"/>
          <a:ext cx="0" cy="0"/>
          <a:chOff x="0" y="0"/>
          <a:chExt cx="0" cy="0"/>
        </a:xfrm>
      </p:grpSpPr>
      <p:sp>
        <p:nvSpPr>
          <p:cNvPr id="291" name="Google Shape;291;p53"/>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2" name="Google Shape;292;p53"/>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3" name="Google Shape;293;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 name="Google Shape;294;p53"/>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95" name="Google Shape;295;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 name="Google Shape;296;p53"/>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pwc.com</a:t>
            </a:r>
            <a:endParaRPr sz="1200">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297"/>
        <p:cNvGrpSpPr/>
        <p:nvPr/>
      </p:nvGrpSpPr>
      <p:grpSpPr>
        <a:xfrm>
          <a:off x="0" y="0"/>
          <a:ext cx="0" cy="0"/>
          <a:chOff x="0" y="0"/>
          <a:chExt cx="0" cy="0"/>
        </a:xfrm>
      </p:grpSpPr>
      <p:grpSp>
        <p:nvGrpSpPr>
          <p:cNvPr id="298" name="Google Shape;298;p54"/>
          <p:cNvGrpSpPr/>
          <p:nvPr/>
        </p:nvGrpSpPr>
        <p:grpSpPr>
          <a:xfrm>
            <a:off x="0" y="0"/>
            <a:ext cx="8914102" cy="6858001"/>
            <a:chOff x="0" y="0"/>
            <a:chExt cx="8914102" cy="6858001"/>
          </a:xfrm>
        </p:grpSpPr>
        <p:sp>
          <p:nvSpPr>
            <p:cNvPr id="299" name="Google Shape;299;p5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00" name="Google Shape;300;p5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301" name="Google Shape;301;p54"/>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2" name="Google Shape;302;p5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03"/>
        <p:cNvGrpSpPr/>
        <p:nvPr/>
      </p:nvGrpSpPr>
      <p:grpSpPr>
        <a:xfrm>
          <a:off x="0" y="0"/>
          <a:ext cx="0" cy="0"/>
          <a:chOff x="0" y="0"/>
          <a:chExt cx="0" cy="0"/>
        </a:xfrm>
      </p:grpSpPr>
      <p:sp>
        <p:nvSpPr>
          <p:cNvPr id="304" name="Google Shape;304;p55"/>
          <p:cNvSpPr txBox="1">
            <a:spLocks noGrp="1"/>
          </p:cNvSpPr>
          <p:nvPr>
            <p:ph type="body" idx="1"/>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05" name="Google Shape;305;p5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6" name="Google Shape;306;p5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07" name="Google Shape;307;p5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08"/>
        <p:cNvGrpSpPr/>
        <p:nvPr/>
      </p:nvGrpSpPr>
      <p:grpSpPr>
        <a:xfrm>
          <a:off x="0" y="0"/>
          <a:ext cx="0" cy="0"/>
          <a:chOff x="0" y="0"/>
          <a:chExt cx="0" cy="0"/>
        </a:xfrm>
      </p:grpSpPr>
      <p:sp>
        <p:nvSpPr>
          <p:cNvPr id="309" name="Google Shape;309;p5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0" name="Google Shape;310;p56"/>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1" name="Google Shape;311;p5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2" name="Google Shape;312;p56"/>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13"/>
        <p:cNvGrpSpPr/>
        <p:nvPr/>
      </p:nvGrpSpPr>
      <p:grpSpPr>
        <a:xfrm>
          <a:off x="0" y="0"/>
          <a:ext cx="0" cy="0"/>
          <a:chOff x="0" y="0"/>
          <a:chExt cx="0" cy="0"/>
        </a:xfrm>
      </p:grpSpPr>
      <p:sp>
        <p:nvSpPr>
          <p:cNvPr id="314" name="Google Shape;314;p57"/>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5" name="Google Shape;315;p57"/>
          <p:cNvSpPr txBox="1">
            <a:spLocks noGrp="1"/>
          </p:cNvSpPr>
          <p:nvPr>
            <p:ph type="body" idx="2"/>
          </p:nvPr>
        </p:nvSpPr>
        <p:spPr>
          <a:xfrm>
            <a:off x="6275388" y="2103437"/>
            <a:ext cx="5473699"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6" name="Google Shape;316;p57"/>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 name="Google Shape;317;p5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8" name="Google Shape;318;p57"/>
          <p:cNvSpPr txBox="1">
            <a:spLocks noGrp="1"/>
          </p:cNvSpPr>
          <p:nvPr>
            <p:ph type="subTitle" idx="3"/>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19"/>
        <p:cNvGrpSpPr/>
        <p:nvPr/>
      </p:nvGrpSpPr>
      <p:grpSpPr>
        <a:xfrm>
          <a:off x="0" y="0"/>
          <a:ext cx="0" cy="0"/>
          <a:chOff x="0" y="0"/>
          <a:chExt cx="0" cy="0"/>
        </a:xfrm>
      </p:grpSpPr>
      <p:sp>
        <p:nvSpPr>
          <p:cNvPr id="320" name="Google Shape;320;p5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21" name="Google Shape;321;p58"/>
          <p:cNvSpPr txBox="1">
            <a:spLocks noGrp="1"/>
          </p:cNvSpPr>
          <p:nvPr>
            <p:ph type="body" idx="1"/>
          </p:nvPr>
        </p:nvSpPr>
        <p:spPr>
          <a:xfrm>
            <a:off x="442913" y="2103438"/>
            <a:ext cx="5317807"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2" name="Google Shape;322;p58"/>
          <p:cNvSpPr txBox="1">
            <a:spLocks noGrp="1"/>
          </p:cNvSpPr>
          <p:nvPr>
            <p:ph type="title"/>
          </p:nvPr>
        </p:nvSpPr>
        <p:spPr>
          <a:xfrm>
            <a:off x="442914" y="430514"/>
            <a:ext cx="5317806"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3" name="Google Shape;323;p5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24" name="Google Shape;324;p58"/>
          <p:cNvSpPr txBox="1">
            <a:spLocks noGrp="1"/>
          </p:cNvSpPr>
          <p:nvPr>
            <p:ph type="subTitle" idx="2"/>
          </p:nvPr>
        </p:nvSpPr>
        <p:spPr>
          <a:xfrm>
            <a:off x="442912" y="933433"/>
            <a:ext cx="5317808"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25"/>
        <p:cNvGrpSpPr/>
        <p:nvPr/>
      </p:nvGrpSpPr>
      <p:grpSpPr>
        <a:xfrm>
          <a:off x="0" y="0"/>
          <a:ext cx="0" cy="0"/>
          <a:chOff x="0" y="0"/>
          <a:chExt cx="0" cy="0"/>
        </a:xfrm>
      </p:grpSpPr>
      <p:sp>
        <p:nvSpPr>
          <p:cNvPr id="326" name="Google Shape;326;p59"/>
          <p:cNvSpPr txBox="1">
            <a:spLocks noGrp="1"/>
          </p:cNvSpPr>
          <p:nvPr>
            <p:ph type="body" idx="1"/>
          </p:nvPr>
        </p:nvSpPr>
        <p:spPr>
          <a:xfrm>
            <a:off x="442913" y="2103439"/>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7" name="Google Shape;327;p59"/>
          <p:cNvSpPr txBox="1">
            <a:spLocks noGrp="1"/>
          </p:cNvSpPr>
          <p:nvPr>
            <p:ph type="body" idx="2"/>
          </p:nvPr>
        </p:nvSpPr>
        <p:spPr>
          <a:xfrm>
            <a:off x="4332288" y="2103439"/>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8" name="Google Shape;328;p59"/>
          <p:cNvSpPr txBox="1">
            <a:spLocks noGrp="1"/>
          </p:cNvSpPr>
          <p:nvPr>
            <p:ph type="body" idx="3"/>
          </p:nvPr>
        </p:nvSpPr>
        <p:spPr>
          <a:xfrm>
            <a:off x="8220076" y="2103439"/>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9" name="Google Shape;329;p59"/>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0" name="Google Shape;330;p5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1" name="Google Shape;331;p59"/>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332"/>
        <p:cNvGrpSpPr/>
        <p:nvPr/>
      </p:nvGrpSpPr>
      <p:grpSpPr>
        <a:xfrm>
          <a:off x="0" y="0"/>
          <a:ext cx="0" cy="0"/>
          <a:chOff x="0" y="0"/>
          <a:chExt cx="0" cy="0"/>
        </a:xfrm>
      </p:grpSpPr>
      <p:sp>
        <p:nvSpPr>
          <p:cNvPr id="333" name="Google Shape;333;p60"/>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4" name="Google Shape;334;p60"/>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5" name="Google Shape;335;p60"/>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6" name="Google Shape;336;p60"/>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7" name="Google Shape;337;p6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8" name="Google Shape;338;p6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9" name="Google Shape;339;p60"/>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5"/>
        <p:cNvGrpSpPr/>
        <p:nvPr/>
      </p:nvGrpSpPr>
      <p:grpSpPr>
        <a:xfrm>
          <a:off x="0" y="0"/>
          <a:ext cx="0" cy="0"/>
          <a:chOff x="0" y="0"/>
          <a:chExt cx="0" cy="0"/>
        </a:xfrm>
      </p:grpSpPr>
      <p:sp>
        <p:nvSpPr>
          <p:cNvPr id="46" name="Google Shape;46;p7"/>
          <p:cNvSpPr/>
          <p:nvPr/>
        </p:nvSpPr>
        <p:spPr>
          <a:xfrm>
            <a:off x="6096000" y="0"/>
            <a:ext cx="6096000" cy="4575812"/>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7" name="Google Shape;47;p7"/>
          <p:cNvSpPr/>
          <p:nvPr/>
        </p:nvSpPr>
        <p:spPr>
          <a:xfrm>
            <a:off x="0" y="0"/>
            <a:ext cx="6096000" cy="4575812"/>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8" name="Google Shape;48;p7"/>
          <p:cNvSpPr/>
          <p:nvPr/>
        </p:nvSpPr>
        <p:spPr>
          <a:xfrm>
            <a:off x="0" y="4575812"/>
            <a:ext cx="6096000" cy="2282188"/>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9" name="Google Shape;49;p7"/>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7"/>
          <p:cNvSpPr txBox="1">
            <a:spLocks noGrp="1"/>
          </p:cNvSpPr>
          <p:nvPr>
            <p:ph type="subTitle" idx="1"/>
          </p:nvPr>
        </p:nvSpPr>
        <p:spPr>
          <a:xfrm>
            <a:off x="442913" y="5101594"/>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1" name="Google Shape;51;p7"/>
          <p:cNvPicPr preferRelativeResize="0"/>
          <p:nvPr/>
        </p:nvPicPr>
        <p:blipFill rotWithShape="1">
          <a:blip r:embed="rId2">
            <a:alphaModFix/>
          </a:blip>
          <a:srcRect/>
          <a:stretch/>
        </p:blipFill>
        <p:spPr>
          <a:xfrm>
            <a:off x="10337737" y="5330952"/>
            <a:ext cx="1636776" cy="1351185"/>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340"/>
        <p:cNvGrpSpPr/>
        <p:nvPr/>
      </p:nvGrpSpPr>
      <p:grpSpPr>
        <a:xfrm>
          <a:off x="0" y="0"/>
          <a:ext cx="0" cy="0"/>
          <a:chOff x="0" y="0"/>
          <a:chExt cx="0" cy="0"/>
        </a:xfrm>
      </p:grpSpPr>
      <p:sp>
        <p:nvSpPr>
          <p:cNvPr id="341" name="Google Shape;341;p61"/>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2" name="Google Shape;342;p61"/>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3" name="Google Shape;343;p61"/>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4" name="Google Shape;344;p61"/>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5" name="Google Shape;345;p61"/>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6" name="Google Shape;346;p61"/>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7" name="Google Shape;347;p6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48" name="Google Shape;348;p61"/>
          <p:cNvSpPr txBox="1">
            <a:spLocks noGrp="1"/>
          </p:cNvSpPr>
          <p:nvPr>
            <p:ph type="subTitle" idx="6"/>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349"/>
        <p:cNvGrpSpPr/>
        <p:nvPr/>
      </p:nvGrpSpPr>
      <p:grpSpPr>
        <a:xfrm>
          <a:off x="0" y="0"/>
          <a:ext cx="0" cy="0"/>
          <a:chOff x="0" y="0"/>
          <a:chExt cx="0" cy="0"/>
        </a:xfrm>
      </p:grpSpPr>
      <p:sp>
        <p:nvSpPr>
          <p:cNvPr id="350" name="Google Shape;350;p6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1" name="Google Shape;351;p6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2" name="Google Shape;352;p6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3" name="Google Shape;353;p6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4" name="Google Shape;354;p6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5" name="Google Shape;355;p6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6" name="Google Shape;356;p62"/>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7" name="Google Shape;357;p6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58" name="Google Shape;358;p62"/>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359"/>
        <p:cNvGrpSpPr/>
        <p:nvPr/>
      </p:nvGrpSpPr>
      <p:grpSpPr>
        <a:xfrm>
          <a:off x="0" y="0"/>
          <a:ext cx="0" cy="0"/>
          <a:chOff x="0" y="0"/>
          <a:chExt cx="0" cy="0"/>
        </a:xfrm>
      </p:grpSpPr>
      <p:sp>
        <p:nvSpPr>
          <p:cNvPr id="360" name="Google Shape;360;p63"/>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1" name="Google Shape;361;p63"/>
          <p:cNvSpPr txBox="1">
            <a:spLocks noGrp="1"/>
          </p:cNvSpPr>
          <p:nvPr>
            <p:ph type="body" idx="2"/>
          </p:nvPr>
        </p:nvSpPr>
        <p:spPr>
          <a:xfrm>
            <a:off x="3358198"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2" name="Google Shape;362;p63"/>
          <p:cNvSpPr txBox="1">
            <a:spLocks noGrp="1"/>
          </p:cNvSpPr>
          <p:nvPr>
            <p:ph type="body" idx="3"/>
          </p:nvPr>
        </p:nvSpPr>
        <p:spPr>
          <a:xfrm>
            <a:off x="627348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3" name="Google Shape;363;p63"/>
          <p:cNvSpPr txBox="1">
            <a:spLocks noGrp="1"/>
          </p:cNvSpPr>
          <p:nvPr>
            <p:ph type="body" idx="4"/>
          </p:nvPr>
        </p:nvSpPr>
        <p:spPr>
          <a:xfrm>
            <a:off x="9188767"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4" name="Google Shape;364;p6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5" name="Google Shape;365;p6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66" name="Google Shape;366;p63"/>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367"/>
        <p:cNvGrpSpPr/>
        <p:nvPr/>
      </p:nvGrpSpPr>
      <p:grpSpPr>
        <a:xfrm>
          <a:off x="0" y="0"/>
          <a:ext cx="0" cy="0"/>
          <a:chOff x="0" y="0"/>
          <a:chExt cx="0" cy="0"/>
        </a:xfrm>
      </p:grpSpPr>
      <p:sp>
        <p:nvSpPr>
          <p:cNvPr id="368" name="Google Shape;368;p64"/>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9" name="Google Shape;369;p64"/>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0" name="Google Shape;370;p64"/>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1" name="Google Shape;371;p64"/>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2" name="Google Shape;372;p64"/>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3" name="Google Shape;373;p64"/>
          <p:cNvSpPr txBox="1">
            <a:spLocks noGrp="1"/>
          </p:cNvSpPr>
          <p:nvPr>
            <p:ph type="body" idx="2"/>
          </p:nvPr>
        </p:nvSpPr>
        <p:spPr>
          <a:xfrm>
            <a:off x="335819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4" name="Google Shape;374;p64"/>
          <p:cNvSpPr txBox="1">
            <a:spLocks noGrp="1"/>
          </p:cNvSpPr>
          <p:nvPr>
            <p:ph type="body" idx="3"/>
          </p:nvPr>
        </p:nvSpPr>
        <p:spPr>
          <a:xfrm>
            <a:off x="627348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5" name="Google Shape;375;p64"/>
          <p:cNvSpPr txBox="1">
            <a:spLocks noGrp="1"/>
          </p:cNvSpPr>
          <p:nvPr>
            <p:ph type="body" idx="4"/>
          </p:nvPr>
        </p:nvSpPr>
        <p:spPr>
          <a:xfrm>
            <a:off x="918876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6" name="Google Shape;376;p64"/>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7" name="Google Shape;377;p6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78" name="Google Shape;378;p64"/>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379"/>
        <p:cNvGrpSpPr/>
        <p:nvPr/>
      </p:nvGrpSpPr>
      <p:grpSpPr>
        <a:xfrm>
          <a:off x="0" y="0"/>
          <a:ext cx="0" cy="0"/>
          <a:chOff x="0" y="0"/>
          <a:chExt cx="0" cy="0"/>
        </a:xfrm>
      </p:grpSpPr>
      <p:sp>
        <p:nvSpPr>
          <p:cNvPr id="380" name="Google Shape;380;p65"/>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81" name="Google Shape;381;p6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2" name="Google Shape;382;p6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83" name="Google Shape;383;p6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384"/>
        <p:cNvGrpSpPr/>
        <p:nvPr/>
      </p:nvGrpSpPr>
      <p:grpSpPr>
        <a:xfrm>
          <a:off x="0" y="0"/>
          <a:ext cx="0" cy="0"/>
          <a:chOff x="0" y="0"/>
          <a:chExt cx="0" cy="0"/>
        </a:xfrm>
      </p:grpSpPr>
      <p:sp>
        <p:nvSpPr>
          <p:cNvPr id="385" name="Google Shape;385;p66"/>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6"/>
        <p:cNvGrpSpPr/>
        <p:nvPr/>
      </p:nvGrpSpPr>
      <p:grpSpPr>
        <a:xfrm>
          <a:off x="0" y="0"/>
          <a:ext cx="0" cy="0"/>
          <a:chOff x="0" y="0"/>
          <a:chExt cx="0" cy="0"/>
        </a:xfrm>
      </p:grpSpPr>
      <p:sp>
        <p:nvSpPr>
          <p:cNvPr id="387" name="Google Shape;387;p6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Full Content" type="obj">
  <p:cSld name="OBJECT">
    <p:spTree>
      <p:nvGrpSpPr>
        <p:cNvPr id="1" name="Shape 391"/>
        <p:cNvGrpSpPr/>
        <p:nvPr/>
      </p:nvGrpSpPr>
      <p:grpSpPr>
        <a:xfrm>
          <a:off x="0" y="0"/>
          <a:ext cx="0" cy="0"/>
          <a:chOff x="0" y="0"/>
          <a:chExt cx="0" cy="0"/>
        </a:xfrm>
      </p:grpSpPr>
      <p:sp>
        <p:nvSpPr>
          <p:cNvPr id="392" name="Google Shape;392;p69"/>
          <p:cNvSpPr txBox="1">
            <a:spLocks noGrp="1"/>
          </p:cNvSpPr>
          <p:nvPr>
            <p:ph type="title"/>
          </p:nvPr>
        </p:nvSpPr>
        <p:spPr>
          <a:xfrm>
            <a:off x="442913" y="432000"/>
            <a:ext cx="11306100" cy="8640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3" name="Google Shape;393;p69"/>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94" name="Google Shape;394;p69"/>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95" name="Google Shape;395;p6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6" name="Google Shape;396;p6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1_Title Slide 1">
  <p:cSld name="1_Title Slide 1">
    <p:spTree>
      <p:nvGrpSpPr>
        <p:cNvPr id="1" name="Shape 397"/>
        <p:cNvGrpSpPr/>
        <p:nvPr/>
      </p:nvGrpSpPr>
      <p:grpSpPr>
        <a:xfrm>
          <a:off x="0" y="0"/>
          <a:ext cx="0" cy="0"/>
          <a:chOff x="0" y="0"/>
          <a:chExt cx="0" cy="0"/>
        </a:xfrm>
      </p:grpSpPr>
      <p:sp>
        <p:nvSpPr>
          <p:cNvPr id="398" name="Google Shape;398;p70"/>
          <p:cNvSpPr/>
          <p:nvPr/>
        </p:nvSpPr>
        <p:spPr>
          <a:xfrm>
            <a:off x="8809605" y="1"/>
            <a:ext cx="3382500" cy="68577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96"/>
              <a:buFont typeface="Arial"/>
              <a:buNone/>
            </a:pPr>
            <a:endParaRPr sz="1695" b="0" i="0" u="none" strike="noStrike" cap="none">
              <a:solidFill>
                <a:schemeClr val="lt1"/>
              </a:solidFill>
              <a:latin typeface="Georgia"/>
              <a:ea typeface="Georgia"/>
              <a:cs typeface="Georgia"/>
              <a:sym typeface="Georgia"/>
            </a:endParaRPr>
          </a:p>
        </p:txBody>
      </p:sp>
      <p:sp>
        <p:nvSpPr>
          <p:cNvPr id="399" name="Google Shape;399;p70"/>
          <p:cNvSpPr/>
          <p:nvPr/>
        </p:nvSpPr>
        <p:spPr>
          <a:xfrm>
            <a:off x="1" y="0"/>
            <a:ext cx="10591200" cy="48609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96"/>
              <a:buFont typeface="Arial"/>
              <a:buNone/>
            </a:pPr>
            <a:endParaRPr sz="1695" b="0" i="0" u="none" strike="noStrike" cap="none">
              <a:solidFill>
                <a:schemeClr val="lt1"/>
              </a:solidFill>
              <a:latin typeface="Georgia"/>
              <a:ea typeface="Georgia"/>
              <a:cs typeface="Georgia"/>
              <a:sym typeface="Georgia"/>
            </a:endParaRPr>
          </a:p>
        </p:txBody>
      </p:sp>
      <p:pic>
        <p:nvPicPr>
          <p:cNvPr id="400" name="Google Shape;400;p70"/>
          <p:cNvPicPr preferRelativeResize="0"/>
          <p:nvPr/>
        </p:nvPicPr>
        <p:blipFill rotWithShape="1">
          <a:blip r:embed="rId2">
            <a:alphaModFix/>
          </a:blip>
          <a:srcRect/>
          <a:stretch/>
        </p:blipFill>
        <p:spPr>
          <a:xfrm>
            <a:off x="8124588" y="-1"/>
            <a:ext cx="4067411" cy="6510267"/>
          </a:xfrm>
          <a:prstGeom prst="rect">
            <a:avLst/>
          </a:prstGeom>
          <a:noFill/>
          <a:ln>
            <a:noFill/>
          </a:ln>
        </p:spPr>
      </p:pic>
      <p:sp>
        <p:nvSpPr>
          <p:cNvPr id="401" name="Google Shape;401;p70"/>
          <p:cNvSpPr txBox="1">
            <a:spLocks noGrp="1"/>
          </p:cNvSpPr>
          <p:nvPr>
            <p:ph type="ctrTitle"/>
          </p:nvPr>
        </p:nvSpPr>
        <p:spPr>
          <a:xfrm>
            <a:off x="609602" y="457200"/>
            <a:ext cx="5307000" cy="25146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2" name="Google Shape;402;p70"/>
          <p:cNvSpPr txBox="1">
            <a:spLocks noGrp="1"/>
          </p:cNvSpPr>
          <p:nvPr>
            <p:ph type="subTitle" idx="1"/>
          </p:nvPr>
        </p:nvSpPr>
        <p:spPr>
          <a:xfrm>
            <a:off x="609600" y="3749040"/>
            <a:ext cx="53070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400"/>
              <a:buNone/>
              <a:defRPr sz="1400" b="0">
                <a:solidFill>
                  <a:schemeClr val="lt1"/>
                </a:solidFill>
              </a:defRPr>
            </a:lvl1pPr>
            <a:lvl2pPr lvl="1" algn="l">
              <a:lnSpc>
                <a:spcPct val="100000"/>
              </a:lnSpc>
              <a:spcBef>
                <a:spcPts val="0"/>
              </a:spcBef>
              <a:spcAft>
                <a:spcPts val="0"/>
              </a:spcAft>
              <a:buClr>
                <a:schemeClr val="lt1"/>
              </a:buClr>
              <a:buSzPts val="1400"/>
              <a:buNone/>
              <a:defRPr sz="1400">
                <a:solidFill>
                  <a:schemeClr val="lt1"/>
                </a:solidFill>
              </a:defRPr>
            </a:lvl2pPr>
            <a:lvl3pPr lvl="2" algn="l">
              <a:lnSpc>
                <a:spcPct val="100000"/>
              </a:lnSpc>
              <a:spcBef>
                <a:spcPts val="0"/>
              </a:spcBef>
              <a:spcAft>
                <a:spcPts val="0"/>
              </a:spcAft>
              <a:buClr>
                <a:schemeClr val="lt1"/>
              </a:buClr>
              <a:buSzPts val="1400"/>
              <a:buNone/>
              <a:defRPr sz="1400">
                <a:solidFill>
                  <a:schemeClr val="lt1"/>
                </a:solidFill>
              </a:defRPr>
            </a:lvl3pPr>
            <a:lvl4pPr lvl="3" algn="l">
              <a:lnSpc>
                <a:spcPct val="100000"/>
              </a:lnSpc>
              <a:spcBef>
                <a:spcPts val="0"/>
              </a:spcBef>
              <a:spcAft>
                <a:spcPts val="0"/>
              </a:spcAft>
              <a:buClr>
                <a:schemeClr val="lt1"/>
              </a:buClr>
              <a:buSzPts val="1400"/>
              <a:buNone/>
              <a:defRPr sz="1400">
                <a:solidFill>
                  <a:schemeClr val="lt1"/>
                </a:solidFill>
              </a:defRPr>
            </a:lvl4pPr>
            <a:lvl5pPr lvl="4" algn="l">
              <a:lnSpc>
                <a:spcPct val="100000"/>
              </a:lnSpc>
              <a:spcBef>
                <a:spcPts val="0"/>
              </a:spcBef>
              <a:spcAft>
                <a:spcPts val="0"/>
              </a:spcAft>
              <a:buClr>
                <a:schemeClr val="lt1"/>
              </a:buClr>
              <a:buSzPts val="1400"/>
              <a:buNone/>
              <a:defRPr sz="1400">
                <a:solidFill>
                  <a:schemeClr val="lt1"/>
                </a:solidFill>
              </a:defRPr>
            </a:lvl5pPr>
            <a:lvl6pPr lvl="5" algn="l">
              <a:lnSpc>
                <a:spcPct val="100000"/>
              </a:lnSpc>
              <a:spcBef>
                <a:spcPts val="0"/>
              </a:spcBef>
              <a:spcAft>
                <a:spcPts val="0"/>
              </a:spcAft>
              <a:buClr>
                <a:schemeClr val="lt1"/>
              </a:buClr>
              <a:buSzPts val="1400"/>
              <a:buNone/>
              <a:defRPr sz="1400">
                <a:solidFill>
                  <a:schemeClr val="lt1"/>
                </a:solidFill>
              </a:defRPr>
            </a:lvl6pPr>
            <a:lvl7pPr lvl="6" algn="l">
              <a:lnSpc>
                <a:spcPct val="100000"/>
              </a:lnSpc>
              <a:spcBef>
                <a:spcPts val="0"/>
              </a:spcBef>
              <a:spcAft>
                <a:spcPts val="0"/>
              </a:spcAft>
              <a:buClr>
                <a:schemeClr val="lt1"/>
              </a:buClr>
              <a:buSzPts val="1400"/>
              <a:buNone/>
              <a:defRPr sz="1400">
                <a:solidFill>
                  <a:schemeClr val="lt1"/>
                </a:solidFill>
              </a:defRPr>
            </a:lvl7pPr>
            <a:lvl8pPr lvl="7" algn="l">
              <a:lnSpc>
                <a:spcPct val="100000"/>
              </a:lnSpc>
              <a:spcBef>
                <a:spcPts val="0"/>
              </a:spcBef>
              <a:spcAft>
                <a:spcPts val="0"/>
              </a:spcAft>
              <a:buClr>
                <a:schemeClr val="lt1"/>
              </a:buClr>
              <a:buSzPts val="1400"/>
              <a:buNone/>
              <a:defRPr sz="1400">
                <a:solidFill>
                  <a:schemeClr val="lt1"/>
                </a:solidFill>
              </a:defRPr>
            </a:lvl8pPr>
            <a:lvl9pPr lvl="8" algn="l">
              <a:lnSpc>
                <a:spcPct val="100000"/>
              </a:lnSpc>
              <a:spcBef>
                <a:spcPts val="0"/>
              </a:spcBef>
              <a:spcAft>
                <a:spcPts val="0"/>
              </a:spcAft>
              <a:buClr>
                <a:schemeClr val="lt1"/>
              </a:buClr>
              <a:buSzPts val="1400"/>
              <a:buNone/>
              <a:defRPr sz="1400">
                <a:solidFill>
                  <a:schemeClr val="lt1"/>
                </a:solidFill>
              </a:defRPr>
            </a:lvl9pPr>
          </a:lstStyle>
          <a:p>
            <a:endParaRPr/>
          </a:p>
        </p:txBody>
      </p:sp>
      <p:pic>
        <p:nvPicPr>
          <p:cNvPr id="403" name="Google Shape;403;p70"/>
          <p:cNvPicPr preferRelativeResize="0"/>
          <p:nvPr/>
        </p:nvPicPr>
        <p:blipFill rotWithShape="1">
          <a:blip r:embed="rId3">
            <a:alphaModFix/>
          </a:blip>
          <a:srcRect/>
          <a:stretch/>
        </p:blipFill>
        <p:spPr>
          <a:xfrm>
            <a:off x="201168" y="5330952"/>
            <a:ext cx="1636775" cy="1351186"/>
          </a:xfrm>
          <a:prstGeom prst="rect">
            <a:avLst/>
          </a:prstGeom>
          <a:noFill/>
          <a:ln>
            <a:noFill/>
          </a:ln>
        </p:spPr>
      </p:pic>
      <p:sp>
        <p:nvSpPr>
          <p:cNvPr id="404" name="Google Shape;404;p70"/>
          <p:cNvSpPr/>
          <p:nvPr/>
        </p:nvSpPr>
        <p:spPr>
          <a:xfrm>
            <a:off x="8124587" y="4860788"/>
            <a:ext cx="4067400" cy="1997100"/>
          </a:xfrm>
          <a:prstGeom prst="rect">
            <a:avLst/>
          </a:prstGeom>
          <a:solidFill>
            <a:srgbClr val="DB5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96"/>
              <a:buFont typeface="Arial"/>
              <a:buNone/>
            </a:pPr>
            <a:endParaRPr sz="1695" b="0" i="0" u="none" strike="noStrike" cap="none">
              <a:solidFill>
                <a:schemeClr val="lt1"/>
              </a:solidFill>
              <a:latin typeface="Georgia"/>
              <a:ea typeface="Georgia"/>
              <a:cs typeface="Georgia"/>
              <a:sym typeface="Georgia"/>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curved text warning">
  <p:cSld name="OBJECT_1">
    <p:spTree>
      <p:nvGrpSpPr>
        <p:cNvPr id="1" name="Shape 405"/>
        <p:cNvGrpSpPr/>
        <p:nvPr/>
      </p:nvGrpSpPr>
      <p:grpSpPr>
        <a:xfrm>
          <a:off x="0" y="0"/>
          <a:ext cx="0" cy="0"/>
          <a:chOff x="0" y="0"/>
          <a:chExt cx="0" cy="0"/>
        </a:xfrm>
      </p:grpSpPr>
      <p:sp>
        <p:nvSpPr>
          <p:cNvPr id="406" name="Google Shape;406;p71"/>
          <p:cNvSpPr txBox="1">
            <a:spLocks noGrp="1"/>
          </p:cNvSpPr>
          <p:nvPr>
            <p:ph type="title"/>
          </p:nvPr>
        </p:nvSpPr>
        <p:spPr>
          <a:xfrm>
            <a:off x="442913" y="432000"/>
            <a:ext cx="11306100" cy="8640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7" name="Google Shape;407;p71"/>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08" name="Google Shape;408;p7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9" name="Google Shape;409;p7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0" name="Google Shape;410;p71"/>
          <p:cNvSpPr txBox="1"/>
          <p:nvPr/>
        </p:nvSpPr>
        <p:spPr>
          <a:xfrm>
            <a:off x="86325" y="91200"/>
            <a:ext cx="12019499" cy="204300"/>
          </a:xfrm>
          <a:prstGeom prst="rect">
            <a:avLst/>
          </a:prstGeom>
          <a:solidFill>
            <a:srgbClr val="FFFF00"/>
          </a:solidFill>
          <a:ln>
            <a:noFill/>
          </a:ln>
        </p:spPr>
        <p:txBody>
          <a:bodyPr spcFirstLastPara="1" wrap="square" lIns="0" tIns="0" rIns="0" bIns="0" anchor="t" anchorCtr="0">
            <a:noAutofit/>
          </a:bodyPr>
          <a:lstStyle/>
          <a:p>
            <a:pPr marL="0" marR="0" lvl="0" indent="0" algn="ctr" rtl="0">
              <a:lnSpc>
                <a:spcPct val="100000"/>
              </a:lnSpc>
              <a:spcBef>
                <a:spcPts val="257"/>
              </a:spcBef>
              <a:spcAft>
                <a:spcPts val="0"/>
              </a:spcAft>
              <a:buClr>
                <a:srgbClr val="000000"/>
              </a:buClr>
              <a:buSzPts val="850"/>
              <a:buFont typeface="Arial"/>
              <a:buNone/>
            </a:pPr>
            <a:r>
              <a:rPr lang="en-GB" sz="850" b="0" i="0" u="none" strike="noStrike" cap="none">
                <a:solidFill>
                  <a:srgbClr val="000000"/>
                </a:solidFill>
                <a:latin typeface="Arial"/>
                <a:ea typeface="Arial"/>
                <a:cs typeface="Arial"/>
                <a:sym typeface="Arial"/>
              </a:rPr>
              <a:t>Curved text cannot be created in Google Slides. If you would like to use a graphic with curved text, please create in PPT first and then paste back into the Google Slides file as an image. Any updates will need to be made to the source PPT file.</a:t>
            </a:r>
            <a:endParaRPr sz="8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52"/>
        <p:cNvGrpSpPr/>
        <p:nvPr/>
      </p:nvGrpSpPr>
      <p:grpSpPr>
        <a:xfrm>
          <a:off x="0" y="0"/>
          <a:ext cx="0" cy="0"/>
          <a:chOff x="0" y="0"/>
          <a:chExt cx="0" cy="0"/>
        </a:xfrm>
      </p:grpSpPr>
      <p:sp>
        <p:nvSpPr>
          <p:cNvPr id="53" name="Google Shape;53;p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54" name="Google Shape;54;p8"/>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 name="Google Shape;55;p8"/>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6" name="Google Shape;56;p8"/>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8"/>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8" name="Google Shape;58;p8"/>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losing Statement">
  <p:cSld name="Closing Statement">
    <p:bg>
      <p:bgPr>
        <a:solidFill>
          <a:schemeClr val="accent6"/>
        </a:solidFill>
        <a:effectLst/>
      </p:bgPr>
    </p:bg>
    <p:spTree>
      <p:nvGrpSpPr>
        <p:cNvPr id="1" name="Shape 411"/>
        <p:cNvGrpSpPr/>
        <p:nvPr/>
      </p:nvGrpSpPr>
      <p:grpSpPr>
        <a:xfrm>
          <a:off x="0" y="0"/>
          <a:ext cx="0" cy="0"/>
          <a:chOff x="0" y="0"/>
          <a:chExt cx="0" cy="0"/>
        </a:xfrm>
      </p:grpSpPr>
      <p:sp>
        <p:nvSpPr>
          <p:cNvPr id="412" name="Google Shape;412;p72"/>
          <p:cNvSpPr txBox="1">
            <a:spLocks noGrp="1"/>
          </p:cNvSpPr>
          <p:nvPr>
            <p:ph type="title"/>
          </p:nvPr>
        </p:nvSpPr>
        <p:spPr>
          <a:xfrm>
            <a:off x="609600" y="457200"/>
            <a:ext cx="6830400" cy="4035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2800"/>
              <a:buFont typeface="Georgia"/>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3" name="Google Shape;413;p72"/>
          <p:cNvSpPr/>
          <p:nvPr/>
        </p:nvSpPr>
        <p:spPr>
          <a:xfrm>
            <a:off x="8142841" y="-1"/>
            <a:ext cx="40491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39"/>
              <a:buFont typeface="Arial"/>
              <a:buNone/>
            </a:pPr>
            <a:endParaRPr sz="1539" b="0" i="0" u="none" strike="noStrike" cap="none">
              <a:solidFill>
                <a:schemeClr val="lt1"/>
              </a:solidFill>
              <a:latin typeface="Georgia"/>
              <a:ea typeface="Georgia"/>
              <a:cs typeface="Georgia"/>
              <a:sym typeface="Georgia"/>
            </a:endParaRPr>
          </a:p>
        </p:txBody>
      </p:sp>
      <p:sp>
        <p:nvSpPr>
          <p:cNvPr id="414" name="Google Shape;414;p72"/>
          <p:cNvSpPr/>
          <p:nvPr/>
        </p:nvSpPr>
        <p:spPr>
          <a:xfrm>
            <a:off x="8045126" y="0"/>
            <a:ext cx="1784100" cy="48609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39"/>
              <a:buFont typeface="Arial"/>
              <a:buNone/>
            </a:pPr>
            <a:endParaRPr sz="1539" b="0" i="0" u="none" strike="noStrike" cap="none">
              <a:solidFill>
                <a:schemeClr val="lt1"/>
              </a:solidFill>
              <a:latin typeface="Georgia"/>
              <a:ea typeface="Georgia"/>
              <a:cs typeface="Georgia"/>
              <a:sym typeface="Georgia"/>
            </a:endParaRPr>
          </a:p>
        </p:txBody>
      </p:sp>
      <p:pic>
        <p:nvPicPr>
          <p:cNvPr id="415" name="Google Shape;415;p72"/>
          <p:cNvPicPr preferRelativeResize="0"/>
          <p:nvPr/>
        </p:nvPicPr>
        <p:blipFill rotWithShape="1">
          <a:blip r:embed="rId2">
            <a:alphaModFix/>
          </a:blip>
          <a:srcRect/>
          <a:stretch/>
        </p:blipFill>
        <p:spPr>
          <a:xfrm>
            <a:off x="8134597" y="-5027"/>
            <a:ext cx="4057404" cy="4870940"/>
          </a:xfrm>
          <a:prstGeom prst="rect">
            <a:avLst/>
          </a:prstGeom>
          <a:noFill/>
          <a:ln>
            <a:noFill/>
          </a:ln>
        </p:spPr>
      </p:pic>
      <p:sp>
        <p:nvSpPr>
          <p:cNvPr id="416" name="Google Shape;416;p72"/>
          <p:cNvSpPr/>
          <p:nvPr/>
        </p:nvSpPr>
        <p:spPr>
          <a:xfrm>
            <a:off x="0" y="4857418"/>
            <a:ext cx="12192000" cy="2000700"/>
          </a:xfrm>
          <a:prstGeom prst="rect">
            <a:avLst/>
          </a:prstGeom>
          <a:solidFill>
            <a:srgbClr val="DB5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39"/>
              <a:buFont typeface="Arial"/>
              <a:buNone/>
            </a:pPr>
            <a:r>
              <a:rPr lang="en-GB" sz="1539" b="0" i="0" u="none" strike="noStrike" cap="none">
                <a:solidFill>
                  <a:schemeClr val="lt1"/>
                </a:solidFill>
                <a:latin typeface="Georgia"/>
                <a:ea typeface="Georgia"/>
                <a:cs typeface="Georgia"/>
                <a:sym typeface="Georgia"/>
              </a:rPr>
              <a:t>       </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417"/>
        <p:cNvGrpSpPr/>
        <p:nvPr/>
      </p:nvGrpSpPr>
      <p:grpSpPr>
        <a:xfrm>
          <a:off x="0" y="0"/>
          <a:ext cx="0" cy="0"/>
          <a:chOff x="0" y="0"/>
          <a:chExt cx="0" cy="0"/>
        </a:xfrm>
      </p:grpSpPr>
      <p:sp>
        <p:nvSpPr>
          <p:cNvPr id="418" name="Google Shape;418;p73"/>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9" name="Google Shape;419;p73"/>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0" name="Google Shape;420;p73"/>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1" name="Google Shape;421;p73"/>
          <p:cNvSpPr txBox="1">
            <a:spLocks noGrp="1"/>
          </p:cNvSpPr>
          <p:nvPr>
            <p:ph type="ctrTitle"/>
          </p:nvPr>
        </p:nvSpPr>
        <p:spPr>
          <a:xfrm>
            <a:off x="442912" y="428625"/>
            <a:ext cx="7418400" cy="24288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6000"/>
              <a:buFont typeface="Georgia"/>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2" name="Google Shape;422;p73"/>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pic>
        <p:nvPicPr>
          <p:cNvPr id="423" name="Google Shape;423;p7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424"/>
        <p:cNvGrpSpPr/>
        <p:nvPr/>
      </p:nvGrpSpPr>
      <p:grpSpPr>
        <a:xfrm>
          <a:off x="0" y="0"/>
          <a:ext cx="0" cy="0"/>
          <a:chOff x="0" y="0"/>
          <a:chExt cx="0" cy="0"/>
        </a:xfrm>
      </p:grpSpPr>
      <p:sp>
        <p:nvSpPr>
          <p:cNvPr id="425" name="Google Shape;425;p74"/>
          <p:cNvSpPr txBox="1">
            <a:spLocks noGrp="1"/>
          </p:cNvSpPr>
          <p:nvPr>
            <p:ph type="body" idx="1"/>
          </p:nvPr>
        </p:nvSpPr>
        <p:spPr>
          <a:xfrm>
            <a:off x="442912" y="2103120"/>
            <a:ext cx="11306100" cy="40737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0"/>
              </a:spcBef>
              <a:spcAft>
                <a:spcPts val="0"/>
              </a:spcAft>
              <a:buClr>
                <a:schemeClr val="accent1"/>
              </a:buClr>
              <a:buSzPts val="2800"/>
              <a:buFont typeface="Georgia"/>
              <a:buAutoNum type="arabicPeriod"/>
              <a:defRPr sz="2800" b="0">
                <a:solidFill>
                  <a:schemeClr val="dk1"/>
                </a:solidFill>
              </a:defRPr>
            </a:lvl1pPr>
            <a:lvl2pPr marL="914400" lvl="1" indent="-228600" algn="l">
              <a:lnSpc>
                <a:spcPct val="100000"/>
              </a:lnSpc>
              <a:spcBef>
                <a:spcPts val="600"/>
              </a:spcBef>
              <a:spcAft>
                <a:spcPts val="0"/>
              </a:spcAft>
              <a:buClr>
                <a:schemeClr val="accent4"/>
              </a:buClr>
              <a:buSzPts val="1600"/>
              <a:buFont typeface="Georgia"/>
              <a:buNone/>
              <a:defRPr sz="1600"/>
            </a:lvl2pPr>
            <a:lvl3pPr marL="1371600" lvl="2" indent="-330200" algn="l">
              <a:lnSpc>
                <a:spcPct val="100000"/>
              </a:lnSpc>
              <a:spcBef>
                <a:spcPts val="600"/>
              </a:spcBef>
              <a:spcAft>
                <a:spcPts val="0"/>
              </a:spcAft>
              <a:buClr>
                <a:schemeClr val="dk1"/>
              </a:buClr>
              <a:buSzPts val="1600"/>
              <a:buChar char="•"/>
              <a:defRPr/>
            </a:lvl3pPr>
            <a:lvl4pPr marL="1828800" lvl="3" indent="-330200" algn="l">
              <a:lnSpc>
                <a:spcPct val="100000"/>
              </a:lnSpc>
              <a:spcBef>
                <a:spcPts val="600"/>
              </a:spcBef>
              <a:spcAft>
                <a:spcPts val="0"/>
              </a:spcAft>
              <a:buClr>
                <a:schemeClr val="dk1"/>
              </a:buClr>
              <a:buSzPts val="16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30200" algn="l">
              <a:lnSpc>
                <a:spcPct val="100000"/>
              </a:lnSpc>
              <a:spcBef>
                <a:spcPts val="600"/>
              </a:spcBef>
              <a:spcAft>
                <a:spcPts val="0"/>
              </a:spcAft>
              <a:buClr>
                <a:schemeClr val="dk1"/>
              </a:buClr>
              <a:buSzPts val="1600"/>
              <a:buChar char="–"/>
              <a:defRPr/>
            </a:lvl6pPr>
            <a:lvl7pPr marL="3200400" lvl="6" indent="-330200" algn="l">
              <a:lnSpc>
                <a:spcPct val="100000"/>
              </a:lnSpc>
              <a:spcBef>
                <a:spcPts val="600"/>
              </a:spcBef>
              <a:spcAft>
                <a:spcPts val="0"/>
              </a:spcAft>
              <a:buClr>
                <a:schemeClr val="dk1"/>
              </a:buClr>
              <a:buSzPts val="1600"/>
              <a:buChar char="•"/>
              <a:defRPr/>
            </a:lvl7pPr>
            <a:lvl8pPr marL="3657600" lvl="7" indent="-330200" algn="l">
              <a:lnSpc>
                <a:spcPct val="100000"/>
              </a:lnSpc>
              <a:spcBef>
                <a:spcPts val="600"/>
              </a:spcBef>
              <a:spcAft>
                <a:spcPts val="0"/>
              </a:spcAft>
              <a:buClr>
                <a:schemeClr val="dk1"/>
              </a:buClr>
              <a:buSzPts val="1600"/>
              <a:buChar char="–"/>
              <a:defRPr/>
            </a:lvl8pPr>
            <a:lvl9pPr marL="4114800" lvl="8" indent="-330200" algn="l">
              <a:lnSpc>
                <a:spcPct val="100000"/>
              </a:lnSpc>
              <a:spcBef>
                <a:spcPts val="600"/>
              </a:spcBef>
              <a:spcAft>
                <a:spcPts val="600"/>
              </a:spcAft>
              <a:buClr>
                <a:schemeClr val="dk1"/>
              </a:buClr>
              <a:buSzPts val="1600"/>
              <a:buChar char="•"/>
              <a:defRPr/>
            </a:lvl9pPr>
          </a:lstStyle>
          <a:p>
            <a:endParaRPr/>
          </a:p>
        </p:txBody>
      </p:sp>
      <p:sp>
        <p:nvSpPr>
          <p:cNvPr id="426" name="Google Shape;426;p7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7" name="Google Shape;427;p74"/>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28" name="Google Shape;428;p74"/>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9" name="Google Shape;429;p74"/>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430"/>
        <p:cNvGrpSpPr/>
        <p:nvPr/>
      </p:nvGrpSpPr>
      <p:grpSpPr>
        <a:xfrm>
          <a:off x="0" y="0"/>
          <a:ext cx="0" cy="0"/>
          <a:chOff x="0" y="0"/>
          <a:chExt cx="0" cy="0"/>
        </a:xfrm>
      </p:grpSpPr>
      <p:sp>
        <p:nvSpPr>
          <p:cNvPr id="431" name="Google Shape;431;p75"/>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32" name="Google Shape;432;p7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3" name="Google Shape;433;p75"/>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34" name="Google Shape;434;p75"/>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435" name="Google Shape;435;p7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6" name="Google Shape;436;p7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437"/>
        <p:cNvGrpSpPr/>
        <p:nvPr/>
      </p:nvGrpSpPr>
      <p:grpSpPr>
        <a:xfrm>
          <a:off x="0" y="0"/>
          <a:ext cx="0" cy="0"/>
          <a:chOff x="0" y="0"/>
          <a:chExt cx="0" cy="0"/>
        </a:xfrm>
      </p:grpSpPr>
      <p:sp>
        <p:nvSpPr>
          <p:cNvPr id="438" name="Google Shape;438;p7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39" name="Google Shape;439;p7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0" name="Google Shape;440;p76"/>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41" name="Google Shape;441;p7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2" name="Google Shape;442;p7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443"/>
        <p:cNvGrpSpPr/>
        <p:nvPr/>
      </p:nvGrpSpPr>
      <p:grpSpPr>
        <a:xfrm>
          <a:off x="0" y="0"/>
          <a:ext cx="0" cy="0"/>
          <a:chOff x="0" y="0"/>
          <a:chExt cx="0" cy="0"/>
        </a:xfrm>
      </p:grpSpPr>
      <p:sp>
        <p:nvSpPr>
          <p:cNvPr id="444" name="Google Shape;444;p7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45" name="Google Shape;445;p7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6" name="Google Shape;446;p77"/>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47" name="Google Shape;447;p7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448" name="Google Shape;448;p77"/>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9" name="Google Shape;449;p77"/>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One Column Content Dark">
  <p:cSld name="One Column Content Dark">
    <p:bg>
      <p:bgPr>
        <a:solidFill>
          <a:srgbClr val="464646"/>
        </a:solidFill>
        <a:effectLst/>
      </p:bgPr>
    </p:bg>
    <p:spTree>
      <p:nvGrpSpPr>
        <p:cNvPr id="1" name="Shape 450"/>
        <p:cNvGrpSpPr/>
        <p:nvPr/>
      </p:nvGrpSpPr>
      <p:grpSpPr>
        <a:xfrm>
          <a:off x="0" y="0"/>
          <a:ext cx="0" cy="0"/>
          <a:chOff x="0" y="0"/>
          <a:chExt cx="0" cy="0"/>
        </a:xfrm>
      </p:grpSpPr>
      <p:sp>
        <p:nvSpPr>
          <p:cNvPr id="451" name="Google Shape;451;p78"/>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lt1"/>
              </a:buClr>
              <a:buSzPts val="1600"/>
              <a:buNone/>
              <a:defRPr>
                <a:solidFill>
                  <a:schemeClr val="lt1"/>
                </a:solidFill>
              </a:defRPr>
            </a:lvl2pPr>
            <a:lvl3pPr marL="1371600" lvl="2" indent="-330200" algn="l">
              <a:lnSpc>
                <a:spcPct val="100000"/>
              </a:lnSpc>
              <a:spcBef>
                <a:spcPts val="600"/>
              </a:spcBef>
              <a:spcAft>
                <a:spcPts val="0"/>
              </a:spcAft>
              <a:buClr>
                <a:schemeClr val="lt1"/>
              </a:buClr>
              <a:buSzPts val="1600"/>
              <a:buChar char="•"/>
              <a:defRPr>
                <a:solidFill>
                  <a:schemeClr val="lt1"/>
                </a:solidFill>
              </a:defRPr>
            </a:lvl3pPr>
            <a:lvl4pPr marL="1828800" lvl="3" indent="-330200" algn="l">
              <a:lnSpc>
                <a:spcPct val="100000"/>
              </a:lnSpc>
              <a:spcBef>
                <a:spcPts val="600"/>
              </a:spcBef>
              <a:spcAft>
                <a:spcPts val="0"/>
              </a:spcAft>
              <a:buClr>
                <a:schemeClr val="lt1"/>
              </a:buClr>
              <a:buSzPts val="1600"/>
              <a:buChar char="–"/>
              <a:defRPr>
                <a:solidFill>
                  <a:schemeClr val="lt1"/>
                </a:solidFill>
              </a:defRPr>
            </a:lvl4pPr>
            <a:lvl5pPr marL="2286000" lvl="4" indent="-330200" algn="l">
              <a:lnSpc>
                <a:spcPct val="100000"/>
              </a:lnSpc>
              <a:spcBef>
                <a:spcPts val="600"/>
              </a:spcBef>
              <a:spcAft>
                <a:spcPts val="0"/>
              </a:spcAft>
              <a:buClr>
                <a:schemeClr val="lt1"/>
              </a:buClr>
              <a:buSzPts val="1600"/>
              <a:buChar char="•"/>
              <a:defRPr>
                <a:solidFill>
                  <a:schemeClr val="lt1"/>
                </a:solidFill>
              </a:defRPr>
            </a:lvl5pPr>
            <a:lvl6pPr marL="2743200" lvl="5" indent="-330200" algn="l">
              <a:lnSpc>
                <a:spcPct val="100000"/>
              </a:lnSpc>
              <a:spcBef>
                <a:spcPts val="600"/>
              </a:spcBef>
              <a:spcAft>
                <a:spcPts val="0"/>
              </a:spcAft>
              <a:buClr>
                <a:schemeClr val="lt1"/>
              </a:buClr>
              <a:buSzPts val="1600"/>
              <a:buChar char="–"/>
              <a:defRPr>
                <a:solidFill>
                  <a:schemeClr val="lt1"/>
                </a:solidFill>
              </a:defRPr>
            </a:lvl6pPr>
            <a:lvl7pPr marL="3200400" lvl="6" indent="-330200" algn="l">
              <a:lnSpc>
                <a:spcPct val="100000"/>
              </a:lnSpc>
              <a:spcBef>
                <a:spcPts val="600"/>
              </a:spcBef>
              <a:spcAft>
                <a:spcPts val="0"/>
              </a:spcAft>
              <a:buClr>
                <a:schemeClr val="lt1"/>
              </a:buClr>
              <a:buSzPts val="1600"/>
              <a:buChar char="•"/>
              <a:defRPr>
                <a:solidFill>
                  <a:schemeClr val="lt1"/>
                </a:solidFill>
              </a:defRPr>
            </a:lvl7pPr>
            <a:lvl8pPr marL="3657600" lvl="7" indent="-330200" algn="l">
              <a:lnSpc>
                <a:spcPct val="100000"/>
              </a:lnSpc>
              <a:spcBef>
                <a:spcPts val="600"/>
              </a:spcBef>
              <a:spcAft>
                <a:spcPts val="0"/>
              </a:spcAft>
              <a:buClr>
                <a:schemeClr val="lt1"/>
              </a:buClr>
              <a:buSzPts val="1600"/>
              <a:buChar char="–"/>
              <a:defRPr>
                <a:solidFill>
                  <a:schemeClr val="lt1"/>
                </a:solidFill>
              </a:defRPr>
            </a:lvl8pPr>
            <a:lvl9pPr marL="4114800" lvl="8" indent="-330200" algn="l">
              <a:lnSpc>
                <a:spcPct val="100000"/>
              </a:lnSpc>
              <a:spcBef>
                <a:spcPts val="600"/>
              </a:spcBef>
              <a:spcAft>
                <a:spcPts val="600"/>
              </a:spcAft>
              <a:buClr>
                <a:schemeClr val="lt1"/>
              </a:buClr>
              <a:buSzPts val="1600"/>
              <a:buChar char="•"/>
              <a:defRPr>
                <a:solidFill>
                  <a:schemeClr val="lt1"/>
                </a:solidFill>
              </a:defRPr>
            </a:lvl9pPr>
          </a:lstStyle>
          <a:p>
            <a:endParaRPr/>
          </a:p>
        </p:txBody>
      </p:sp>
      <p:sp>
        <p:nvSpPr>
          <p:cNvPr id="452" name="Google Shape;452;p7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3" name="Google Shape;453;p78"/>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p78"/>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5" name="Google Shape;455;p78"/>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56"/>
        <p:cNvGrpSpPr/>
        <p:nvPr/>
      </p:nvGrpSpPr>
      <p:grpSpPr>
        <a:xfrm>
          <a:off x="0" y="0"/>
          <a:ext cx="0" cy="0"/>
          <a:chOff x="0" y="0"/>
          <a:chExt cx="0" cy="0"/>
        </a:xfrm>
      </p:grpSpPr>
      <p:sp>
        <p:nvSpPr>
          <p:cNvPr id="457" name="Google Shape;457;p79"/>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58" name="Google Shape;458;p79"/>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59" name="Google Shape;459;p7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0" name="Google Shape;460;p79"/>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61" name="Google Shape;461;p7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2" name="Google Shape;462;p7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463"/>
        <p:cNvGrpSpPr/>
        <p:nvPr/>
      </p:nvGrpSpPr>
      <p:grpSpPr>
        <a:xfrm>
          <a:off x="0" y="0"/>
          <a:ext cx="0" cy="0"/>
          <a:chOff x="0" y="0"/>
          <a:chExt cx="0" cy="0"/>
        </a:xfrm>
      </p:grpSpPr>
      <p:sp>
        <p:nvSpPr>
          <p:cNvPr id="464" name="Google Shape;464;p80"/>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65" name="Google Shape;465;p80"/>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66" name="Google Shape;466;p8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7" name="Google Shape;467;p80"/>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68" name="Google Shape;468;p80"/>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469" name="Google Shape;469;p80"/>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0" name="Google Shape;470;p80"/>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471"/>
        <p:cNvGrpSpPr/>
        <p:nvPr/>
      </p:nvGrpSpPr>
      <p:grpSpPr>
        <a:xfrm>
          <a:off x="0" y="0"/>
          <a:ext cx="0" cy="0"/>
          <a:chOff x="0" y="0"/>
          <a:chExt cx="0" cy="0"/>
        </a:xfrm>
      </p:grpSpPr>
      <p:sp>
        <p:nvSpPr>
          <p:cNvPr id="472" name="Google Shape;472;p81"/>
          <p:cNvSpPr>
            <a:spLocks noGrp="1"/>
          </p:cNvSpPr>
          <p:nvPr>
            <p:ph type="pic" idx="2"/>
          </p:nvPr>
        </p:nvSpPr>
        <p:spPr>
          <a:xfrm>
            <a:off x="6096000" y="0"/>
            <a:ext cx="6096000" cy="6858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73" name="Google Shape;473;p81"/>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74" name="Google Shape;474;p81"/>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5" name="Google Shape;475;p81"/>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76" name="Google Shape;476;p8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7" name="Google Shape;477;p8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59"/>
        <p:cNvGrpSpPr/>
        <p:nvPr/>
      </p:nvGrpSpPr>
      <p:grpSpPr>
        <a:xfrm>
          <a:off x="0" y="0"/>
          <a:ext cx="0" cy="0"/>
          <a:chOff x="0" y="0"/>
          <a:chExt cx="0" cy="0"/>
        </a:xfrm>
      </p:grpSpPr>
      <p:grpSp>
        <p:nvGrpSpPr>
          <p:cNvPr id="60" name="Google Shape;60;p9"/>
          <p:cNvGrpSpPr/>
          <p:nvPr/>
        </p:nvGrpSpPr>
        <p:grpSpPr>
          <a:xfrm>
            <a:off x="0" y="0"/>
            <a:ext cx="12192000" cy="6858000"/>
            <a:chOff x="0" y="0"/>
            <a:chExt cx="12192000" cy="6858000"/>
          </a:xfrm>
        </p:grpSpPr>
        <p:grpSp>
          <p:nvGrpSpPr>
            <p:cNvPr id="61" name="Google Shape;61;p9"/>
            <p:cNvGrpSpPr/>
            <p:nvPr/>
          </p:nvGrpSpPr>
          <p:grpSpPr>
            <a:xfrm>
              <a:off x="0" y="0"/>
              <a:ext cx="12192000" cy="6858000"/>
              <a:chOff x="152400" y="152400"/>
              <a:chExt cx="12196764" cy="6862763"/>
            </a:xfrm>
          </p:grpSpPr>
          <p:sp>
            <p:nvSpPr>
              <p:cNvPr id="62" name="Google Shape;62;p9"/>
              <p:cNvSpPr/>
              <p:nvPr/>
            </p:nvSpPr>
            <p:spPr>
              <a:xfrm>
                <a:off x="152400" y="3775075"/>
                <a:ext cx="9142413" cy="777875"/>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9"/>
              <p:cNvSpPr/>
              <p:nvPr/>
            </p:nvSpPr>
            <p:spPr>
              <a:xfrm>
                <a:off x="152400" y="152400"/>
                <a:ext cx="12196764" cy="6862763"/>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64" name="Google Shape;64;p9"/>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65" name="Google Shape;65;p9"/>
          <p:cNvSpPr txBox="1">
            <a:spLocks noGrp="1"/>
          </p:cNvSpPr>
          <p:nvPr>
            <p:ph type="subTitle" idx="1"/>
          </p:nvPr>
        </p:nvSpPr>
        <p:spPr>
          <a:xfrm>
            <a:off x="442914" y="3713607"/>
            <a:ext cx="5473699" cy="592074"/>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6" name="Google Shape;66;p9"/>
          <p:cNvSpPr txBox="1">
            <a:spLocks noGrp="1"/>
          </p:cNvSpPr>
          <p:nvPr>
            <p:ph type="ctrTitle"/>
          </p:nvPr>
        </p:nvSpPr>
        <p:spPr>
          <a:xfrm>
            <a:off x="442914" y="428623"/>
            <a:ext cx="7418386"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478"/>
        <p:cNvGrpSpPr/>
        <p:nvPr/>
      </p:nvGrpSpPr>
      <p:grpSpPr>
        <a:xfrm>
          <a:off x="0" y="0"/>
          <a:ext cx="0" cy="0"/>
          <a:chOff x="0" y="0"/>
          <a:chExt cx="0" cy="0"/>
        </a:xfrm>
      </p:grpSpPr>
      <p:sp>
        <p:nvSpPr>
          <p:cNvPr id="479" name="Google Shape;479;p82"/>
          <p:cNvSpPr>
            <a:spLocks noGrp="1"/>
          </p:cNvSpPr>
          <p:nvPr>
            <p:ph type="pic" idx="2"/>
          </p:nvPr>
        </p:nvSpPr>
        <p:spPr>
          <a:xfrm>
            <a:off x="6096000" y="0"/>
            <a:ext cx="6096000" cy="6858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80" name="Google Shape;480;p8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81" name="Google Shape;481;p82"/>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2" name="Google Shape;482;p82"/>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83" name="Google Shape;483;p82"/>
          <p:cNvSpPr txBox="1">
            <a:spLocks noGrp="1"/>
          </p:cNvSpPr>
          <p:nvPr>
            <p:ph type="subTitle" idx="3"/>
          </p:nvPr>
        </p:nvSpPr>
        <p:spPr>
          <a:xfrm>
            <a:off x="442912" y="933433"/>
            <a:ext cx="53178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484" name="Google Shape;484;p82"/>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5" name="Google Shape;485;p82"/>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86"/>
        <p:cNvGrpSpPr/>
        <p:nvPr/>
      </p:nvGrpSpPr>
      <p:grpSpPr>
        <a:xfrm>
          <a:off x="0" y="0"/>
          <a:ext cx="0" cy="0"/>
          <a:chOff x="0" y="0"/>
          <a:chExt cx="0" cy="0"/>
        </a:xfrm>
      </p:grpSpPr>
      <p:sp>
        <p:nvSpPr>
          <p:cNvPr id="487" name="Google Shape;487;p83"/>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88" name="Google Shape;488;p83"/>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89" name="Google Shape;489;p83"/>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90" name="Google Shape;490;p8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1" name="Google Shape;491;p83"/>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92" name="Google Shape;492;p83"/>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3" name="Google Shape;493;p83"/>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494"/>
        <p:cNvGrpSpPr/>
        <p:nvPr/>
      </p:nvGrpSpPr>
      <p:grpSpPr>
        <a:xfrm>
          <a:off x="0" y="0"/>
          <a:ext cx="0" cy="0"/>
          <a:chOff x="0" y="0"/>
          <a:chExt cx="0" cy="0"/>
        </a:xfrm>
      </p:grpSpPr>
      <p:sp>
        <p:nvSpPr>
          <p:cNvPr id="495" name="Google Shape;495;p84"/>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96" name="Google Shape;496;p84"/>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97" name="Google Shape;497;p84"/>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98" name="Google Shape;498;p8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9" name="Google Shape;499;p84"/>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00" name="Google Shape;500;p84"/>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501" name="Google Shape;501;p84"/>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2" name="Google Shape;502;p84"/>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503"/>
        <p:cNvGrpSpPr/>
        <p:nvPr/>
      </p:nvGrpSpPr>
      <p:grpSpPr>
        <a:xfrm>
          <a:off x="0" y="0"/>
          <a:ext cx="0" cy="0"/>
          <a:chOff x="0" y="0"/>
          <a:chExt cx="0" cy="0"/>
        </a:xfrm>
      </p:grpSpPr>
      <p:sp>
        <p:nvSpPr>
          <p:cNvPr id="504" name="Google Shape;504;p85"/>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05" name="Google Shape;505;p85"/>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06" name="Google Shape;506;p85"/>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07" name="Google Shape;507;p85"/>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08" name="Google Shape;508;p8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9" name="Google Shape;509;p85"/>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10" name="Google Shape;510;p8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1" name="Google Shape;511;p8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512"/>
        <p:cNvGrpSpPr/>
        <p:nvPr/>
      </p:nvGrpSpPr>
      <p:grpSpPr>
        <a:xfrm>
          <a:off x="0" y="0"/>
          <a:ext cx="0" cy="0"/>
          <a:chOff x="0" y="0"/>
          <a:chExt cx="0" cy="0"/>
        </a:xfrm>
      </p:grpSpPr>
      <p:sp>
        <p:nvSpPr>
          <p:cNvPr id="513" name="Google Shape;513;p86"/>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14" name="Google Shape;514;p86"/>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15" name="Google Shape;515;p86"/>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16" name="Google Shape;516;p86"/>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17" name="Google Shape;517;p8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8" name="Google Shape;518;p86"/>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19" name="Google Shape;519;p86"/>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520" name="Google Shape;520;p8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1" name="Google Shape;521;p8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522"/>
        <p:cNvGrpSpPr/>
        <p:nvPr/>
      </p:nvGrpSpPr>
      <p:grpSpPr>
        <a:xfrm>
          <a:off x="0" y="0"/>
          <a:ext cx="0" cy="0"/>
          <a:chOff x="0" y="0"/>
          <a:chExt cx="0" cy="0"/>
        </a:xfrm>
      </p:grpSpPr>
      <p:sp>
        <p:nvSpPr>
          <p:cNvPr id="523" name="Google Shape;523;p87"/>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24" name="Google Shape;524;p87"/>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25" name="Google Shape;525;p87"/>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26" name="Google Shape;526;p87"/>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27" name="Google Shape;527;p87"/>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28" name="Google Shape;528;p8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9" name="Google Shape;529;p87"/>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0" name="Google Shape;530;p87"/>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1" name="Google Shape;531;p87"/>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532"/>
        <p:cNvGrpSpPr/>
        <p:nvPr/>
      </p:nvGrpSpPr>
      <p:grpSpPr>
        <a:xfrm>
          <a:off x="0" y="0"/>
          <a:ext cx="0" cy="0"/>
          <a:chOff x="0" y="0"/>
          <a:chExt cx="0" cy="0"/>
        </a:xfrm>
      </p:grpSpPr>
      <p:sp>
        <p:nvSpPr>
          <p:cNvPr id="533" name="Google Shape;533;p88"/>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34" name="Google Shape;534;p88"/>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35" name="Google Shape;535;p88"/>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36" name="Google Shape;536;p88"/>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37" name="Google Shape;537;p88"/>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538" name="Google Shape;538;p8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9" name="Google Shape;539;p88"/>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40" name="Google Shape;540;p88"/>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541" name="Google Shape;541;p88"/>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2" name="Google Shape;542;p88"/>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543"/>
        <p:cNvGrpSpPr/>
        <p:nvPr/>
      </p:nvGrpSpPr>
      <p:grpSpPr>
        <a:xfrm>
          <a:off x="0" y="0"/>
          <a:ext cx="0" cy="0"/>
          <a:chOff x="0" y="0"/>
          <a:chExt cx="0" cy="0"/>
        </a:xfrm>
      </p:grpSpPr>
      <p:sp>
        <p:nvSpPr>
          <p:cNvPr id="544" name="Google Shape;544;p89"/>
          <p:cNvSpPr>
            <a:spLocks noGrp="1"/>
          </p:cNvSpPr>
          <p:nvPr>
            <p:ph type="pic" idx="2"/>
          </p:nvPr>
        </p:nvSpPr>
        <p:spPr>
          <a:xfrm>
            <a:off x="442912"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45" name="Google Shape;545;p8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46" name="Google Shape;546;p89"/>
          <p:cNvSpPr>
            <a:spLocks noGrp="1"/>
          </p:cNvSpPr>
          <p:nvPr>
            <p:ph type="pic" idx="3"/>
          </p:nvPr>
        </p:nvSpPr>
        <p:spPr>
          <a:xfrm>
            <a:off x="4331494"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47" name="Google Shape;547;p89"/>
          <p:cNvSpPr txBox="1">
            <a:spLocks noGrp="1"/>
          </p:cNvSpPr>
          <p:nvPr>
            <p:ph type="body" idx="4"/>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48" name="Google Shape;548;p89"/>
          <p:cNvSpPr>
            <a:spLocks noGrp="1"/>
          </p:cNvSpPr>
          <p:nvPr>
            <p:ph type="pic" idx="5"/>
          </p:nvPr>
        </p:nvSpPr>
        <p:spPr>
          <a:xfrm>
            <a:off x="8220075"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49" name="Google Shape;549;p89"/>
          <p:cNvSpPr txBox="1">
            <a:spLocks noGrp="1"/>
          </p:cNvSpPr>
          <p:nvPr>
            <p:ph type="body" idx="6"/>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50" name="Google Shape;550;p8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1" name="Google Shape;551;p89"/>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52" name="Google Shape;552;p8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3" name="Google Shape;553;p8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554"/>
        <p:cNvGrpSpPr/>
        <p:nvPr/>
      </p:nvGrpSpPr>
      <p:grpSpPr>
        <a:xfrm>
          <a:off x="0" y="0"/>
          <a:ext cx="0" cy="0"/>
          <a:chOff x="0" y="0"/>
          <a:chExt cx="0" cy="0"/>
        </a:xfrm>
      </p:grpSpPr>
      <p:sp>
        <p:nvSpPr>
          <p:cNvPr id="555" name="Google Shape;555;p90"/>
          <p:cNvSpPr>
            <a:spLocks noGrp="1"/>
          </p:cNvSpPr>
          <p:nvPr>
            <p:ph type="pic" idx="2"/>
          </p:nvPr>
        </p:nvSpPr>
        <p:spPr>
          <a:xfrm>
            <a:off x="442912"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56" name="Google Shape;556;p90"/>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57" name="Google Shape;557;p90"/>
          <p:cNvSpPr>
            <a:spLocks noGrp="1"/>
          </p:cNvSpPr>
          <p:nvPr>
            <p:ph type="pic" idx="3"/>
          </p:nvPr>
        </p:nvSpPr>
        <p:spPr>
          <a:xfrm>
            <a:off x="4331494"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58" name="Google Shape;558;p90"/>
          <p:cNvSpPr txBox="1">
            <a:spLocks noGrp="1"/>
          </p:cNvSpPr>
          <p:nvPr>
            <p:ph type="body" idx="4"/>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59" name="Google Shape;559;p90"/>
          <p:cNvSpPr>
            <a:spLocks noGrp="1"/>
          </p:cNvSpPr>
          <p:nvPr>
            <p:ph type="pic" idx="5"/>
          </p:nvPr>
        </p:nvSpPr>
        <p:spPr>
          <a:xfrm>
            <a:off x="8220075" y="2100263"/>
            <a:ext cx="3528900" cy="30174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60" name="Google Shape;560;p90"/>
          <p:cNvSpPr txBox="1">
            <a:spLocks noGrp="1"/>
          </p:cNvSpPr>
          <p:nvPr>
            <p:ph type="body" idx="6"/>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61" name="Google Shape;561;p9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2" name="Google Shape;562;p90"/>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63" name="Google Shape;563;p90"/>
          <p:cNvSpPr txBox="1">
            <a:spLocks noGrp="1"/>
          </p:cNvSpPr>
          <p:nvPr>
            <p:ph type="subTitle" idx="7"/>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564" name="Google Shape;564;p90"/>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5" name="Google Shape;565;p90"/>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566"/>
        <p:cNvGrpSpPr/>
        <p:nvPr/>
      </p:nvGrpSpPr>
      <p:grpSpPr>
        <a:xfrm>
          <a:off x="0" y="0"/>
          <a:ext cx="0" cy="0"/>
          <a:chOff x="0" y="0"/>
          <a:chExt cx="0" cy="0"/>
        </a:xfrm>
      </p:grpSpPr>
      <p:sp>
        <p:nvSpPr>
          <p:cNvPr id="567" name="Google Shape;567;p91"/>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68" name="Google Shape;568;p91"/>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69" name="Google Shape;569;p91"/>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70" name="Google Shape;570;p91"/>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71" name="Google Shape;571;p9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2" name="Google Shape;572;p91"/>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73" name="Google Shape;573;p9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4" name="Google Shape;574;p9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67"/>
        <p:cNvGrpSpPr/>
        <p:nvPr/>
      </p:nvGrpSpPr>
      <p:grpSpPr>
        <a:xfrm>
          <a:off x="0" y="0"/>
          <a:ext cx="0" cy="0"/>
          <a:chOff x="0" y="0"/>
          <a:chExt cx="0" cy="0"/>
        </a:xfrm>
      </p:grpSpPr>
      <p:grpSp>
        <p:nvGrpSpPr>
          <p:cNvPr id="68" name="Google Shape;68;p10"/>
          <p:cNvGrpSpPr/>
          <p:nvPr/>
        </p:nvGrpSpPr>
        <p:grpSpPr>
          <a:xfrm>
            <a:off x="0" y="0"/>
            <a:ext cx="12192000" cy="6858000"/>
            <a:chOff x="0" y="0"/>
            <a:chExt cx="12192000" cy="6858000"/>
          </a:xfrm>
        </p:grpSpPr>
        <p:sp>
          <p:nvSpPr>
            <p:cNvPr id="69" name="Google Shape;69;p10"/>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10"/>
            <p:cNvPicPr preferRelativeResize="0"/>
            <p:nvPr/>
          </p:nvPicPr>
          <p:blipFill rotWithShape="1">
            <a:blip r:embed="rId2">
              <a:alphaModFix/>
            </a:blip>
            <a:srcRect/>
            <a:stretch/>
          </p:blipFill>
          <p:spPr>
            <a:xfrm>
              <a:off x="185139" y="5330952"/>
              <a:ext cx="1636776" cy="1351185"/>
            </a:xfrm>
            <a:prstGeom prst="rect">
              <a:avLst/>
            </a:prstGeom>
            <a:noFill/>
            <a:ln>
              <a:noFill/>
            </a:ln>
          </p:spPr>
        </p:pic>
      </p:grpSp>
      <p:sp>
        <p:nvSpPr>
          <p:cNvPr id="71" name="Google Shape;71;p10"/>
          <p:cNvSpPr txBox="1">
            <a:spLocks noGrp="1"/>
          </p:cNvSpPr>
          <p:nvPr>
            <p:ph type="subTitle" idx="1"/>
          </p:nvPr>
        </p:nvSpPr>
        <p:spPr>
          <a:xfrm>
            <a:off x="442913" y="3713607"/>
            <a:ext cx="5473700" cy="59422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ctrTitle"/>
          </p:nvPr>
        </p:nvSpPr>
        <p:spPr>
          <a:xfrm>
            <a:off x="442912" y="428623"/>
            <a:ext cx="7418387"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575"/>
        <p:cNvGrpSpPr/>
        <p:nvPr/>
      </p:nvGrpSpPr>
      <p:grpSpPr>
        <a:xfrm>
          <a:off x="0" y="0"/>
          <a:ext cx="0" cy="0"/>
          <a:chOff x="0" y="0"/>
          <a:chExt cx="0" cy="0"/>
        </a:xfrm>
      </p:grpSpPr>
      <p:sp>
        <p:nvSpPr>
          <p:cNvPr id="576" name="Google Shape;576;p92"/>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77" name="Google Shape;577;p92"/>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78" name="Google Shape;578;p92"/>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79" name="Google Shape;579;p92"/>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b="1"/>
            </a:lvl1pPr>
            <a:lvl2pPr marL="914400" lvl="1" indent="-228600" algn="l">
              <a:lnSpc>
                <a:spcPct val="100000"/>
              </a:lnSpc>
              <a:spcBef>
                <a:spcPts val="300"/>
              </a:spcBef>
              <a:spcAft>
                <a:spcPts val="0"/>
              </a:spcAft>
              <a:buClr>
                <a:schemeClr val="dk1"/>
              </a:buClr>
              <a:buSzPts val="1600"/>
              <a:buNone/>
              <a:defRPr/>
            </a:lvl2pPr>
            <a:lvl3pPr marL="1371600" lvl="2" indent="-330200" algn="l">
              <a:lnSpc>
                <a:spcPct val="100000"/>
              </a:lnSpc>
              <a:spcBef>
                <a:spcPts val="300"/>
              </a:spcBef>
              <a:spcAft>
                <a:spcPts val="0"/>
              </a:spcAft>
              <a:buClr>
                <a:schemeClr val="dk1"/>
              </a:buClr>
              <a:buSzPts val="16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30200" algn="l">
              <a:lnSpc>
                <a:spcPct val="100000"/>
              </a:lnSpc>
              <a:spcBef>
                <a:spcPts val="300"/>
              </a:spcBef>
              <a:spcAft>
                <a:spcPts val="0"/>
              </a:spcAft>
              <a:buClr>
                <a:schemeClr val="dk1"/>
              </a:buClr>
              <a:buSzPts val="1600"/>
              <a:buChar char="•"/>
              <a:defRPr/>
            </a:lvl5pPr>
            <a:lvl6pPr marL="2743200" lvl="5" indent="-330200" algn="l">
              <a:lnSpc>
                <a:spcPct val="100000"/>
              </a:lnSpc>
              <a:spcBef>
                <a:spcPts val="300"/>
              </a:spcBef>
              <a:spcAft>
                <a:spcPts val="0"/>
              </a:spcAft>
              <a:buClr>
                <a:schemeClr val="dk1"/>
              </a:buClr>
              <a:buSzPts val="1600"/>
              <a:buChar char="–"/>
              <a:defRPr/>
            </a:lvl6pPr>
            <a:lvl7pPr marL="3200400" lvl="6" indent="-330200" algn="l">
              <a:lnSpc>
                <a:spcPct val="100000"/>
              </a:lnSpc>
              <a:spcBef>
                <a:spcPts val="300"/>
              </a:spcBef>
              <a:spcAft>
                <a:spcPts val="0"/>
              </a:spcAft>
              <a:buClr>
                <a:schemeClr val="dk1"/>
              </a:buClr>
              <a:buSzPts val="1600"/>
              <a:buChar char="•"/>
              <a:defRPr/>
            </a:lvl7pPr>
            <a:lvl8pPr marL="3657600" lvl="7" indent="-330200" algn="l">
              <a:lnSpc>
                <a:spcPct val="100000"/>
              </a:lnSpc>
              <a:spcBef>
                <a:spcPts val="300"/>
              </a:spcBef>
              <a:spcAft>
                <a:spcPts val="0"/>
              </a:spcAft>
              <a:buClr>
                <a:schemeClr val="dk1"/>
              </a:buClr>
              <a:buSzPts val="1600"/>
              <a:buChar char="–"/>
              <a:defRPr/>
            </a:lvl8pPr>
            <a:lvl9pPr marL="4114800" lvl="8" indent="-330200" algn="l">
              <a:lnSpc>
                <a:spcPct val="100000"/>
              </a:lnSpc>
              <a:spcBef>
                <a:spcPts val="300"/>
              </a:spcBef>
              <a:spcAft>
                <a:spcPts val="300"/>
              </a:spcAft>
              <a:buClr>
                <a:schemeClr val="dk1"/>
              </a:buClr>
              <a:buSzPts val="1600"/>
              <a:buChar char="•"/>
              <a:defRPr/>
            </a:lvl9pPr>
          </a:lstStyle>
          <a:p>
            <a:endParaRPr/>
          </a:p>
        </p:txBody>
      </p:sp>
      <p:sp>
        <p:nvSpPr>
          <p:cNvPr id="580" name="Google Shape;580;p9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1" name="Google Shape;581;p92"/>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82" name="Google Shape;582;p92"/>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583" name="Google Shape;583;p92"/>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4" name="Google Shape;584;p92"/>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585"/>
        <p:cNvGrpSpPr/>
        <p:nvPr/>
      </p:nvGrpSpPr>
      <p:grpSpPr>
        <a:xfrm>
          <a:off x="0" y="0"/>
          <a:ext cx="0" cy="0"/>
          <a:chOff x="0" y="0"/>
          <a:chExt cx="0" cy="0"/>
        </a:xfrm>
      </p:grpSpPr>
      <p:sp>
        <p:nvSpPr>
          <p:cNvPr id="586" name="Google Shape;586;p93"/>
          <p:cNvSpPr>
            <a:spLocks noGrp="1"/>
          </p:cNvSpPr>
          <p:nvPr>
            <p:ph type="pic" idx="2"/>
          </p:nvPr>
        </p:nvSpPr>
        <p:spPr>
          <a:xfrm>
            <a:off x="442911"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7" name="Google Shape;587;p93"/>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588" name="Google Shape;588;p93"/>
          <p:cNvSpPr>
            <a:spLocks noGrp="1"/>
          </p:cNvSpPr>
          <p:nvPr>
            <p:ph type="pic" idx="3"/>
          </p:nvPr>
        </p:nvSpPr>
        <p:spPr>
          <a:xfrm>
            <a:off x="3359638"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9" name="Google Shape;589;p93"/>
          <p:cNvSpPr txBox="1">
            <a:spLocks noGrp="1"/>
          </p:cNvSpPr>
          <p:nvPr>
            <p:ph type="body" idx="4"/>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590" name="Google Shape;590;p93"/>
          <p:cNvSpPr>
            <a:spLocks noGrp="1"/>
          </p:cNvSpPr>
          <p:nvPr>
            <p:ph type="pic" idx="5"/>
          </p:nvPr>
        </p:nvSpPr>
        <p:spPr>
          <a:xfrm>
            <a:off x="6276363"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91" name="Google Shape;591;p93"/>
          <p:cNvSpPr txBox="1">
            <a:spLocks noGrp="1"/>
          </p:cNvSpPr>
          <p:nvPr>
            <p:ph type="body" idx="6"/>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592" name="Google Shape;592;p93"/>
          <p:cNvSpPr>
            <a:spLocks noGrp="1"/>
          </p:cNvSpPr>
          <p:nvPr>
            <p:ph type="pic" idx="7"/>
          </p:nvPr>
        </p:nvSpPr>
        <p:spPr>
          <a:xfrm>
            <a:off x="9193088" y="2103120"/>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93" name="Google Shape;593;p93"/>
          <p:cNvSpPr txBox="1">
            <a:spLocks noGrp="1"/>
          </p:cNvSpPr>
          <p:nvPr>
            <p:ph type="body" idx="8"/>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594" name="Google Shape;594;p9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5" name="Google Shape;595;p93"/>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96" name="Google Shape;596;p93"/>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7" name="Google Shape;597;p93"/>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598"/>
        <p:cNvGrpSpPr/>
        <p:nvPr/>
      </p:nvGrpSpPr>
      <p:grpSpPr>
        <a:xfrm>
          <a:off x="0" y="0"/>
          <a:ext cx="0" cy="0"/>
          <a:chOff x="0" y="0"/>
          <a:chExt cx="0" cy="0"/>
        </a:xfrm>
      </p:grpSpPr>
      <p:sp>
        <p:nvSpPr>
          <p:cNvPr id="599" name="Google Shape;599;p94"/>
          <p:cNvSpPr>
            <a:spLocks noGrp="1"/>
          </p:cNvSpPr>
          <p:nvPr>
            <p:ph type="pic" idx="2"/>
          </p:nvPr>
        </p:nvSpPr>
        <p:spPr>
          <a:xfrm>
            <a:off x="442912"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0" name="Google Shape;600;p94"/>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601" name="Google Shape;601;p94"/>
          <p:cNvSpPr>
            <a:spLocks noGrp="1"/>
          </p:cNvSpPr>
          <p:nvPr>
            <p:ph type="pic" idx="3"/>
          </p:nvPr>
        </p:nvSpPr>
        <p:spPr>
          <a:xfrm>
            <a:off x="3358197"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2" name="Google Shape;602;p94"/>
          <p:cNvSpPr txBox="1">
            <a:spLocks noGrp="1"/>
          </p:cNvSpPr>
          <p:nvPr>
            <p:ph type="body" idx="4"/>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603" name="Google Shape;603;p94"/>
          <p:cNvSpPr>
            <a:spLocks noGrp="1"/>
          </p:cNvSpPr>
          <p:nvPr>
            <p:ph type="pic" idx="5"/>
          </p:nvPr>
        </p:nvSpPr>
        <p:spPr>
          <a:xfrm>
            <a:off x="6273482"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4" name="Google Shape;604;p94"/>
          <p:cNvSpPr txBox="1">
            <a:spLocks noGrp="1"/>
          </p:cNvSpPr>
          <p:nvPr>
            <p:ph type="body" idx="6"/>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605" name="Google Shape;605;p94"/>
          <p:cNvSpPr>
            <a:spLocks noGrp="1"/>
          </p:cNvSpPr>
          <p:nvPr>
            <p:ph type="pic" idx="7"/>
          </p:nvPr>
        </p:nvSpPr>
        <p:spPr>
          <a:xfrm>
            <a:off x="9188767" y="2103438"/>
            <a:ext cx="1326000" cy="1326000"/>
          </a:xfrm>
          <a:prstGeom prst="rect">
            <a:avLst/>
          </a:prstGeom>
          <a:solidFill>
            <a:srgbClr val="DEDEDE"/>
          </a:solid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6" name="Google Shape;606;p94"/>
          <p:cNvSpPr txBox="1">
            <a:spLocks noGrp="1"/>
          </p:cNvSpPr>
          <p:nvPr>
            <p:ph type="body" idx="8"/>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b="1"/>
            </a:lvl1pPr>
            <a:lvl2pPr marL="914400" lvl="1" indent="-228600" algn="l">
              <a:lnSpc>
                <a:spcPct val="100000"/>
              </a:lnSpc>
              <a:spcBef>
                <a:spcPts val="300"/>
              </a:spcBef>
              <a:spcAft>
                <a:spcPts val="0"/>
              </a:spcAft>
              <a:buClr>
                <a:schemeClr val="dk1"/>
              </a:buClr>
              <a:buSzPts val="1600"/>
              <a:buNone/>
              <a:defRPr sz="1600"/>
            </a:lvl2pPr>
            <a:lvl3pPr marL="1371600" lvl="2" indent="-330200" algn="l">
              <a:lnSpc>
                <a:spcPct val="100000"/>
              </a:lnSpc>
              <a:spcBef>
                <a:spcPts val="300"/>
              </a:spcBef>
              <a:spcAft>
                <a:spcPts val="0"/>
              </a:spcAft>
              <a:buClr>
                <a:schemeClr val="dk1"/>
              </a:buClr>
              <a:buSzPts val="1600"/>
              <a:buChar char="•"/>
              <a:defRPr sz="1600"/>
            </a:lvl3pPr>
            <a:lvl4pPr marL="1828800" lvl="3" indent="-330200" algn="l">
              <a:lnSpc>
                <a:spcPct val="100000"/>
              </a:lnSpc>
              <a:spcBef>
                <a:spcPts val="300"/>
              </a:spcBef>
              <a:spcAft>
                <a:spcPts val="0"/>
              </a:spcAft>
              <a:buClr>
                <a:schemeClr val="dk1"/>
              </a:buClr>
              <a:buSzPts val="1600"/>
              <a:buChar char="–"/>
              <a:defRPr sz="1600"/>
            </a:lvl4pPr>
            <a:lvl5pPr marL="2286000" lvl="4" indent="-330200" algn="l">
              <a:lnSpc>
                <a:spcPct val="100000"/>
              </a:lnSpc>
              <a:spcBef>
                <a:spcPts val="300"/>
              </a:spcBef>
              <a:spcAft>
                <a:spcPts val="0"/>
              </a:spcAft>
              <a:buClr>
                <a:schemeClr val="dk1"/>
              </a:buClr>
              <a:buSzPts val="1600"/>
              <a:buChar char="•"/>
              <a:defRPr sz="1600"/>
            </a:lvl5pPr>
            <a:lvl6pPr marL="2743200" lvl="5" indent="-330200" algn="l">
              <a:lnSpc>
                <a:spcPct val="100000"/>
              </a:lnSpc>
              <a:spcBef>
                <a:spcPts val="300"/>
              </a:spcBef>
              <a:spcAft>
                <a:spcPts val="0"/>
              </a:spcAft>
              <a:buClr>
                <a:schemeClr val="dk1"/>
              </a:buClr>
              <a:buSzPts val="1600"/>
              <a:buChar char="–"/>
              <a:defRPr sz="1600"/>
            </a:lvl6pPr>
            <a:lvl7pPr marL="3200400" lvl="6" indent="-330200" algn="l">
              <a:lnSpc>
                <a:spcPct val="100000"/>
              </a:lnSpc>
              <a:spcBef>
                <a:spcPts val="300"/>
              </a:spcBef>
              <a:spcAft>
                <a:spcPts val="0"/>
              </a:spcAft>
              <a:buClr>
                <a:schemeClr val="dk1"/>
              </a:buClr>
              <a:buSzPts val="1600"/>
              <a:buChar char="•"/>
              <a:defRPr sz="1600"/>
            </a:lvl7pPr>
            <a:lvl8pPr marL="3657600" lvl="7" indent="-330200" algn="l">
              <a:lnSpc>
                <a:spcPct val="100000"/>
              </a:lnSpc>
              <a:spcBef>
                <a:spcPts val="300"/>
              </a:spcBef>
              <a:spcAft>
                <a:spcPts val="0"/>
              </a:spcAft>
              <a:buClr>
                <a:schemeClr val="dk1"/>
              </a:buClr>
              <a:buSzPts val="1600"/>
              <a:buChar char="–"/>
              <a:defRPr sz="1600"/>
            </a:lvl8pPr>
            <a:lvl9pPr marL="4114800" lvl="8" indent="-330200" algn="l">
              <a:lnSpc>
                <a:spcPct val="100000"/>
              </a:lnSpc>
              <a:spcBef>
                <a:spcPts val="300"/>
              </a:spcBef>
              <a:spcAft>
                <a:spcPts val="300"/>
              </a:spcAft>
              <a:buClr>
                <a:schemeClr val="dk1"/>
              </a:buClr>
              <a:buSzPts val="1600"/>
              <a:buChar char="•"/>
              <a:defRPr sz="1600"/>
            </a:lvl9pPr>
          </a:lstStyle>
          <a:p>
            <a:endParaRPr/>
          </a:p>
        </p:txBody>
      </p:sp>
      <p:sp>
        <p:nvSpPr>
          <p:cNvPr id="607" name="Google Shape;607;p9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8" name="Google Shape;608;p94"/>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09" name="Google Shape;609;p94"/>
          <p:cNvSpPr txBox="1">
            <a:spLocks noGrp="1"/>
          </p:cNvSpPr>
          <p:nvPr>
            <p:ph type="subTitle" idx="9"/>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610" name="Google Shape;610;p94"/>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1" name="Google Shape;611;p94"/>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612"/>
        <p:cNvGrpSpPr/>
        <p:nvPr/>
      </p:nvGrpSpPr>
      <p:grpSpPr>
        <a:xfrm>
          <a:off x="0" y="0"/>
          <a:ext cx="0" cy="0"/>
          <a:chOff x="0" y="0"/>
          <a:chExt cx="0" cy="0"/>
        </a:xfrm>
      </p:grpSpPr>
      <p:sp>
        <p:nvSpPr>
          <p:cNvPr id="613" name="Google Shape;613;p9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14" name="Google Shape;614;p95"/>
          <p:cNvSpPr>
            <a:spLocks noGrp="1"/>
          </p:cNvSpPr>
          <p:nvPr>
            <p:ph type="chart" idx="2"/>
          </p:nvPr>
        </p:nvSpPr>
        <p:spPr>
          <a:xfrm>
            <a:off x="5600701" y="1428750"/>
            <a:ext cx="6148500" cy="4743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5" name="Google Shape;615;p9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6" name="Google Shape;616;p95"/>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17" name="Google Shape;617;p95"/>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8" name="Google Shape;618;p95"/>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619"/>
        <p:cNvGrpSpPr/>
        <p:nvPr/>
      </p:nvGrpSpPr>
      <p:grpSpPr>
        <a:xfrm>
          <a:off x="0" y="0"/>
          <a:ext cx="0" cy="0"/>
          <a:chOff x="0" y="0"/>
          <a:chExt cx="0" cy="0"/>
        </a:xfrm>
      </p:grpSpPr>
      <p:sp>
        <p:nvSpPr>
          <p:cNvPr id="620" name="Google Shape;620;p9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21" name="Google Shape;621;p96"/>
          <p:cNvSpPr>
            <a:spLocks noGrp="1"/>
          </p:cNvSpPr>
          <p:nvPr>
            <p:ph type="chart" idx="2"/>
          </p:nvPr>
        </p:nvSpPr>
        <p:spPr>
          <a:xfrm>
            <a:off x="5600701" y="1428750"/>
            <a:ext cx="6148500" cy="4743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22" name="Google Shape;622;p9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3" name="Google Shape;623;p96"/>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24" name="Google Shape;624;p96"/>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625" name="Google Shape;625;p96"/>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6" name="Google Shape;626;p96"/>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One Column Chart Dark">
  <p:cSld name="One Column Chart Dark">
    <p:bg>
      <p:bgPr>
        <a:solidFill>
          <a:srgbClr val="464646"/>
        </a:solidFill>
        <a:effectLst/>
      </p:bgPr>
    </p:bg>
    <p:spTree>
      <p:nvGrpSpPr>
        <p:cNvPr id="1" name="Shape 627"/>
        <p:cNvGrpSpPr/>
        <p:nvPr/>
      </p:nvGrpSpPr>
      <p:grpSpPr>
        <a:xfrm>
          <a:off x="0" y="0"/>
          <a:ext cx="0" cy="0"/>
          <a:chOff x="0" y="0"/>
          <a:chExt cx="0" cy="0"/>
        </a:xfrm>
      </p:grpSpPr>
      <p:sp>
        <p:nvSpPr>
          <p:cNvPr id="628" name="Google Shape;628;p9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lt1"/>
              </a:buClr>
              <a:buSzPts val="1600"/>
              <a:buNone/>
              <a:defRPr>
                <a:solidFill>
                  <a:schemeClr val="lt1"/>
                </a:solidFill>
              </a:defRPr>
            </a:lvl2pPr>
            <a:lvl3pPr marL="1371600" lvl="2" indent="-330200" algn="l">
              <a:lnSpc>
                <a:spcPct val="100000"/>
              </a:lnSpc>
              <a:spcBef>
                <a:spcPts val="600"/>
              </a:spcBef>
              <a:spcAft>
                <a:spcPts val="0"/>
              </a:spcAft>
              <a:buClr>
                <a:schemeClr val="lt1"/>
              </a:buClr>
              <a:buSzPts val="1600"/>
              <a:buChar char="•"/>
              <a:defRPr>
                <a:solidFill>
                  <a:schemeClr val="lt1"/>
                </a:solidFill>
              </a:defRPr>
            </a:lvl3pPr>
            <a:lvl4pPr marL="1828800" lvl="3" indent="-330200" algn="l">
              <a:lnSpc>
                <a:spcPct val="100000"/>
              </a:lnSpc>
              <a:spcBef>
                <a:spcPts val="600"/>
              </a:spcBef>
              <a:spcAft>
                <a:spcPts val="0"/>
              </a:spcAft>
              <a:buClr>
                <a:schemeClr val="lt1"/>
              </a:buClr>
              <a:buSzPts val="1600"/>
              <a:buChar char="–"/>
              <a:defRPr>
                <a:solidFill>
                  <a:schemeClr val="lt1"/>
                </a:solidFill>
              </a:defRPr>
            </a:lvl4pPr>
            <a:lvl5pPr marL="2286000" lvl="4" indent="-330200" algn="l">
              <a:lnSpc>
                <a:spcPct val="100000"/>
              </a:lnSpc>
              <a:spcBef>
                <a:spcPts val="600"/>
              </a:spcBef>
              <a:spcAft>
                <a:spcPts val="0"/>
              </a:spcAft>
              <a:buClr>
                <a:schemeClr val="lt1"/>
              </a:buClr>
              <a:buSzPts val="1600"/>
              <a:buChar char="•"/>
              <a:defRPr>
                <a:solidFill>
                  <a:schemeClr val="lt1"/>
                </a:solidFill>
              </a:defRPr>
            </a:lvl5pPr>
            <a:lvl6pPr marL="2743200" lvl="5" indent="-330200" algn="l">
              <a:lnSpc>
                <a:spcPct val="100000"/>
              </a:lnSpc>
              <a:spcBef>
                <a:spcPts val="600"/>
              </a:spcBef>
              <a:spcAft>
                <a:spcPts val="0"/>
              </a:spcAft>
              <a:buClr>
                <a:schemeClr val="lt1"/>
              </a:buClr>
              <a:buSzPts val="1600"/>
              <a:buChar char="–"/>
              <a:defRPr>
                <a:solidFill>
                  <a:schemeClr val="lt1"/>
                </a:solidFill>
              </a:defRPr>
            </a:lvl6pPr>
            <a:lvl7pPr marL="3200400" lvl="6" indent="-330200" algn="l">
              <a:lnSpc>
                <a:spcPct val="100000"/>
              </a:lnSpc>
              <a:spcBef>
                <a:spcPts val="600"/>
              </a:spcBef>
              <a:spcAft>
                <a:spcPts val="0"/>
              </a:spcAft>
              <a:buClr>
                <a:schemeClr val="lt1"/>
              </a:buClr>
              <a:buSzPts val="1600"/>
              <a:buChar char="•"/>
              <a:defRPr>
                <a:solidFill>
                  <a:schemeClr val="lt1"/>
                </a:solidFill>
              </a:defRPr>
            </a:lvl7pPr>
            <a:lvl8pPr marL="3657600" lvl="7" indent="-330200" algn="l">
              <a:lnSpc>
                <a:spcPct val="100000"/>
              </a:lnSpc>
              <a:spcBef>
                <a:spcPts val="600"/>
              </a:spcBef>
              <a:spcAft>
                <a:spcPts val="0"/>
              </a:spcAft>
              <a:buClr>
                <a:schemeClr val="lt1"/>
              </a:buClr>
              <a:buSzPts val="1600"/>
              <a:buChar char="–"/>
              <a:defRPr>
                <a:solidFill>
                  <a:schemeClr val="lt1"/>
                </a:solidFill>
              </a:defRPr>
            </a:lvl8pPr>
            <a:lvl9pPr marL="4114800" lvl="8" indent="-330200" algn="l">
              <a:lnSpc>
                <a:spcPct val="100000"/>
              </a:lnSpc>
              <a:spcBef>
                <a:spcPts val="600"/>
              </a:spcBef>
              <a:spcAft>
                <a:spcPts val="600"/>
              </a:spcAft>
              <a:buClr>
                <a:schemeClr val="lt1"/>
              </a:buClr>
              <a:buSzPts val="1600"/>
              <a:buChar char="•"/>
              <a:defRPr>
                <a:solidFill>
                  <a:schemeClr val="lt1"/>
                </a:solidFill>
              </a:defRPr>
            </a:lvl9pPr>
          </a:lstStyle>
          <a:p>
            <a:endParaRPr/>
          </a:p>
        </p:txBody>
      </p:sp>
      <p:sp>
        <p:nvSpPr>
          <p:cNvPr id="629" name="Google Shape;629;p97"/>
          <p:cNvSpPr>
            <a:spLocks noGrp="1"/>
          </p:cNvSpPr>
          <p:nvPr>
            <p:ph type="chart" idx="2"/>
          </p:nvPr>
        </p:nvSpPr>
        <p:spPr>
          <a:xfrm>
            <a:off x="5600701" y="1428750"/>
            <a:ext cx="6148500" cy="4743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630" name="Google Shape;630;p9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1" name="Google Shape;631;p97"/>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2" name="Google Shape;632;p97"/>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3" name="Google Shape;633;p97"/>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4"/>
        <p:cNvGrpSpPr/>
        <p:nvPr/>
      </p:nvGrpSpPr>
      <p:grpSpPr>
        <a:xfrm>
          <a:off x="0" y="0"/>
          <a:ext cx="0" cy="0"/>
          <a:chOff x="0" y="0"/>
          <a:chExt cx="0" cy="0"/>
        </a:xfrm>
      </p:grpSpPr>
      <p:sp>
        <p:nvSpPr>
          <p:cNvPr id="635" name="Google Shape;635;p9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6" name="Google Shape;636;p98"/>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7" name="Google Shape;637;p98"/>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8" name="Google Shape;638;p98"/>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9"/>
        <p:cNvGrpSpPr/>
        <p:nvPr/>
      </p:nvGrpSpPr>
      <p:grpSpPr>
        <a:xfrm>
          <a:off x="0" y="0"/>
          <a:ext cx="0" cy="0"/>
          <a:chOff x="0" y="0"/>
          <a:chExt cx="0" cy="0"/>
        </a:xfrm>
      </p:grpSpPr>
      <p:sp>
        <p:nvSpPr>
          <p:cNvPr id="640" name="Google Shape;640;p99"/>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41" name="Google Shape;641;p99"/>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2" name="Google Shape;642;p99"/>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Blank No Footer">
  <p:cSld name="Blank No Footer">
    <p:spTree>
      <p:nvGrpSpPr>
        <p:cNvPr id="1" name="Shape 643"/>
        <p:cNvGrpSpPr/>
        <p:nvPr/>
      </p:nvGrpSpPr>
      <p:grpSpPr>
        <a:xfrm>
          <a:off x="0" y="0"/>
          <a:ext cx="0" cy="0"/>
          <a:chOff x="0" y="0"/>
          <a:chExt cx="0" cy="0"/>
        </a:xfrm>
      </p:grpSpPr>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644"/>
        <p:cNvGrpSpPr/>
        <p:nvPr/>
      </p:nvGrpSpPr>
      <p:grpSpPr>
        <a:xfrm>
          <a:off x="0" y="0"/>
          <a:ext cx="0" cy="0"/>
          <a:chOff x="0" y="0"/>
          <a:chExt cx="0" cy="0"/>
        </a:xfrm>
      </p:grpSpPr>
      <p:sp>
        <p:nvSpPr>
          <p:cNvPr id="645" name="Google Shape;645;p101"/>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6" name="Google Shape;646;p101"/>
          <p:cNvSpPr txBox="1">
            <a:spLocks noGrp="1"/>
          </p:cNvSpPr>
          <p:nvPr>
            <p:ph type="body" idx="1"/>
          </p:nvPr>
        </p:nvSpPr>
        <p:spPr>
          <a:xfrm>
            <a:off x="360370" y="2377440"/>
            <a:ext cx="3612000" cy="1737300"/>
          </a:xfrm>
          <a:prstGeom prst="rect">
            <a:avLst/>
          </a:prstGeom>
          <a:noFill/>
          <a:ln>
            <a:noFill/>
          </a:ln>
        </p:spPr>
        <p:txBody>
          <a:bodyPr spcFirstLastPara="1" wrap="square" lIns="0" tIns="0" rIns="0" bIns="0" anchor="t" anchorCtr="0">
            <a:noAutofit/>
          </a:bodyPr>
          <a:lstStyle>
            <a:lvl1pPr marL="457200" lvl="0" indent="-228600" algn="l">
              <a:lnSpc>
                <a:spcPct val="80000"/>
              </a:lnSpc>
              <a:spcBef>
                <a:spcPts val="0"/>
              </a:spcBef>
              <a:spcAft>
                <a:spcPts val="0"/>
              </a:spcAft>
              <a:buClr>
                <a:schemeClr val="lt1"/>
              </a:buClr>
              <a:buSzPts val="13600"/>
              <a:buNone/>
              <a:defRPr sz="13600" b="1">
                <a:solidFill>
                  <a:schemeClr val="lt1"/>
                </a:solidFill>
              </a:defRPr>
            </a:lvl1pPr>
            <a:lvl2pPr marL="914400" lvl="1" indent="-228600" algn="l">
              <a:lnSpc>
                <a:spcPct val="100000"/>
              </a:lnSpc>
              <a:spcBef>
                <a:spcPts val="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47" name="Google Shape;647;p101"/>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600"/>
              <a:buNone/>
              <a:defRPr sz="1600" b="0">
                <a:solidFill>
                  <a:schemeClr val="lt1"/>
                </a:solidFill>
              </a:defRPr>
            </a:lvl1pPr>
            <a:lvl2pPr marL="914400" lvl="1" indent="-330200" algn="l">
              <a:lnSpc>
                <a:spcPct val="100000"/>
              </a:lnSpc>
              <a:spcBef>
                <a:spcPts val="0"/>
              </a:spcBef>
              <a:spcAft>
                <a:spcPts val="0"/>
              </a:spcAft>
              <a:buClr>
                <a:schemeClr val="lt1"/>
              </a:buClr>
              <a:buSzPts val="1600"/>
              <a:buFont typeface="Arial"/>
              <a:buChar char="•"/>
              <a:defRPr b="0">
                <a:solidFill>
                  <a:schemeClr val="lt1"/>
                </a:solidFill>
              </a:defRPr>
            </a:lvl2pPr>
            <a:lvl3pPr marL="1371600" lvl="2" indent="-330200" algn="l">
              <a:lnSpc>
                <a:spcPct val="100000"/>
              </a:lnSpc>
              <a:spcBef>
                <a:spcPts val="0"/>
              </a:spcBef>
              <a:spcAft>
                <a:spcPts val="0"/>
              </a:spcAft>
              <a:buClr>
                <a:schemeClr val="lt1"/>
              </a:buClr>
              <a:buSzPts val="1600"/>
              <a:buFont typeface="Arial"/>
              <a:buChar char="–"/>
              <a:defRPr b="0">
                <a:solidFill>
                  <a:schemeClr val="lt1"/>
                </a:solidFill>
              </a:defRPr>
            </a:lvl3pPr>
            <a:lvl4pPr marL="1828800" lvl="3" indent="-330200" algn="l">
              <a:lnSpc>
                <a:spcPct val="100000"/>
              </a:lnSpc>
              <a:spcBef>
                <a:spcPts val="0"/>
              </a:spcBef>
              <a:spcAft>
                <a:spcPts val="0"/>
              </a:spcAft>
              <a:buClr>
                <a:schemeClr val="lt1"/>
              </a:buClr>
              <a:buSzPts val="1600"/>
              <a:buFont typeface="Arial"/>
              <a:buChar char="•"/>
              <a:defRPr b="0">
                <a:solidFill>
                  <a:schemeClr val="lt1"/>
                </a:solidFill>
              </a:defRPr>
            </a:lvl4pPr>
            <a:lvl5pPr marL="2286000" lvl="4" indent="-330200" algn="l">
              <a:lnSpc>
                <a:spcPct val="100000"/>
              </a:lnSpc>
              <a:spcBef>
                <a:spcPts val="0"/>
              </a:spcBef>
              <a:spcAft>
                <a:spcPts val="0"/>
              </a:spcAft>
              <a:buClr>
                <a:schemeClr val="lt1"/>
              </a:buClr>
              <a:buSzPts val="1600"/>
              <a:buFont typeface="Arial"/>
              <a:buChar char="–"/>
              <a:defRPr b="0">
                <a:solidFill>
                  <a:schemeClr val="lt1"/>
                </a:solidFill>
              </a:defRPr>
            </a:lvl5pPr>
            <a:lvl6pPr marL="2743200" lvl="5" indent="-330200" algn="l">
              <a:lnSpc>
                <a:spcPct val="100000"/>
              </a:lnSpc>
              <a:spcBef>
                <a:spcPts val="0"/>
              </a:spcBef>
              <a:spcAft>
                <a:spcPts val="0"/>
              </a:spcAft>
              <a:buClr>
                <a:schemeClr val="lt1"/>
              </a:buClr>
              <a:buSzPts val="1600"/>
              <a:buFont typeface="Arial"/>
              <a:buChar char="•"/>
              <a:defRPr>
                <a:solidFill>
                  <a:schemeClr val="lt1"/>
                </a:solidFill>
              </a:defRPr>
            </a:lvl6pPr>
            <a:lvl7pPr marL="3200400" lvl="6" indent="-330200" algn="l">
              <a:lnSpc>
                <a:spcPct val="100000"/>
              </a:lnSpc>
              <a:spcBef>
                <a:spcPts val="600"/>
              </a:spcBef>
              <a:spcAft>
                <a:spcPts val="0"/>
              </a:spcAft>
              <a:buClr>
                <a:schemeClr val="lt1"/>
              </a:buClr>
              <a:buSzPts val="1600"/>
              <a:buFont typeface="Arial"/>
              <a:buChar char="–"/>
              <a:defRPr>
                <a:solidFill>
                  <a:schemeClr val="lt1"/>
                </a:solidFill>
              </a:defRPr>
            </a:lvl7pPr>
            <a:lvl8pPr marL="3657600" lvl="7" indent="-330200" algn="l">
              <a:lnSpc>
                <a:spcPct val="100000"/>
              </a:lnSpc>
              <a:spcBef>
                <a:spcPts val="600"/>
              </a:spcBef>
              <a:spcAft>
                <a:spcPts val="0"/>
              </a:spcAft>
              <a:buClr>
                <a:schemeClr val="lt1"/>
              </a:buClr>
              <a:buSzPts val="1600"/>
              <a:buFont typeface="Arial"/>
              <a:buChar char="•"/>
              <a:defRPr>
                <a:solidFill>
                  <a:schemeClr val="lt1"/>
                </a:solidFill>
              </a:defRPr>
            </a:lvl8pPr>
            <a:lvl9pPr marL="4114800" lvl="8" indent="-330200" algn="l">
              <a:lnSpc>
                <a:spcPct val="100000"/>
              </a:lnSpc>
              <a:spcBef>
                <a:spcPts val="600"/>
              </a:spcBef>
              <a:spcAft>
                <a:spcPts val="600"/>
              </a:spcAft>
              <a:buClr>
                <a:schemeClr val="lt1"/>
              </a:buClr>
              <a:buSzPts val="1600"/>
              <a:buFont typeface="Arial"/>
              <a:buChar char="–"/>
              <a:defRPr>
                <a:solidFill>
                  <a:schemeClr val="lt1"/>
                </a:solidFill>
              </a:defRPr>
            </a:lvl9pPr>
          </a:lstStyle>
          <a:p>
            <a:endParaRPr/>
          </a:p>
        </p:txBody>
      </p:sp>
      <p:sp>
        <p:nvSpPr>
          <p:cNvPr id="648" name="Google Shape;648;p101"/>
          <p:cNvSpPr>
            <a:spLocks noGrp="1"/>
          </p:cNvSpPr>
          <p:nvPr>
            <p:ph type="chart" idx="3"/>
          </p:nvPr>
        </p:nvSpPr>
        <p:spPr>
          <a:xfrm>
            <a:off x="4327525" y="2095500"/>
            <a:ext cx="7421700" cy="40767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49" name="Google Shape;649;p10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0" name="Google Shape;650;p101"/>
          <p:cNvSpPr txBox="1">
            <a:spLocks noGrp="1"/>
          </p:cNvSpPr>
          <p:nvPr>
            <p:ph type="sldNum" idx="12"/>
          </p:nvPr>
        </p:nvSpPr>
        <p:spPr>
          <a:xfrm>
            <a:off x="9984296" y="6492240"/>
            <a:ext cx="1764900" cy="1371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51" name="Google Shape;651;p101"/>
          <p:cNvSpPr txBox="1">
            <a:spLocks noGrp="1"/>
          </p:cNvSpPr>
          <p:nvPr>
            <p:ph type="dt" idx="10"/>
          </p:nvPr>
        </p:nvSpPr>
        <p:spPr>
          <a:xfrm>
            <a:off x="9984296" y="6355080"/>
            <a:ext cx="1764900" cy="13710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2" name="Google Shape;652;p101"/>
          <p:cNvSpPr txBox="1">
            <a:spLocks noGrp="1"/>
          </p:cNvSpPr>
          <p:nvPr>
            <p:ph type="ftr" idx="11"/>
          </p:nvPr>
        </p:nvSpPr>
        <p:spPr>
          <a:xfrm>
            <a:off x="442912" y="6355080"/>
            <a:ext cx="5473800" cy="13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theme" Target="../theme/theme2.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8" Type="http://schemas.openxmlformats.org/officeDocument/2006/relationships/slideLayout" Target="../slideLayouts/slideLayout74.xml"/><Relationship Id="rId3"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 name="Google Shape;13;p1"/>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14" name="Google Shape;14;p1"/>
          <p:cNvSpPr txBox="1"/>
          <p:nvPr/>
        </p:nvSpPr>
        <p:spPr>
          <a:xfrm>
            <a:off x="442913" y="635508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Presentation Title [View &gt; Master and edit/delete on very top slide master]</a:t>
            </a:r>
            <a:endParaRPr/>
          </a:p>
        </p:txBody>
      </p:sp>
      <p:sp>
        <p:nvSpPr>
          <p:cNvPr id="15" name="Google Shape;15;p1"/>
          <p:cNvSpPr txBox="1"/>
          <p:nvPr/>
        </p:nvSpPr>
        <p:spPr>
          <a:xfrm>
            <a:off x="8218488" y="6355080"/>
            <a:ext cx="3530600" cy="13716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b="0" i="0" u="none" strike="noStrike" cap="none">
                <a:solidFill>
                  <a:schemeClr val="dk1"/>
                </a:solidFill>
                <a:latin typeface="Arial"/>
                <a:ea typeface="Arial"/>
                <a:cs typeface="Arial"/>
                <a:sym typeface="Arial"/>
              </a:rPr>
              <a:t>Date [View &gt; Master and edit/delete on very top slide master]</a:t>
            </a: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8"/>
        <p:cNvGrpSpPr/>
        <p:nvPr/>
      </p:nvGrpSpPr>
      <p:grpSpPr>
        <a:xfrm>
          <a:off x="0" y="0"/>
          <a:ext cx="0" cy="0"/>
          <a:chOff x="0" y="0"/>
          <a:chExt cx="0" cy="0"/>
        </a:xfrm>
      </p:grpSpPr>
      <p:sp>
        <p:nvSpPr>
          <p:cNvPr id="389" name="Google Shape;389;p6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0" name="Google Shape;390;p68"/>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pwcgbr-my.sharepoint.com/:p:/r/personal/ignas_matevicius_pwc_com/_layouts/15/Doc.aspx?sourcedoc=%7B882414A0-2439-405E-A4F2-6B48B409A7AF%7D&amp;file=TP%20technology%20toolkit%20v1.0.pptx&amp;action=edit&amp;mobileredirect=true&amp;DefaultItemOpen=1&amp;wdOrigin=POWERPOINTONLINE.SHELL%2CAPPHOME-WEB.FILEBROWSER.RECENT&amp;wdPreviousSession=4105b509-45fc-47c3-af70-d79b3d033d6f&amp;wdPreviousSessionSrc=AppHomeWeb&amp;ct=1760344355519" TargetMode="External"/><Relationship Id="rId2" Type="http://schemas.openxmlformats.org/officeDocument/2006/relationships/notesSlide" Target="../notesSlides/notesSlide1.xml"/><Relationship Id="rId1" Type="http://schemas.openxmlformats.org/officeDocument/2006/relationships/slideLayout" Target="../slideLayouts/slideLayout66.xml"/></Relationships>
</file>

<file path=ppt/slides/_rels/slide10.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izeth.jameel@pwc.com" TargetMode="External"/><Relationship Id="rId7"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hyperlink" Target="https://taxsource.pwc.com/?sc_itemid=%7B5E4235A7-E328-4D22-B74A-B9B4BFE4F207%7D&amp;sc_mode=normal&amp;showBreadcrumbs=true" TargetMode="External"/><Relationship Id="rId10" Type="http://schemas.openxmlformats.org/officeDocument/2006/relationships/slide" Target="slide49.xml"/><Relationship Id="rId4" Type="http://schemas.openxmlformats.org/officeDocument/2006/relationships/hyperlink" Target="https://tpi.pwcinternal.com/FT/Home?q=all&amp;fq=purpose:%22Client%22" TargetMode="External"/><Relationship Id="rId9" Type="http://schemas.openxmlformats.org/officeDocument/2006/relationships/slide" Target="slide44.xml"/></Relationships>
</file>

<file path=ppt/slides/_rels/slide11.xml.rels><?xml version="1.0" encoding="UTF-8" standalone="yes"?>
<Relationships xmlns="http://schemas.openxmlformats.org/package/2006/relationships"><Relationship Id="rId8" Type="http://schemas.openxmlformats.org/officeDocument/2006/relationships/slide" Target="slide49.xml"/><Relationship Id="rId3" Type="http://schemas.openxmlformats.org/officeDocument/2006/relationships/image" Target="../media/image9.png"/><Relationship Id="rId7" Type="http://schemas.openxmlformats.org/officeDocument/2006/relationships/slide" Target="slide44.xml"/><Relationship Id="rId2" Type="http://schemas.openxmlformats.org/officeDocument/2006/relationships/notesSlide" Target="../notesSlides/notesSlide11.xml"/><Relationship Id="rId1" Type="http://schemas.openxmlformats.org/officeDocument/2006/relationships/slideLayout" Target="../slideLayouts/slideLayout67.xml"/><Relationship Id="rId6" Type="http://schemas.openxmlformats.org/officeDocument/2006/relationships/slide" Target="slide43.xml"/><Relationship Id="rId5" Type="http://schemas.openxmlformats.org/officeDocument/2006/relationships/slide" Target="slide3.xml"/><Relationship Id="rId4" Type="http://schemas.openxmlformats.org/officeDocument/2006/relationships/slide" Target="slide5.xml"/><Relationship Id="rId9" Type="http://schemas.openxmlformats.org/officeDocument/2006/relationships/slide" Target="slide47.xml"/></Relationships>
</file>

<file path=ppt/slides/_rels/slide12.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5.xml"/><Relationship Id="rId7" Type="http://schemas.openxmlformats.org/officeDocument/2006/relationships/slide" Target="slide49.xml"/><Relationship Id="rId2" Type="http://schemas.openxmlformats.org/officeDocument/2006/relationships/notesSlide" Target="../notesSlides/notesSlide12.xml"/><Relationship Id="rId1" Type="http://schemas.openxmlformats.org/officeDocument/2006/relationships/slideLayout" Target="../slideLayouts/slideLayout67.xml"/><Relationship Id="rId6" Type="http://schemas.openxmlformats.org/officeDocument/2006/relationships/slide" Target="slide44.xml"/><Relationship Id="rId5" Type="http://schemas.openxmlformats.org/officeDocument/2006/relationships/slide" Target="slide43.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5.xml"/><Relationship Id="rId7" Type="http://schemas.openxmlformats.org/officeDocument/2006/relationships/slide" Target="slide49.xml"/><Relationship Id="rId2" Type="http://schemas.openxmlformats.org/officeDocument/2006/relationships/notesSlide" Target="../notesSlides/notesSlide13.xml"/><Relationship Id="rId1" Type="http://schemas.openxmlformats.org/officeDocument/2006/relationships/slideLayout" Target="../slideLayouts/slideLayout67.xml"/><Relationship Id="rId6" Type="http://schemas.openxmlformats.org/officeDocument/2006/relationships/slide" Target="slide44.xml"/><Relationship Id="rId5" Type="http://schemas.openxmlformats.org/officeDocument/2006/relationships/slide" Target="slide43.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8" Type="http://schemas.openxmlformats.org/officeDocument/2006/relationships/hyperlink" Target="https://drive.google.com/file/d/1JYh0xJITguCCjoRox41DBTN8IpWhWRjO/view?usp=sharing" TargetMode="External"/><Relationship Id="rId13" Type="http://schemas.openxmlformats.org/officeDocument/2006/relationships/slide" Target="slide44.xml"/><Relationship Id="rId3" Type="http://schemas.openxmlformats.org/officeDocument/2006/relationships/hyperlink" Target="https://workbench-eu.pwc.com/shared/RPT_v2" TargetMode="External"/><Relationship Id="rId7" Type="http://schemas.openxmlformats.org/officeDocument/2006/relationships/hyperlink" Target="https://drive.google.com/file/d/1iMi_sIRJ6yGFv_M1nwSIQn_E1Z_yAGdp/view?usp=sharing" TargetMode="External"/><Relationship Id="rId12" Type="http://schemas.openxmlformats.org/officeDocument/2006/relationships/slide" Target="slide43.xml"/><Relationship Id="rId2" Type="http://schemas.openxmlformats.org/officeDocument/2006/relationships/notesSlide" Target="../notesSlides/notesSlide14.xml"/><Relationship Id="rId16" Type="http://schemas.openxmlformats.org/officeDocument/2006/relationships/image" Target="../media/image10.png"/><Relationship Id="rId1" Type="http://schemas.openxmlformats.org/officeDocument/2006/relationships/slideLayout" Target="../slideLayouts/slideLayout67.xml"/><Relationship Id="rId6" Type="http://schemas.openxmlformats.org/officeDocument/2006/relationships/hyperlink" Target="mailto:frances.clapham@pwc.com" TargetMode="External"/><Relationship Id="rId11" Type="http://schemas.openxmlformats.org/officeDocument/2006/relationships/slide" Target="slide3.xml"/><Relationship Id="rId5" Type="http://schemas.openxmlformats.org/officeDocument/2006/relationships/hyperlink" Target="mailto:martin.s.kennedy@pwc.com" TargetMode="External"/><Relationship Id="rId15" Type="http://schemas.openxmlformats.org/officeDocument/2006/relationships/slide" Target="slide47.xml"/><Relationship Id="rId10" Type="http://schemas.openxmlformats.org/officeDocument/2006/relationships/slide" Target="slide5.xml"/><Relationship Id="rId4" Type="http://schemas.openxmlformats.org/officeDocument/2006/relationships/hyperlink" Target="mailto:scott.bundy@pwc.com" TargetMode="External"/><Relationship Id="rId9" Type="http://schemas.openxmlformats.org/officeDocument/2006/relationships/hyperlink" Target="mailto:client'semailaddress@tbc.com?Subject=Disputes%20Risk%20Profiling%20Tool&amp;body=Dear%20xxx%20%20%20We%20wanted%20to%20reach%20out%20to%20you%20to%20let%20you%20know%20about%20a%20new%20offering%20that%20PwC%20is%20launching%20to%20assist%20our%20clients%20in%20their%20approach%20to%20transfer%20pricing%20risk%20and,%20in%20particular,%20to%20stay%20on%20the%20front%20foot%20when%20it%20comes%20to%20engaging%20with%20HMRC%20around%20potential%20risk%20areas.%20%20%20The%20Disputes%20Risk%20Profiling%20Tool%20(&#8220;DRPT&#8221;)%20has%20been%20developed%20as%20a%20collaboration%20between%20our%20Tax%20Disputes,%20Technology%20and%20Transfer%20Pricing%20teams.%20%20The%20DRPT%20uses%20data%20to%20identify%20potential%20areas%20of%20tax%20risk%20as%20viewed%20by%20a%20tax%20authority.%20%20%20In%20short,%20the%20DRPT%20uses%20Country-by-Country%20Reporting%20data%20and%20publicly%20available%20data%20used%20by%20tax%20authorities%20to%20create%20powerful%20visualisations;%20this,%20coupled%20with%20our%20extensive%20knowledge%20and%20insights%20into%20HMRC&#8217;s%20approach%20risk%20assessment%20can%20help%20identify%20potential%20risk%20areas%20of%20focus%20by%20HMRC%20or%20other%20tax%20authorities,%20and%20opportunities%20that%20might%20be%20available%20to%20the%20client%20to%20manage%20their%20tax%20position.%20%20%20%20If%20you%20would%20like%20to%20see%20a%20demonstration%20of%20the%20tool%20or%20discuss%20its%20use%20further%20please%20feel%20free%20to%20get%20in%20touch." TargetMode="External"/><Relationship Id="rId14" Type="http://schemas.openxmlformats.org/officeDocument/2006/relationships/slide" Target="slide49.xml"/></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slide" Target="slide49.xml"/><Relationship Id="rId3" Type="http://schemas.openxmlformats.org/officeDocument/2006/relationships/hyperlink" Target="https://drive.google.com/file/d/16ZhhhMVVsfykqOmKi5TkfwS2cXoN_01C/view?usp=sharing" TargetMode="External"/><Relationship Id="rId7" Type="http://schemas.openxmlformats.org/officeDocument/2006/relationships/hyperlink" Target="https://thesuite.pwc.com/insights/transfer-pricing-in-5-minutes-episode-3-changing-employment-patterns-and-economically-significant-functions" TargetMode="External"/><Relationship Id="rId12" Type="http://schemas.openxmlformats.org/officeDocument/2006/relationships/slide" Target="slide44.xml"/><Relationship Id="rId2" Type="http://schemas.openxmlformats.org/officeDocument/2006/relationships/notesSlide" Target="../notesSlides/notesSlide15.xml"/><Relationship Id="rId1" Type="http://schemas.openxmlformats.org/officeDocument/2006/relationships/slideLayout" Target="../slideLayouts/slideLayout67.xml"/><Relationship Id="rId6" Type="http://schemas.openxmlformats.org/officeDocument/2006/relationships/hyperlink" Target="https://drive.google.com/file/d/17pR_DzQp-k0zyNd-09TzRbuHtFU7k22j/view?usp=sharing" TargetMode="External"/><Relationship Id="rId11" Type="http://schemas.openxmlformats.org/officeDocument/2006/relationships/slide" Target="slide43.xml"/><Relationship Id="rId5" Type="http://schemas.openxmlformats.org/officeDocument/2006/relationships/hyperlink" Target="https://drive.google.com/file/d/1Y3bt0YteZi4Ixxon8UQ8BQtUvn54Xfbt/view?usp=sharing" TargetMode="External"/><Relationship Id="rId10" Type="http://schemas.openxmlformats.org/officeDocument/2006/relationships/slide" Target="slide3.xml"/><Relationship Id="rId4" Type="http://schemas.openxmlformats.org/officeDocument/2006/relationships/hyperlink" Target="mailto:mark.n.israel@pwc.com" TargetMode="External"/><Relationship Id="rId9" Type="http://schemas.openxmlformats.org/officeDocument/2006/relationships/slide" Target="slide5.xml"/><Relationship Id="rId14" Type="http://schemas.openxmlformats.org/officeDocument/2006/relationships/slide" Target="slide47.xml"/></Relationships>
</file>

<file path=ppt/slides/_rels/slide16.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prith.vansia@pwc.com" TargetMode="External"/><Relationship Id="rId7" Type="http://schemas.openxmlformats.org/officeDocument/2006/relationships/slide" Target="slide3.xml"/><Relationship Id="rId2" Type="http://schemas.openxmlformats.org/officeDocument/2006/relationships/notesSlide" Target="../notesSlides/notesSlide16.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image" Target="../media/image12.png"/><Relationship Id="rId10" Type="http://schemas.openxmlformats.org/officeDocument/2006/relationships/slide" Target="slide49.xml"/><Relationship Id="rId4" Type="http://schemas.openxmlformats.org/officeDocument/2006/relationships/hyperlink" Target="https://pwc.lightning.force.com/lightning/page/analytics?wave__assetType=dashboard&amp;wave__assetId=0FK4L0000005Ik4WAE&amp;wave__pageId=becf0e9b-f2ed-4460-9d95-c058a87251d9&amp;wave__savedViewId=8wk4L000000UoM7QAK" TargetMode="External"/><Relationship Id="rId9" Type="http://schemas.openxmlformats.org/officeDocument/2006/relationships/slide" Target="slide44.xml"/></Relationships>
</file>

<file path=ppt/slides/_rels/slide17.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chris.booker@pwc.com" TargetMode="External"/><Relationship Id="rId7" Type="http://schemas.openxmlformats.org/officeDocument/2006/relationships/slide" Target="slide3.xml"/><Relationship Id="rId12"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hyperlink" Target="https://forms.gle/HP183bqy8YSRDwNa9" TargetMode="External"/><Relationship Id="rId10" Type="http://schemas.openxmlformats.org/officeDocument/2006/relationships/slide" Target="slide49.xml"/><Relationship Id="rId4" Type="http://schemas.openxmlformats.org/officeDocument/2006/relationships/hyperlink" Target="https://forms.gle/Px1DVrsJHhLx5nvq6" TargetMode="External"/><Relationship Id="rId9" Type="http://schemas.openxmlformats.org/officeDocument/2006/relationships/slide" Target="slide44.xml"/></Relationships>
</file>

<file path=ppt/slides/_rels/slide18.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mailto:john.mcsorley@pwc.com" TargetMode="External"/><Relationship Id="rId7" Type="http://schemas.openxmlformats.org/officeDocument/2006/relationships/image" Target="../media/image14.png"/><Relationship Id="rId12" Type="http://schemas.openxmlformats.org/officeDocument/2006/relationships/slide" Target="slide49.xml"/><Relationship Id="rId2" Type="http://schemas.openxmlformats.org/officeDocument/2006/relationships/notesSlide" Target="../notesSlides/notesSlide18.xml"/><Relationship Id="rId1" Type="http://schemas.openxmlformats.org/officeDocument/2006/relationships/slideLayout" Target="../slideLayouts/slideLayout67.xml"/><Relationship Id="rId6" Type="http://schemas.openxmlformats.org/officeDocument/2006/relationships/hyperlink" Target="https://drive.google.com/drive/folders/1GglyIu6ucQxIfXboqE6OkFeQlgwHCMZQ?usp=sharing" TargetMode="External"/><Relationship Id="rId11" Type="http://schemas.openxmlformats.org/officeDocument/2006/relationships/slide" Target="slide44.xml"/><Relationship Id="rId5" Type="http://schemas.openxmlformats.org/officeDocument/2006/relationships/hyperlink" Target="mailto:lucy.orme@pwc.com" TargetMode="External"/><Relationship Id="rId10" Type="http://schemas.openxmlformats.org/officeDocument/2006/relationships/slide" Target="slide43.xml"/><Relationship Id="rId4" Type="http://schemas.openxmlformats.org/officeDocument/2006/relationships/hyperlink" Target="mailto:colin.k.robertson@pwc.com" TargetMode="External"/><Relationship Id="rId9" Type="http://schemas.openxmlformats.org/officeDocument/2006/relationships/slide" Target="slide3.xml"/></Relationships>
</file>

<file path=ppt/slides/_rels/slide19.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15.png"/><Relationship Id="rId3" Type="http://schemas.openxmlformats.org/officeDocument/2006/relationships/hyperlink" Target="mailto:john.mcsorley@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19.xml"/><Relationship Id="rId1" Type="http://schemas.openxmlformats.org/officeDocument/2006/relationships/slideLayout" Target="../slideLayouts/slideLayout67.xml"/><Relationship Id="rId6" Type="http://schemas.openxmlformats.org/officeDocument/2006/relationships/hyperlink" Target="https://www.sap.com/uk/products/financial-management/profitability-and-performance-management.html" TargetMode="External"/><Relationship Id="rId11" Type="http://schemas.openxmlformats.org/officeDocument/2006/relationships/slide" Target="slide49.xml"/><Relationship Id="rId5" Type="http://schemas.openxmlformats.org/officeDocument/2006/relationships/hyperlink" Target="mailto:robert.n.parker@pwc.com" TargetMode="External"/><Relationship Id="rId10" Type="http://schemas.openxmlformats.org/officeDocument/2006/relationships/slide" Target="slide44.xml"/><Relationship Id="rId4" Type="http://schemas.openxmlformats.org/officeDocument/2006/relationships/hyperlink" Target="mailto:colin.k.robertson@pwc.com" TargetMode="External"/><Relationship Id="rId9" Type="http://schemas.openxmlformats.org/officeDocument/2006/relationships/slide" Target="slide43.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16.png"/><Relationship Id="rId3" Type="http://schemas.openxmlformats.org/officeDocument/2006/relationships/hyperlink" Target="mailto:john.mcsorley@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20.xml"/><Relationship Id="rId1" Type="http://schemas.openxmlformats.org/officeDocument/2006/relationships/slideLayout" Target="../slideLayouts/slideLayout67.xml"/><Relationship Id="rId6" Type="http://schemas.openxmlformats.org/officeDocument/2006/relationships/hyperlink" Target="https://exa-ag.com/operational-transfer-pricing/" TargetMode="External"/><Relationship Id="rId11" Type="http://schemas.openxmlformats.org/officeDocument/2006/relationships/slide" Target="slide49.xml"/><Relationship Id="rId5" Type="http://schemas.openxmlformats.org/officeDocument/2006/relationships/hyperlink" Target="mailto:milica.m.usljebrka@pwc.com" TargetMode="External"/><Relationship Id="rId10" Type="http://schemas.openxmlformats.org/officeDocument/2006/relationships/slide" Target="slide44.xml"/><Relationship Id="rId4" Type="http://schemas.openxmlformats.org/officeDocument/2006/relationships/hyperlink" Target="mailto:colin.k.robertson@pwc.com" TargetMode="External"/><Relationship Id="rId9" Type="http://schemas.openxmlformats.org/officeDocument/2006/relationships/slide" Target="slide43.xml"/></Relationships>
</file>

<file path=ppt/slides/_rels/slide2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hyperlink" Target="mailto:martin.s.kennedy@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21.xml"/><Relationship Id="rId1" Type="http://schemas.openxmlformats.org/officeDocument/2006/relationships/slideLayout" Target="../slideLayouts/slideLayout67.xml"/><Relationship Id="rId6" Type="http://schemas.openxmlformats.org/officeDocument/2006/relationships/image" Target="../media/image17.png"/><Relationship Id="rId11" Type="http://schemas.openxmlformats.org/officeDocument/2006/relationships/slide" Target="slide49.xml"/><Relationship Id="rId5" Type="http://schemas.openxmlformats.org/officeDocument/2006/relationships/hyperlink" Target="https://workbench-eu.pwc.com/shared/cbcrtooldemo" TargetMode="External"/><Relationship Id="rId10" Type="http://schemas.openxmlformats.org/officeDocument/2006/relationships/slide" Target="slide44.xml"/><Relationship Id="rId4" Type="http://schemas.openxmlformats.org/officeDocument/2006/relationships/hyperlink" Target="mailto:daniella.cucca@pwc.com" TargetMode="External"/><Relationship Id="rId9" Type="http://schemas.openxmlformats.org/officeDocument/2006/relationships/slide" Target="slide43.xml"/></Relationships>
</file>

<file path=ppt/slides/_rels/slide2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mailto:a.debenedictis@pwc.com" TargetMode="External"/><Relationship Id="rId7" Type="http://schemas.openxmlformats.org/officeDocument/2006/relationships/image" Target="../media/image18.png"/><Relationship Id="rId12" Type="http://schemas.openxmlformats.org/officeDocument/2006/relationships/slide" Target="slide49.xml"/><Relationship Id="rId2" Type="http://schemas.openxmlformats.org/officeDocument/2006/relationships/notesSlide" Target="../notesSlides/notesSlide22.xml"/><Relationship Id="rId1" Type="http://schemas.openxmlformats.org/officeDocument/2006/relationships/slideLayout" Target="../slideLayouts/slideLayout67.xml"/><Relationship Id="rId6" Type="http://schemas.openxmlformats.org/officeDocument/2006/relationships/hyperlink" Target="https://workbench-eu.pwc.com/shared/xbqnbn77xb" TargetMode="External"/><Relationship Id="rId11" Type="http://schemas.openxmlformats.org/officeDocument/2006/relationships/slide" Target="slide44.xml"/><Relationship Id="rId5" Type="http://schemas.openxmlformats.org/officeDocument/2006/relationships/hyperlink" Target="mailto:lucy.cox@pwc.com" TargetMode="External"/><Relationship Id="rId10" Type="http://schemas.openxmlformats.org/officeDocument/2006/relationships/slide" Target="slide43.xml"/><Relationship Id="rId4" Type="http://schemas.openxmlformats.org/officeDocument/2006/relationships/hyperlink" Target="mailto:colin.k.robertson@pwc.com" TargetMode="External"/><Relationship Id="rId9" Type="http://schemas.openxmlformats.org/officeDocument/2006/relationships/slide" Target="slide3.xml"/></Relationships>
</file>

<file path=ppt/slides/_rels/slide23.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19.png"/><Relationship Id="rId3" Type="http://schemas.openxmlformats.org/officeDocument/2006/relationships/hyperlink" Target="mailto:novella.de.renzo@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23.xml"/><Relationship Id="rId1" Type="http://schemas.openxmlformats.org/officeDocument/2006/relationships/slideLayout" Target="../slideLayouts/slideLayout67.xml"/><Relationship Id="rId6" Type="http://schemas.openxmlformats.org/officeDocument/2006/relationships/hyperlink" Target="https://drive.google.com/file/d/1WaQmahco1PZBuDTGusTmhk_0nyU1UGxK/view?usp=share_link" TargetMode="External"/><Relationship Id="rId11" Type="http://schemas.openxmlformats.org/officeDocument/2006/relationships/slide" Target="slide49.xml"/><Relationship Id="rId5" Type="http://schemas.openxmlformats.org/officeDocument/2006/relationships/hyperlink" Target="mailto:laura.s.simpson@pwc.com" TargetMode="External"/><Relationship Id="rId10" Type="http://schemas.openxmlformats.org/officeDocument/2006/relationships/slide" Target="slide44.xml"/><Relationship Id="rId4" Type="http://schemas.openxmlformats.org/officeDocument/2006/relationships/hyperlink" Target="mailto:payal.x.chordia@pwc.com" TargetMode="External"/><Relationship Id="rId9" Type="http://schemas.openxmlformats.org/officeDocument/2006/relationships/slide" Target="slide43.xml"/></Relationships>
</file>

<file path=ppt/slides/_rels/slide2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hyperlink" Target="https://docs.google.com/document/d/1aKYJvartpzup9ajInUiY669upfsnQC96Jcc83uFV4Ew/edit?usp=sharing"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24.xml"/><Relationship Id="rId1" Type="http://schemas.openxmlformats.org/officeDocument/2006/relationships/slideLayout" Target="../slideLayouts/slideLayout67.xml"/><Relationship Id="rId6" Type="http://schemas.openxmlformats.org/officeDocument/2006/relationships/image" Target="../media/image20.png"/><Relationship Id="rId11" Type="http://schemas.openxmlformats.org/officeDocument/2006/relationships/slide" Target="slide49.xml"/><Relationship Id="rId5" Type="http://schemas.openxmlformats.org/officeDocument/2006/relationships/hyperlink" Target="https://docs.google.com/spreadsheets/d/15Y9p9ewipH4wvDc96VFBvFvtRambBCCnJuhzBUU70Z4/edit?usp=sharing" TargetMode="External"/><Relationship Id="rId10" Type="http://schemas.openxmlformats.org/officeDocument/2006/relationships/slide" Target="slide44.xml"/><Relationship Id="rId4" Type="http://schemas.openxmlformats.org/officeDocument/2006/relationships/hyperlink" Target="mailto:UK_Tax-Midlands-Debt-Hub@pwc.com" TargetMode="External"/><Relationship Id="rId9" Type="http://schemas.openxmlformats.org/officeDocument/2006/relationships/slide" Target="slide43.xml"/></Relationships>
</file>

<file path=ppt/slides/_rels/slide25.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https://docs.google.com/presentation/d/1Kk8PdyQ9Z0o5oG7B3Ugnr6Iu1fZKEL5iSfdI1DgYq0U/edit?usp=sharing" TargetMode="External"/><Relationship Id="rId7" Type="http://schemas.openxmlformats.org/officeDocument/2006/relationships/image" Target="../media/image21.png"/><Relationship Id="rId12" Type="http://schemas.openxmlformats.org/officeDocument/2006/relationships/slide" Target="slide49.xml"/><Relationship Id="rId2" Type="http://schemas.openxmlformats.org/officeDocument/2006/relationships/notesSlide" Target="../notesSlides/notesSlide25.xml"/><Relationship Id="rId1" Type="http://schemas.openxmlformats.org/officeDocument/2006/relationships/slideLayout" Target="../slideLayouts/slideLayout67.xml"/><Relationship Id="rId6" Type="http://schemas.openxmlformats.org/officeDocument/2006/relationships/hyperlink" Target="https://workbench-eu.pwc.com/shared/BMtool_DEMO" TargetMode="External"/><Relationship Id="rId11" Type="http://schemas.openxmlformats.org/officeDocument/2006/relationships/slide" Target="slide44.xml"/><Relationship Id="rId5" Type="http://schemas.openxmlformats.org/officeDocument/2006/relationships/hyperlink" Target="mailto:anastasiia.melnyk@pwc.com" TargetMode="External"/><Relationship Id="rId10" Type="http://schemas.openxmlformats.org/officeDocument/2006/relationships/slide" Target="slide43.xml"/><Relationship Id="rId4" Type="http://schemas.openxmlformats.org/officeDocument/2006/relationships/hyperlink" Target="mailto:martin.s.kennedy@pwc.com" TargetMode="External"/><Relationship Id="rId9" Type="http://schemas.openxmlformats.org/officeDocument/2006/relationships/slide" Target="slide3.xml"/></Relationships>
</file>

<file path=ppt/slides/_rels/slide26.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22.png"/><Relationship Id="rId3" Type="http://schemas.openxmlformats.org/officeDocument/2006/relationships/hyperlink" Target="https://docs.google.com/presentation/d/1I9RIGlOdNm8o5hC2-tpIz3EYmIRJuTBxDzP2wx3ZOvg/edit#slide=id.p"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26.xml"/><Relationship Id="rId1" Type="http://schemas.openxmlformats.org/officeDocument/2006/relationships/slideLayout" Target="../slideLayouts/slideLayout67.xml"/><Relationship Id="rId6" Type="http://schemas.openxmlformats.org/officeDocument/2006/relationships/hyperlink" Target="https://taxsource.pwc.com/494e441c86d943f7ade84696b84a5535/Microsites-and-home-pages/ITS-Microsites/FDB?showBreadcrumbs=true#/Tabs_1348e6d72aba445988432001b259038b-0" TargetMode="External"/><Relationship Id="rId11" Type="http://schemas.openxmlformats.org/officeDocument/2006/relationships/slide" Target="slide49.xml"/><Relationship Id="rId5" Type="http://schemas.openxmlformats.org/officeDocument/2006/relationships/hyperlink" Target="https://fdb.pwc.com/fdb/" TargetMode="External"/><Relationship Id="rId10" Type="http://schemas.openxmlformats.org/officeDocument/2006/relationships/slide" Target="slide44.xml"/><Relationship Id="rId4" Type="http://schemas.openxmlformats.org/officeDocument/2006/relationships/hyperlink" Target="mailto:caroline.m.conaghan@pwc.com" TargetMode="External"/><Relationship Id="rId9" Type="http://schemas.openxmlformats.org/officeDocument/2006/relationships/slide" Target="slide4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5.xml"/></Relationships>
</file>

<file path=ppt/slides/_rels/slide28.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23.png"/><Relationship Id="rId3" Type="http://schemas.openxmlformats.org/officeDocument/2006/relationships/hyperlink" Target="mailto:michael.j.gauer@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28.xml"/><Relationship Id="rId1" Type="http://schemas.openxmlformats.org/officeDocument/2006/relationships/slideLayout" Target="../slideLayouts/slideLayout67.xml"/><Relationship Id="rId6" Type="http://schemas.openxmlformats.org/officeDocument/2006/relationships/hyperlink" Target="https://app.harvey.ai/assistant" TargetMode="External"/><Relationship Id="rId11" Type="http://schemas.openxmlformats.org/officeDocument/2006/relationships/slide" Target="slide49.xml"/><Relationship Id="rId5" Type="http://schemas.openxmlformats.org/officeDocument/2006/relationships/hyperlink" Target="mailto:james.schaefer@pwc.com" TargetMode="External"/><Relationship Id="rId10" Type="http://schemas.openxmlformats.org/officeDocument/2006/relationships/slide" Target="slide44.xml"/><Relationship Id="rId4" Type="http://schemas.openxmlformats.org/officeDocument/2006/relationships/hyperlink" Target="mailto:ignas.matevicius@pwc.com" TargetMode="External"/><Relationship Id="rId9" Type="http://schemas.openxmlformats.org/officeDocument/2006/relationships/slide" Target="slide43.xml"/><Relationship Id="rId14" Type="http://schemas.openxmlformats.org/officeDocument/2006/relationships/image" Target="../media/image24.png"/></Relationships>
</file>

<file path=ppt/slides/_rels/slide29.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25.png"/><Relationship Id="rId3" Type="http://schemas.openxmlformats.org/officeDocument/2006/relationships/hyperlink" Target="mailto:michael.j.gauer@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29.xml"/><Relationship Id="rId1" Type="http://schemas.openxmlformats.org/officeDocument/2006/relationships/slideLayout" Target="../slideLayouts/slideLayout67.xml"/><Relationship Id="rId6" Type="http://schemas.openxmlformats.org/officeDocument/2006/relationships/hyperlink" Target="https://pwcgbr-my.sharepoint.com/personal/arunas_kraujutis_pwc_com/_layouts/15/stream.aspx?id=%2Fpersonal%2Farunas%5Fkraujutis%5Fpwc%5Fcom%2FDocuments%2FVideos%2FClipchamp%2FVideo%2D20241008%5F164656%2DMeeting%20Recording%20%28no%20fade%29%2FExports%2FChatGPT%20Enterprise%20Data%20Analyst%20Training%2Emp4&amp;referrer=StreamWebApp%2EWeb&amp;referrerScenario=AddressBarCopied%2Eview%2E63642b98%2Ddd0a%2D456f%2Da268%2D9793024e8b1e" TargetMode="External"/><Relationship Id="rId11" Type="http://schemas.openxmlformats.org/officeDocument/2006/relationships/slide" Target="slide49.xml"/><Relationship Id="rId5" Type="http://schemas.openxmlformats.org/officeDocument/2006/relationships/hyperlink" Target="https://openai.com/index/introducing-chatgpt-enterprise/" TargetMode="External"/><Relationship Id="rId10" Type="http://schemas.openxmlformats.org/officeDocument/2006/relationships/slide" Target="slide44.xml"/><Relationship Id="rId4" Type="http://schemas.openxmlformats.org/officeDocument/2006/relationships/hyperlink" Target="mailto:ignas.matevicius@pwc.com" TargetMode="External"/><Relationship Id="rId9" Type="http://schemas.openxmlformats.org/officeDocument/2006/relationships/slide" Target="slide43.xml"/></Relationships>
</file>

<file path=ppt/slides/_rels/slide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47.xml"/><Relationship Id="rId7"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slide" Target="slide49.xml"/><Relationship Id="rId5" Type="http://schemas.openxmlformats.org/officeDocument/2006/relationships/slide" Target="slide43.xml"/><Relationship Id="rId4" Type="http://schemas.openxmlformats.org/officeDocument/2006/relationships/slide" Target="slide44.xml"/></Relationships>
</file>

<file path=ppt/slides/_rels/slide30.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26.png"/><Relationship Id="rId3" Type="http://schemas.openxmlformats.org/officeDocument/2006/relationships/hyperlink" Target="mailto:michael.j.gauer@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30.xml"/><Relationship Id="rId1" Type="http://schemas.openxmlformats.org/officeDocument/2006/relationships/slideLayout" Target="../slideLayouts/slideLayout67.xml"/><Relationship Id="rId6" Type="http://schemas.openxmlformats.org/officeDocument/2006/relationships/hyperlink" Target="https://copilot.microsoft.com/" TargetMode="External"/><Relationship Id="rId11" Type="http://schemas.openxmlformats.org/officeDocument/2006/relationships/slide" Target="slide49.xml"/><Relationship Id="rId5" Type="http://schemas.openxmlformats.org/officeDocument/2006/relationships/hyperlink" Target="mailto:james.schaefer@pwc.com" TargetMode="External"/><Relationship Id="rId10" Type="http://schemas.openxmlformats.org/officeDocument/2006/relationships/slide" Target="slide44.xml"/><Relationship Id="rId4" Type="http://schemas.openxmlformats.org/officeDocument/2006/relationships/hyperlink" Target="mailto:ignas.matevicius@pwc.com" TargetMode="External"/><Relationship Id="rId9" Type="http://schemas.openxmlformats.org/officeDocument/2006/relationships/slide" Target="slide43.xml"/></Relationships>
</file>

<file path=ppt/slides/_rels/slide31.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5.xml"/><Relationship Id="rId7" Type="http://schemas.openxmlformats.org/officeDocument/2006/relationships/slide" Target="slide49.xml"/><Relationship Id="rId2" Type="http://schemas.openxmlformats.org/officeDocument/2006/relationships/notesSlide" Target="../notesSlides/notesSlide31.xml"/><Relationship Id="rId1" Type="http://schemas.openxmlformats.org/officeDocument/2006/relationships/slideLayout" Target="../slideLayouts/slideLayout67.xml"/><Relationship Id="rId6" Type="http://schemas.openxmlformats.org/officeDocument/2006/relationships/slide" Target="slide44.xml"/><Relationship Id="rId5" Type="http://schemas.openxmlformats.org/officeDocument/2006/relationships/slide" Target="slide43.xml"/><Relationship Id="rId4" Type="http://schemas.openxmlformats.org/officeDocument/2006/relationships/slide" Target="slide3.xml"/><Relationship Id="rId9" Type="http://schemas.openxmlformats.org/officeDocument/2006/relationships/image" Target="../media/image27.png"/></Relationships>
</file>

<file path=ppt/slides/_rels/slide32.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hyperlink" Target="mailto:uk_financial_insights_support@pwc.com" TargetMode="External"/><Relationship Id="rId7" Type="http://schemas.openxmlformats.org/officeDocument/2006/relationships/slide" Target="slide43.xml"/><Relationship Id="rId2" Type="http://schemas.openxmlformats.org/officeDocument/2006/relationships/notesSlide" Target="../notesSlides/notesSlide32.xml"/><Relationship Id="rId1" Type="http://schemas.openxmlformats.org/officeDocument/2006/relationships/slideLayout" Target="../slideLayouts/slideLayout67.xml"/><Relationship Id="rId6" Type="http://schemas.openxmlformats.org/officeDocument/2006/relationships/slide" Target="slide3.xml"/><Relationship Id="rId5" Type="http://schemas.openxmlformats.org/officeDocument/2006/relationships/slide" Target="slide5.xml"/><Relationship Id="rId10" Type="http://schemas.openxmlformats.org/officeDocument/2006/relationships/slide" Target="slide47.xml"/><Relationship Id="rId4" Type="http://schemas.openxmlformats.org/officeDocument/2006/relationships/image" Target="../media/image9.png"/><Relationship Id="rId9" Type="http://schemas.openxmlformats.org/officeDocument/2006/relationships/slide" Target="slide4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5.xml"/></Relationships>
</file>

<file path=ppt/slides/_rels/slide34.xml.rels><?xml version="1.0" encoding="UTF-8" standalone="yes"?>
<Relationships xmlns="http://schemas.openxmlformats.org/package/2006/relationships"><Relationship Id="rId8" Type="http://schemas.openxmlformats.org/officeDocument/2006/relationships/hyperlink" Target="https://sites.google.com/pwc.com/uk-tp-network/operational-efficiency/tp-operate" TargetMode="External"/><Relationship Id="rId13" Type="http://schemas.openxmlformats.org/officeDocument/2006/relationships/slide" Target="slide44.xml"/><Relationship Id="rId3" Type="http://schemas.openxmlformats.org/officeDocument/2006/relationships/hyperlink" Target="https://docs.google.com/forms/d/e/1FAIpQLSdw_fJfBH9JZBwADYoiJUESO6ZDb1RXY1VltVtpkLTcZVV0bQ/viewform" TargetMode="External"/><Relationship Id="rId7" Type="http://schemas.openxmlformats.org/officeDocument/2006/relationships/hyperlink" Target="https://docs.google.com/presentation/d/1TKPmi9AwaIOwIfl8aalLbkzJQZkUre3YecN3O_YV1M0/present" TargetMode="External"/><Relationship Id="rId12" Type="http://schemas.openxmlformats.org/officeDocument/2006/relationships/slide" Target="slide43.xml"/><Relationship Id="rId2" Type="http://schemas.openxmlformats.org/officeDocument/2006/relationships/notesSlide" Target="../notesSlides/notesSlide34.xml"/><Relationship Id="rId1" Type="http://schemas.openxmlformats.org/officeDocument/2006/relationships/slideLayout" Target="../slideLayouts/slideLayout67.xml"/><Relationship Id="rId6" Type="http://schemas.openxmlformats.org/officeDocument/2006/relationships/hyperlink" Target="https://docs.google.com/forms/d/e/1FAIpQLScX22Jq67PIELgxmSssc36UTqFY0DOmVti34DU3jMrarvhdWw/viewform?usp=sf_link" TargetMode="External"/><Relationship Id="rId11" Type="http://schemas.openxmlformats.org/officeDocument/2006/relationships/slide" Target="slide3.xml"/><Relationship Id="rId5" Type="http://schemas.openxmlformats.org/officeDocument/2006/relationships/hyperlink" Target="mailto:conor.richmond@pwc.com" TargetMode="External"/><Relationship Id="rId15" Type="http://schemas.openxmlformats.org/officeDocument/2006/relationships/slide" Target="slide47.xml"/><Relationship Id="rId10" Type="http://schemas.openxmlformats.org/officeDocument/2006/relationships/slide" Target="slide5.xml"/><Relationship Id="rId4" Type="http://schemas.openxmlformats.org/officeDocument/2006/relationships/hyperlink" Target="mailto:caoilin.kearns@pwc.com" TargetMode="External"/><Relationship Id="rId9" Type="http://schemas.openxmlformats.org/officeDocument/2006/relationships/image" Target="../media/image28.png"/><Relationship Id="rId14" Type="http://schemas.openxmlformats.org/officeDocument/2006/relationships/slide" Target="slide49.xml"/></Relationships>
</file>

<file path=ppt/slides/_rels/slide35.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https://docs.google.com/forms/d/e/1FAIpQLScfCod1iNPf0rp2M1r5NDqTCUDmiqNGYhwAJqgjiPl-Ciw8sQ/viewform" TargetMode="External"/><Relationship Id="rId7" Type="http://schemas.openxmlformats.org/officeDocument/2006/relationships/slide" Target="slide3.xml"/><Relationship Id="rId12"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hyperlink" Target="https://docs.google.com/presentation/d/1NXX3YnV9D4Gn4zmBR_VOYRxb6r2MOfuJ3SWJ44A_VDU/edit?usp=sharing" TargetMode="External"/><Relationship Id="rId10" Type="http://schemas.openxmlformats.org/officeDocument/2006/relationships/slide" Target="slide49.xml"/><Relationship Id="rId4" Type="http://schemas.openxmlformats.org/officeDocument/2006/relationships/hyperlink" Target="https://sites.google.com/pwc.com/alternative-delivery-model-sup/services/research-services" TargetMode="External"/><Relationship Id="rId9" Type="http://schemas.openxmlformats.org/officeDocument/2006/relationships/slide" Target="slide44.xml"/></Relationships>
</file>

<file path=ppt/slides/_rels/slide36.xml.rels><?xml version="1.0" encoding="UTF-8" standalone="yes"?>
<Relationships xmlns="http://schemas.openxmlformats.org/package/2006/relationships"><Relationship Id="rId8" Type="http://schemas.openxmlformats.org/officeDocument/2006/relationships/hyperlink" Target="https://docs.google.com/forms/d/e/1FAIpQLScfCod1iNPf0rp2M1r5NDqTCUDmiqNGYhwAJqgjiPl-Ciw8sQ/viewform?usp=sf_link" TargetMode="External"/><Relationship Id="rId13" Type="http://schemas.openxmlformats.org/officeDocument/2006/relationships/image" Target="../media/image30.png"/><Relationship Id="rId18" Type="http://schemas.openxmlformats.org/officeDocument/2006/relationships/slide" Target="slide49.xml"/><Relationship Id="rId3" Type="http://schemas.openxmlformats.org/officeDocument/2006/relationships/hyperlink" Target="https://sites.google.com/pwc.com/alternative-delivery-model-sup/services/proposal-services" TargetMode="External"/><Relationship Id="rId7" Type="http://schemas.openxmlformats.org/officeDocument/2006/relationships/hyperlink" Target="https://docs.google.com/forms/d/e/1FAIpQLSdDmRfpyZEfpIbdnh95nOwMNT7L_BI1GMa3tPUM0e9QU6F2uw/viewform" TargetMode="External"/><Relationship Id="rId12" Type="http://schemas.openxmlformats.org/officeDocument/2006/relationships/hyperlink" Target="https://sites.google.com/pwc.com/alternative-delivery-model-sup/homepage" TargetMode="External"/><Relationship Id="rId17" Type="http://schemas.openxmlformats.org/officeDocument/2006/relationships/slide" Target="slide44.xml"/><Relationship Id="rId2" Type="http://schemas.openxmlformats.org/officeDocument/2006/relationships/notesSlide" Target="../notesSlides/notesSlide36.xml"/><Relationship Id="rId16" Type="http://schemas.openxmlformats.org/officeDocument/2006/relationships/slide" Target="slide43.xml"/><Relationship Id="rId1" Type="http://schemas.openxmlformats.org/officeDocument/2006/relationships/slideLayout" Target="../slideLayouts/slideLayout67.xml"/><Relationship Id="rId6" Type="http://schemas.openxmlformats.org/officeDocument/2006/relationships/hyperlink" Target="https://sites.google.com/pwc.com/alternative-delivery-model-sup/services/project-management-hub" TargetMode="External"/><Relationship Id="rId11" Type="http://schemas.openxmlformats.org/officeDocument/2006/relationships/hyperlink" Target="mailto:tracey.j.crowder@pwc.com" TargetMode="External"/><Relationship Id="rId5" Type="http://schemas.openxmlformats.org/officeDocument/2006/relationships/hyperlink" Target="https://sites.google.com/pwc.com/alternative-delivery-model-sup/services/data-analytics" TargetMode="External"/><Relationship Id="rId15" Type="http://schemas.openxmlformats.org/officeDocument/2006/relationships/slide" Target="slide3.xml"/><Relationship Id="rId10" Type="http://schemas.openxmlformats.org/officeDocument/2006/relationships/hyperlink" Target="https://docs.google.com/forms/d/e/1FAIpQLSf_8IPKEtUjA5ZtENSumLbn2hwcHuNt8jDmrr0lz5LWehVG6g/viewform?usp=sf_link" TargetMode="External"/><Relationship Id="rId19" Type="http://schemas.openxmlformats.org/officeDocument/2006/relationships/slide" Target="slide47.xml"/><Relationship Id="rId4" Type="http://schemas.openxmlformats.org/officeDocument/2006/relationships/hyperlink" Target="https://sites.google.com/pwc.com/alternative-delivery-model-sup/services/research-services" TargetMode="External"/><Relationship Id="rId9" Type="http://schemas.openxmlformats.org/officeDocument/2006/relationships/hyperlink" Target="https://docs.google.com/forms/d/e/1FAIpQLSfNYpnBQsrKfulGosYj-6XVnxv18tgNx1vG9f6S_gD3Cbagtw/viewform?usp=sf_link" TargetMode="External"/><Relationship Id="rId14" Type="http://schemas.openxmlformats.org/officeDocument/2006/relationships/slide" Target="slide5.xml"/></Relationships>
</file>

<file path=ppt/slides/_rels/slide37.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UK_Tax-Midlands-Debt-Hub@pwc.com" TargetMode="External"/><Relationship Id="rId7" Type="http://schemas.openxmlformats.org/officeDocument/2006/relationships/slide" Target="slide3.xml"/><Relationship Id="rId12"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hyperlink" Target="mailto:andrew.cotterill@pwc.com" TargetMode="External"/><Relationship Id="rId10" Type="http://schemas.openxmlformats.org/officeDocument/2006/relationships/slide" Target="slide49.xml"/><Relationship Id="rId4" Type="http://schemas.openxmlformats.org/officeDocument/2006/relationships/hyperlink" Target="mailto:james.andrews@pwc.com" TargetMode="External"/><Relationship Id="rId9" Type="http://schemas.openxmlformats.org/officeDocument/2006/relationships/slide" Target="slide4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5.xml"/></Relationships>
</file>

<file path=ppt/slides/_rels/slide39.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mailto:yvonne.l.lee@pwc.com" TargetMode="External"/><Relationship Id="rId7" Type="http://schemas.openxmlformats.org/officeDocument/2006/relationships/hyperlink" Target="https://docs.google.com/presentation/d/1h0uwr1TRAyedhSXIdTswHajPOdtCypkjhV-7HV-Z3yE/edit?usp=sharing" TargetMode="External"/><Relationship Id="rId12" Type="http://schemas.openxmlformats.org/officeDocument/2006/relationships/slide" Target="slide49.xml"/><Relationship Id="rId2" Type="http://schemas.openxmlformats.org/officeDocument/2006/relationships/notesSlide" Target="../notesSlides/notesSlide39.xml"/><Relationship Id="rId1" Type="http://schemas.openxmlformats.org/officeDocument/2006/relationships/slideLayout" Target="../slideLayouts/slideLayout67.xml"/><Relationship Id="rId6" Type="http://schemas.openxmlformats.org/officeDocument/2006/relationships/hyperlink" Target="https://www.documentdistillery.pwc.co.uk/" TargetMode="External"/><Relationship Id="rId11" Type="http://schemas.openxmlformats.org/officeDocument/2006/relationships/slide" Target="slide44.xml"/><Relationship Id="rId5" Type="http://schemas.openxmlformats.org/officeDocument/2006/relationships/hyperlink" Target="http://chloe.collins@pwc.com" TargetMode="External"/><Relationship Id="rId10" Type="http://schemas.openxmlformats.org/officeDocument/2006/relationships/slide" Target="slide43.xml"/><Relationship Id="rId4" Type="http://schemas.openxmlformats.org/officeDocument/2006/relationships/hyperlink" Target="mailto:chloe.collins@pwc.com" TargetMode="External"/><Relationship Id="rId9" Type="http://schemas.openxmlformats.org/officeDocument/2006/relationships/slide" Target="slide3.xml"/><Relationship Id="rId1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5.xml"/><Relationship Id="rId7" Type="http://schemas.openxmlformats.org/officeDocument/2006/relationships/slide" Target="slide49.xml"/><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openxmlformats.org/officeDocument/2006/relationships/slide" Target="slide44.xml"/><Relationship Id="rId5" Type="http://schemas.openxmlformats.org/officeDocument/2006/relationships/slide" Target="slide43.xml"/><Relationship Id="rId4" Type="http://schemas.openxmlformats.org/officeDocument/2006/relationships/slide" Target="slide4.xml"/></Relationships>
</file>

<file path=ppt/slides/_rels/slide40.xml.rels><?xml version="1.0" encoding="UTF-8" standalone="yes"?>
<Relationships xmlns="http://schemas.openxmlformats.org/package/2006/relationships"><Relationship Id="rId8" Type="http://schemas.openxmlformats.org/officeDocument/2006/relationships/hyperlink" Target="mailto:vladut.ene@pwc.com" TargetMode="External"/><Relationship Id="rId13" Type="http://schemas.openxmlformats.org/officeDocument/2006/relationships/slide" Target="slide44.xml"/><Relationship Id="rId3" Type="http://schemas.openxmlformats.org/officeDocument/2006/relationships/hyperlink" Target="https://www.google.com/url?q=https://docs.google.com/forms/d/e/1FAIpQLSeLtSjlhSJj7NB8iImxOkt3l7G3kTf4mRngoc5ewLUiRNxwwg/viewform&amp;sa=D&amp;source=editors&amp;ust=1660206830350224&amp;usg=AOvVaw2WLJGAQ_wLHruvOvzwd6bM" TargetMode="External"/><Relationship Id="rId7" Type="http://schemas.openxmlformats.org/officeDocument/2006/relationships/hyperlink" Target="mailto:michael.p.salisbury@pwc.com" TargetMode="External"/><Relationship Id="rId12" Type="http://schemas.openxmlformats.org/officeDocument/2006/relationships/slide" Target="slide43.xml"/><Relationship Id="rId2" Type="http://schemas.openxmlformats.org/officeDocument/2006/relationships/notesSlide" Target="../notesSlides/notesSlide40.xml"/><Relationship Id="rId16" Type="http://schemas.openxmlformats.org/officeDocument/2006/relationships/image" Target="../media/image33.png"/><Relationship Id="rId1" Type="http://schemas.openxmlformats.org/officeDocument/2006/relationships/slideLayout" Target="../slideLayouts/slideLayout67.xml"/><Relationship Id="rId6" Type="http://schemas.openxmlformats.org/officeDocument/2006/relationships/hyperlink" Target="https://docs.google.com/document/d/1IstPR7Dg4-d0Dx1NNwcdb9EyERHO_mlg3-yP41PzP6U/edit" TargetMode="External"/><Relationship Id="rId11" Type="http://schemas.openxmlformats.org/officeDocument/2006/relationships/slide" Target="slide3.xml"/><Relationship Id="rId5" Type="http://schemas.openxmlformats.org/officeDocument/2006/relationships/hyperlink" Target="https://docs.google.com/presentation/d/19a_Zu4SM7gln0tJaFAb_aHfmSQqCoo2X5Gv54vmbCao" TargetMode="External"/><Relationship Id="rId15" Type="http://schemas.openxmlformats.org/officeDocument/2006/relationships/slide" Target="slide47.xml"/><Relationship Id="rId10" Type="http://schemas.openxmlformats.org/officeDocument/2006/relationships/slide" Target="slide5.xml"/><Relationship Id="rId4" Type="http://schemas.openxmlformats.org/officeDocument/2006/relationships/hyperlink" Target="https://drive.google.com/file/d/1CBZF8gkRtchYWrX01mnuJT5bISyXOmN_/view?ts=6242ccef" TargetMode="External"/><Relationship Id="rId9" Type="http://schemas.openxmlformats.org/officeDocument/2006/relationships/hyperlink" Target="mailto:georgia.b.bostock@pwc.com" TargetMode="External"/><Relationship Id="rId14" Type="http://schemas.openxmlformats.org/officeDocument/2006/relationships/slide" Target="slide49.xml"/></Relationships>
</file>

<file path=ppt/slides/_rels/slide41.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image" Target="../media/image34.png"/><Relationship Id="rId7" Type="http://schemas.openxmlformats.org/officeDocument/2006/relationships/slide" Target="slide42.xml"/><Relationship Id="rId12" Type="http://schemas.openxmlformats.org/officeDocument/2006/relationships/slide" Target="slide49.xml"/><Relationship Id="rId2" Type="http://schemas.openxmlformats.org/officeDocument/2006/relationships/notesSlide" Target="../notesSlides/notesSlide41.xml"/><Relationship Id="rId1" Type="http://schemas.openxmlformats.org/officeDocument/2006/relationships/slideLayout" Target="../slideLayouts/slideLayout67.xml"/><Relationship Id="rId6" Type="http://schemas.openxmlformats.org/officeDocument/2006/relationships/slide" Target="slide15.xml"/><Relationship Id="rId11" Type="http://schemas.openxmlformats.org/officeDocument/2006/relationships/slide" Target="slide44.xml"/><Relationship Id="rId5" Type="http://schemas.openxmlformats.org/officeDocument/2006/relationships/slide" Target="slide25.xml"/><Relationship Id="rId10" Type="http://schemas.openxmlformats.org/officeDocument/2006/relationships/slide" Target="slide43.xml"/><Relationship Id="rId4" Type="http://schemas.openxmlformats.org/officeDocument/2006/relationships/slide" Target="slide14.xml"/><Relationship Id="rId9" Type="http://schemas.openxmlformats.org/officeDocument/2006/relationships/slide" Target="slide3.xml"/></Relationships>
</file>

<file path=ppt/slides/_rels/slide42.xml.rels><?xml version="1.0" encoding="UTF-8" standalone="yes"?>
<Relationships xmlns="http://schemas.openxmlformats.org/package/2006/relationships"><Relationship Id="rId8" Type="http://schemas.openxmlformats.org/officeDocument/2006/relationships/slide" Target="slide60.xml"/><Relationship Id="rId13" Type="http://schemas.openxmlformats.org/officeDocument/2006/relationships/slide" Target="slide49.xml"/><Relationship Id="rId3" Type="http://schemas.openxmlformats.org/officeDocument/2006/relationships/image" Target="../media/image35.png"/><Relationship Id="rId7" Type="http://schemas.openxmlformats.org/officeDocument/2006/relationships/slide" Target="slide22.xml"/><Relationship Id="rId12" Type="http://schemas.openxmlformats.org/officeDocument/2006/relationships/slide" Target="slide44.xml"/><Relationship Id="rId2" Type="http://schemas.openxmlformats.org/officeDocument/2006/relationships/notesSlide" Target="../notesSlides/notesSlide42.xml"/><Relationship Id="rId1" Type="http://schemas.openxmlformats.org/officeDocument/2006/relationships/slideLayout" Target="../slideLayouts/slideLayout67.xml"/><Relationship Id="rId6" Type="http://schemas.openxmlformats.org/officeDocument/2006/relationships/slide" Target="slide59.xml"/><Relationship Id="rId11" Type="http://schemas.openxmlformats.org/officeDocument/2006/relationships/slide" Target="slide43.xml"/><Relationship Id="rId5" Type="http://schemas.openxmlformats.org/officeDocument/2006/relationships/slide" Target="slide21.xml"/><Relationship Id="rId10" Type="http://schemas.openxmlformats.org/officeDocument/2006/relationships/slide" Target="slide3.xml"/><Relationship Id="rId4" Type="http://schemas.openxmlformats.org/officeDocument/2006/relationships/slide" Target="slide18.xml"/><Relationship Id="rId9" Type="http://schemas.openxmlformats.org/officeDocument/2006/relationships/slide" Target="slide5.xml"/><Relationship Id="rId14" Type="http://schemas.openxmlformats.org/officeDocument/2006/relationships/slide" Target="slide47.xml"/></Relationships>
</file>

<file path=ppt/slides/_rels/slide4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6.xml"/><Relationship Id="rId7" Type="http://schemas.openxmlformats.org/officeDocument/2006/relationships/slide" Target="slide5.xml"/><Relationship Id="rId12"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67.xml"/><Relationship Id="rId6" Type="http://schemas.openxmlformats.org/officeDocument/2006/relationships/slide" Target="slide14.xml"/><Relationship Id="rId11" Type="http://schemas.openxmlformats.org/officeDocument/2006/relationships/slide" Target="slide47.xml"/><Relationship Id="rId5" Type="http://schemas.openxmlformats.org/officeDocument/2006/relationships/slide" Target="slide43.xml"/><Relationship Id="rId10" Type="http://schemas.openxmlformats.org/officeDocument/2006/relationships/slide" Target="slide49.xml"/><Relationship Id="rId4" Type="http://schemas.openxmlformats.org/officeDocument/2006/relationships/image" Target="../media/image36.png"/><Relationship Id="rId9" Type="http://schemas.openxmlformats.org/officeDocument/2006/relationships/slide" Target="slide44.xml"/></Relationships>
</file>

<file path=ppt/slides/_rels/slide44.xml.rels><?xml version="1.0" encoding="UTF-8" standalone="yes"?>
<Relationships xmlns="http://schemas.openxmlformats.org/package/2006/relationships"><Relationship Id="rId8" Type="http://schemas.openxmlformats.org/officeDocument/2006/relationships/slide" Target="slide58.xml"/><Relationship Id="rId13" Type="http://schemas.openxmlformats.org/officeDocument/2006/relationships/slide" Target="slide49.xml"/><Relationship Id="rId3" Type="http://schemas.openxmlformats.org/officeDocument/2006/relationships/slide" Target="slide44.xml"/><Relationship Id="rId7" Type="http://schemas.openxmlformats.org/officeDocument/2006/relationships/image" Target="../media/image38.png"/><Relationship Id="rId12" Type="http://schemas.openxmlformats.org/officeDocument/2006/relationships/slide" Target="slide43.xml"/><Relationship Id="rId2" Type="http://schemas.openxmlformats.org/officeDocument/2006/relationships/notesSlide" Target="../notesSlides/notesSlide44.xml"/><Relationship Id="rId16" Type="http://schemas.openxmlformats.org/officeDocument/2006/relationships/slide" Target="slide46.xml"/><Relationship Id="rId1" Type="http://schemas.openxmlformats.org/officeDocument/2006/relationships/slideLayout" Target="../slideLayouts/slideLayout67.xml"/><Relationship Id="rId6" Type="http://schemas.openxmlformats.org/officeDocument/2006/relationships/slide" Target="slide41.xml"/><Relationship Id="rId11" Type="http://schemas.openxmlformats.org/officeDocument/2006/relationships/slide" Target="slide3.xml"/><Relationship Id="rId5" Type="http://schemas.openxmlformats.org/officeDocument/2006/relationships/image" Target="../media/image37.png"/><Relationship Id="rId15" Type="http://schemas.openxmlformats.org/officeDocument/2006/relationships/image" Target="../media/image40.png"/><Relationship Id="rId10" Type="http://schemas.openxmlformats.org/officeDocument/2006/relationships/slide" Target="slide5.xml"/><Relationship Id="rId4" Type="http://schemas.openxmlformats.org/officeDocument/2006/relationships/slide" Target="slide57.xml"/><Relationship Id="rId9" Type="http://schemas.openxmlformats.org/officeDocument/2006/relationships/image" Target="../media/image39.png"/><Relationship Id="rId14" Type="http://schemas.openxmlformats.org/officeDocument/2006/relationships/slide" Target="slide47.xml"/></Relationships>
</file>

<file path=ppt/slides/_rels/slide45.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https://sites.google.com/pwc.com/uk-employee-portal/workday-skills-cloud" TargetMode="External"/><Relationship Id="rId7" Type="http://schemas.openxmlformats.org/officeDocument/2006/relationships/image" Target="../media/image41.png"/><Relationship Id="rId12" Type="http://schemas.openxmlformats.org/officeDocument/2006/relationships/slide" Target="slide49.xml"/><Relationship Id="rId2" Type="http://schemas.openxmlformats.org/officeDocument/2006/relationships/notesSlide" Target="../notesSlides/notesSlide45.xml"/><Relationship Id="rId1" Type="http://schemas.openxmlformats.org/officeDocument/2006/relationships/slideLayout" Target="../slideLayouts/slideLayout67.xml"/><Relationship Id="rId6" Type="http://schemas.openxmlformats.org/officeDocument/2006/relationships/hyperlink" Target="https://docs.google.com/presentation/d/1lrXXdR8GGK-OzGoqfvS0Wl_FucVXwGG5f0tWZ4lVatU/edit?usp=sharing" TargetMode="External"/><Relationship Id="rId11" Type="http://schemas.openxmlformats.org/officeDocument/2006/relationships/slide" Target="slide44.xml"/><Relationship Id="rId5" Type="http://schemas.openxmlformats.org/officeDocument/2006/relationships/hyperlink" Target="https://drive.google.com/file/d/1JVpmgLGSMdjqOU9GTFpL17oYzGgPR-9m/view?usp=sharing" TargetMode="External"/><Relationship Id="rId10" Type="http://schemas.openxmlformats.org/officeDocument/2006/relationships/slide" Target="slide43.xml"/><Relationship Id="rId4" Type="http://schemas.openxmlformats.org/officeDocument/2006/relationships/hyperlink" Target="https://sites.google.com/pwc.com/tax-opportunities-portal/live-opportunities" TargetMode="External"/><Relationship Id="rId9" Type="http://schemas.openxmlformats.org/officeDocument/2006/relationships/slide" Target="slide3.xml"/></Relationships>
</file>

<file path=ppt/slides/_rels/slide46.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caoilin.kearns@pwc.com" TargetMode="External"/><Relationship Id="rId7" Type="http://schemas.openxmlformats.org/officeDocument/2006/relationships/slide" Target="slide3.xml"/><Relationship Id="rId12"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hyperlink" Target="https://docs.google.com/presentation/d/1YawoAoMyWpPoiET5KoH__f6IcpbP4hUNIlnjYdLTmO8/edit?usp=sharing" TargetMode="External"/><Relationship Id="rId10" Type="http://schemas.openxmlformats.org/officeDocument/2006/relationships/slide" Target="slide49.xml"/><Relationship Id="rId4" Type="http://schemas.openxmlformats.org/officeDocument/2006/relationships/hyperlink" Target="mailto:will.barritt@pwc.com" TargetMode="External"/><Relationship Id="rId9" Type="http://schemas.openxmlformats.org/officeDocument/2006/relationships/slide" Target="slide44.xml"/></Relationships>
</file>

<file path=ppt/slides/_rels/slide4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47.xml"/><Relationship Id="rId7" Type="http://schemas.openxmlformats.org/officeDocument/2006/relationships/slide" Target="slide5.xml"/><Relationship Id="rId2" Type="http://schemas.openxmlformats.org/officeDocument/2006/relationships/notesSlide" Target="../notesSlides/notesSlide47.xml"/><Relationship Id="rId1" Type="http://schemas.openxmlformats.org/officeDocument/2006/relationships/slideLayout" Target="../slideLayouts/slideLayout67.xml"/><Relationship Id="rId6" Type="http://schemas.openxmlformats.org/officeDocument/2006/relationships/image" Target="../media/image41.png"/><Relationship Id="rId11" Type="http://schemas.openxmlformats.org/officeDocument/2006/relationships/slide" Target="slide49.xml"/><Relationship Id="rId5" Type="http://schemas.openxmlformats.org/officeDocument/2006/relationships/slide" Target="slide45.xml"/><Relationship Id="rId10" Type="http://schemas.openxmlformats.org/officeDocument/2006/relationships/slide" Target="slide44.xml"/><Relationship Id="rId4" Type="http://schemas.openxmlformats.org/officeDocument/2006/relationships/image" Target="../media/image9.png"/><Relationship Id="rId9" Type="http://schemas.openxmlformats.org/officeDocument/2006/relationships/slide" Target="slide43.xml"/></Relationships>
</file>

<file path=ppt/slides/_rels/slide48.xml.rels><?xml version="1.0" encoding="UTF-8" standalone="yes"?>
<Relationships xmlns="http://schemas.openxmlformats.org/package/2006/relationships"><Relationship Id="rId8" Type="http://schemas.openxmlformats.org/officeDocument/2006/relationships/hyperlink" Target="mailto:hannah.l.owen@pwc.com" TargetMode="External"/><Relationship Id="rId13" Type="http://schemas.openxmlformats.org/officeDocument/2006/relationships/slide" Target="slide44.xml"/><Relationship Id="rId3" Type="http://schemas.openxmlformats.org/officeDocument/2006/relationships/hyperlink" Target="https://script.google.com/a/macros/pwc.com/s/AKfycbw0MSonEDfzLas7IssFRkcbOFnq1vdKEt2AiAJJTsydAp5XLg5dP-_X_1xg1LMdzJ4/exec?id=1xqZopQhW6Q8sB_bJ2U35ELEUzG21AiqY7Ggn4MEW5Ok" TargetMode="External"/><Relationship Id="rId7" Type="http://schemas.openxmlformats.org/officeDocument/2006/relationships/hyperlink" Target="mailto:fernando.lopez@pwc.com" TargetMode="External"/><Relationship Id="rId12" Type="http://schemas.openxmlformats.org/officeDocument/2006/relationships/slide" Target="slide43.xml"/><Relationship Id="rId2" Type="http://schemas.openxmlformats.org/officeDocument/2006/relationships/notesSlide" Target="../notesSlides/notesSlide48.xml"/><Relationship Id="rId16" Type="http://schemas.openxmlformats.org/officeDocument/2006/relationships/image" Target="../media/image42.png"/><Relationship Id="rId1" Type="http://schemas.openxmlformats.org/officeDocument/2006/relationships/slideLayout" Target="../slideLayouts/slideLayout67.xml"/><Relationship Id="rId6" Type="http://schemas.openxmlformats.org/officeDocument/2006/relationships/hyperlink" Target="mailto:david.oak@pwc.com" TargetMode="External"/><Relationship Id="rId11" Type="http://schemas.openxmlformats.org/officeDocument/2006/relationships/slide" Target="slide3.xml"/><Relationship Id="rId5" Type="http://schemas.openxmlformats.org/officeDocument/2006/relationships/hyperlink" Target="https://sites.google.com/d/0B471AGzqaKWfR1lrNnhCOGhpdFk/p/1UGqSfL6UTYMYwEsM8p_C7yHiGFxJOFQ-/edit?resourcekey=0-qiRBJmSfdnl5gFHOdqQ7yA" TargetMode="External"/><Relationship Id="rId15" Type="http://schemas.openxmlformats.org/officeDocument/2006/relationships/slide" Target="slide47.xml"/><Relationship Id="rId10" Type="http://schemas.openxmlformats.org/officeDocument/2006/relationships/slide" Target="slide5.xml"/><Relationship Id="rId4" Type="http://schemas.openxmlformats.org/officeDocument/2006/relationships/hyperlink" Target="https://docs.google.com/document/d/1z4qe5mahGNielPT9O0EqfmPNRpfenUtRy3dGTnPXi-c/edit" TargetMode="External"/><Relationship Id="rId9" Type="http://schemas.openxmlformats.org/officeDocument/2006/relationships/hyperlink" Target="https://script.google.com/a/macros/pwc.com/s/AKfycbw0MSonEDfzLas7IssFRkcbOFnq1vdKEt2AiAJJTsydAp5XLg5dP-_X_1xg1LMdzJ4/exec?id=1lffeshUxnNseg7BJk8DkTyPbxzpGSkobyAwCUdecM6I" TargetMode="External"/><Relationship Id="rId14" Type="http://schemas.openxmlformats.org/officeDocument/2006/relationships/slide" Target="slide49.xml"/></Relationships>
</file>

<file path=ppt/slides/_rels/slide49.xml.rels><?xml version="1.0" encoding="UTF-8" standalone="yes"?>
<Relationships xmlns="http://schemas.openxmlformats.org/package/2006/relationships"><Relationship Id="rId13" Type="http://schemas.openxmlformats.org/officeDocument/2006/relationships/slide" Target="slide15.xml"/><Relationship Id="rId18" Type="http://schemas.openxmlformats.org/officeDocument/2006/relationships/slide" Target="slide54.xml"/><Relationship Id="rId26" Type="http://schemas.openxmlformats.org/officeDocument/2006/relationships/slide" Target="slide43.xml"/><Relationship Id="rId3" Type="http://schemas.openxmlformats.org/officeDocument/2006/relationships/slide" Target="slide49.xml"/><Relationship Id="rId21" Type="http://schemas.openxmlformats.org/officeDocument/2006/relationships/slide" Target="slide36.xml"/><Relationship Id="rId34" Type="http://schemas.openxmlformats.org/officeDocument/2006/relationships/slide" Target="slide51.xml"/><Relationship Id="rId7" Type="http://schemas.openxmlformats.org/officeDocument/2006/relationships/slide" Target="slide61.xml"/><Relationship Id="rId12" Type="http://schemas.openxmlformats.org/officeDocument/2006/relationships/slide" Target="slide21.xml"/><Relationship Id="rId17" Type="http://schemas.openxmlformats.org/officeDocument/2006/relationships/slide" Target="slide23.xml"/><Relationship Id="rId25" Type="http://schemas.openxmlformats.org/officeDocument/2006/relationships/slide" Target="slide3.xml"/><Relationship Id="rId33" Type="http://schemas.openxmlformats.org/officeDocument/2006/relationships/slide" Target="slide26.xml"/><Relationship Id="rId2" Type="http://schemas.openxmlformats.org/officeDocument/2006/relationships/notesSlide" Target="../notesSlides/notesSlide49.xml"/><Relationship Id="rId16" Type="http://schemas.openxmlformats.org/officeDocument/2006/relationships/slide" Target="slide56.xml"/><Relationship Id="rId20" Type="http://schemas.openxmlformats.org/officeDocument/2006/relationships/slide" Target="slide34.xml"/><Relationship Id="rId29" Type="http://schemas.openxmlformats.org/officeDocument/2006/relationships/slide" Target="slide17.xml"/><Relationship Id="rId1" Type="http://schemas.openxmlformats.org/officeDocument/2006/relationships/slideLayout" Target="../slideLayouts/slideLayout67.xml"/><Relationship Id="rId6" Type="http://schemas.openxmlformats.org/officeDocument/2006/relationships/slide" Target="slide42.xml"/><Relationship Id="rId11" Type="http://schemas.openxmlformats.org/officeDocument/2006/relationships/slide" Target="slide50.xml"/><Relationship Id="rId24" Type="http://schemas.openxmlformats.org/officeDocument/2006/relationships/slide" Target="slide5.xml"/><Relationship Id="rId32" Type="http://schemas.openxmlformats.org/officeDocument/2006/relationships/slide" Target="slide35.xml"/><Relationship Id="rId5" Type="http://schemas.openxmlformats.org/officeDocument/2006/relationships/slide" Target="slide25.xml"/><Relationship Id="rId15" Type="http://schemas.openxmlformats.org/officeDocument/2006/relationships/slide" Target="slide53.xml"/><Relationship Id="rId23" Type="http://schemas.openxmlformats.org/officeDocument/2006/relationships/slide" Target="slide37.xml"/><Relationship Id="rId28" Type="http://schemas.openxmlformats.org/officeDocument/2006/relationships/slide" Target="slide47.xml"/><Relationship Id="rId10" Type="http://schemas.openxmlformats.org/officeDocument/2006/relationships/slide" Target="slide55.xml"/><Relationship Id="rId19" Type="http://schemas.openxmlformats.org/officeDocument/2006/relationships/slide" Target="slide39.xml"/><Relationship Id="rId31" Type="http://schemas.openxmlformats.org/officeDocument/2006/relationships/slide" Target="slide63.xml"/><Relationship Id="rId4" Type="http://schemas.openxmlformats.org/officeDocument/2006/relationships/image" Target="../media/image34.png"/><Relationship Id="rId9" Type="http://schemas.openxmlformats.org/officeDocument/2006/relationships/slide" Target="slide62.xml"/><Relationship Id="rId14" Type="http://schemas.openxmlformats.org/officeDocument/2006/relationships/slide" Target="slide52.xml"/><Relationship Id="rId22" Type="http://schemas.openxmlformats.org/officeDocument/2006/relationships/slide" Target="slide14.xml"/><Relationship Id="rId27" Type="http://schemas.openxmlformats.org/officeDocument/2006/relationships/slide" Target="slide44.xml"/><Relationship Id="rId30" Type="http://schemas.openxmlformats.org/officeDocument/2006/relationships/slide" Target="slide40.xml"/><Relationship Id="rId35" Type="http://schemas.openxmlformats.org/officeDocument/2006/relationships/slide" Target="slide48.xml"/><Relationship Id="rId8" Type="http://schemas.openxmlformats.org/officeDocument/2006/relationships/slide" Target="slide24.xml"/></Relationships>
</file>

<file path=ppt/slides/_rels/slide5.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5.xml"/><Relationship Id="rId7" Type="http://schemas.openxmlformats.org/officeDocument/2006/relationships/slide" Target="slide49.xml"/><Relationship Id="rId12"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slide" Target="slide44.xml"/><Relationship Id="rId11" Type="http://schemas.openxmlformats.org/officeDocument/2006/relationships/hyperlink" Target="mailto:james.schaefer@pwc.com" TargetMode="External"/><Relationship Id="rId5" Type="http://schemas.openxmlformats.org/officeDocument/2006/relationships/slide" Target="slide43.xml"/><Relationship Id="rId10" Type="http://schemas.openxmlformats.org/officeDocument/2006/relationships/hyperlink" Target="mailto:jack.korny@pwc.com" TargetMode="External"/><Relationship Id="rId4" Type="http://schemas.openxmlformats.org/officeDocument/2006/relationships/slide" Target="slide3.xml"/><Relationship Id="rId9" Type="http://schemas.openxmlformats.org/officeDocument/2006/relationships/hyperlink" Target="mailto:james.andrews@pwc.com" TargetMode="External"/></Relationships>
</file>

<file path=ppt/slides/_rels/slide50.xml.rels><?xml version="1.0" encoding="UTF-8" standalone="yes"?>
<Relationships xmlns="http://schemas.openxmlformats.org/package/2006/relationships"><Relationship Id="rId8" Type="http://schemas.openxmlformats.org/officeDocument/2006/relationships/hyperlink" Target="https://taxsource.pwc.com/?sc_itemid=%7B6F74E2C9-3406-4E8A-AADE-7757B43B7E62%7D&amp;sc_mode=normal&amp;showBreadcrumbs=true&amp;usage_tracking=true" TargetMode="External"/><Relationship Id="rId13" Type="http://schemas.openxmlformats.org/officeDocument/2006/relationships/slide" Target="slide3.xml"/><Relationship Id="rId3" Type="http://schemas.openxmlformats.org/officeDocument/2006/relationships/hyperlink" Target="mailto:david.oak@pwc.com" TargetMode="External"/><Relationship Id="rId7" Type="http://schemas.openxmlformats.org/officeDocument/2006/relationships/hyperlink" Target="https://docs.google.com/presentation/u/0/d/1LvXVOcfHP1Nu7JRbN5njf5s0Pz4pO4gY/edit" TargetMode="External"/><Relationship Id="rId12" Type="http://schemas.openxmlformats.org/officeDocument/2006/relationships/slide" Target="slide5.xml"/><Relationship Id="rId17" Type="http://schemas.openxmlformats.org/officeDocument/2006/relationships/slide" Target="slide47.xml"/><Relationship Id="rId2" Type="http://schemas.openxmlformats.org/officeDocument/2006/relationships/notesSlide" Target="../notesSlides/notesSlide50.xml"/><Relationship Id="rId16" Type="http://schemas.openxmlformats.org/officeDocument/2006/relationships/slide" Target="slide49.xml"/><Relationship Id="rId1" Type="http://schemas.openxmlformats.org/officeDocument/2006/relationships/slideLayout" Target="../slideLayouts/slideLayout67.xml"/><Relationship Id="rId6" Type="http://schemas.openxmlformats.org/officeDocument/2006/relationships/hyperlink" Target="https://reporter.pwc.com" TargetMode="External"/><Relationship Id="rId11" Type="http://schemas.openxmlformats.org/officeDocument/2006/relationships/image" Target="../media/image43.png"/><Relationship Id="rId5" Type="http://schemas.openxmlformats.org/officeDocument/2006/relationships/hyperlink" Target="mailto:hannah.l.owen@pwc.com" TargetMode="External"/><Relationship Id="rId15" Type="http://schemas.openxmlformats.org/officeDocument/2006/relationships/slide" Target="slide44.xml"/><Relationship Id="rId10" Type="http://schemas.openxmlformats.org/officeDocument/2006/relationships/hyperlink" Target="https://taxsource.pwc.com/?sc_itemid=%7B33E59584-8341-4E4E-A1C2-0FF8F7B92F48%7D&amp;sc_mode=normal" TargetMode="External"/><Relationship Id="rId4" Type="http://schemas.openxmlformats.org/officeDocument/2006/relationships/hyperlink" Target="mailto:fernando.lopez@pwc.com" TargetMode="External"/><Relationship Id="rId9" Type="http://schemas.openxmlformats.org/officeDocument/2006/relationships/hyperlink" Target="https://video.pwc.com/media/id/1_hfreufui?usage_tracking=true" TargetMode="External"/><Relationship Id="rId14" Type="http://schemas.openxmlformats.org/officeDocument/2006/relationships/slide" Target="slide43.xml"/></Relationships>
</file>

<file path=ppt/slides/_rels/slide51.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44.png"/><Relationship Id="rId3" Type="http://schemas.openxmlformats.org/officeDocument/2006/relationships/hyperlink" Target="https://sites.google.com/pwc.com/uk-digital-lab-and-workbench/data-lab"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51.xml"/><Relationship Id="rId1" Type="http://schemas.openxmlformats.org/officeDocument/2006/relationships/slideLayout" Target="../slideLayouts/slideLayout67.xml"/><Relationship Id="rId6" Type="http://schemas.openxmlformats.org/officeDocument/2006/relationships/hyperlink" Target="https://uk.lab.pwc.com/discover?page=1&amp;pagesize=50&amp;sort=0&amp;tiletype=1&amp;assettypes=12&amp;orgs=0" TargetMode="External"/><Relationship Id="rId11" Type="http://schemas.openxmlformats.org/officeDocument/2006/relationships/slide" Target="slide49.xml"/><Relationship Id="rId5" Type="http://schemas.openxmlformats.org/officeDocument/2006/relationships/hyperlink" Target="https://drive.google.com/file/d/1aq09ECPXFL_WxUYAkD5xyTXlyQ0Y5uuO/view?usp=sharing" TargetMode="External"/><Relationship Id="rId10" Type="http://schemas.openxmlformats.org/officeDocument/2006/relationships/slide" Target="slide44.xml"/><Relationship Id="rId4" Type="http://schemas.openxmlformats.org/officeDocument/2006/relationships/hyperlink" Target="https://sites.google.com/pwc.com/uk-digital-lab-and-workbench/help-support" TargetMode="External"/><Relationship Id="rId9" Type="http://schemas.openxmlformats.org/officeDocument/2006/relationships/slide" Target="slide43.xml"/></Relationships>
</file>

<file path=ppt/slides/_rels/slide52.xml.rels><?xml version="1.0" encoding="UTF-8" standalone="yes"?>
<Relationships xmlns="http://schemas.openxmlformats.org/package/2006/relationships"><Relationship Id="rId8" Type="http://schemas.openxmlformats.org/officeDocument/2006/relationships/hyperlink" Target="https://search.companydataportal.pwc.com/search?usage_tracking=true" TargetMode="External"/><Relationship Id="rId13" Type="http://schemas.openxmlformats.org/officeDocument/2006/relationships/slide" Target="slide44.xml"/><Relationship Id="rId3" Type="http://schemas.openxmlformats.org/officeDocument/2006/relationships/hyperlink" Target="https://docs.google.com/document/d/1XzbxJMlPNd7Xhkht1LwF2GAH272C8YVVsFrstsYQC-8/edit?usp=sharing" TargetMode="External"/><Relationship Id="rId7" Type="http://schemas.openxmlformats.org/officeDocument/2006/relationships/hyperlink" Target="mailto:james.schaefer@pwc.com" TargetMode="External"/><Relationship Id="rId12" Type="http://schemas.openxmlformats.org/officeDocument/2006/relationships/slide" Target="slide43.xml"/><Relationship Id="rId2" Type="http://schemas.openxmlformats.org/officeDocument/2006/relationships/notesSlide" Target="../notesSlides/notesSlide52.xml"/><Relationship Id="rId1" Type="http://schemas.openxmlformats.org/officeDocument/2006/relationships/slideLayout" Target="../slideLayouts/slideLayout67.xml"/><Relationship Id="rId6" Type="http://schemas.openxmlformats.org/officeDocument/2006/relationships/hyperlink" Target="mailto:jack.korny@pwc.com" TargetMode="External"/><Relationship Id="rId11" Type="http://schemas.openxmlformats.org/officeDocument/2006/relationships/slide" Target="slide3.xml"/><Relationship Id="rId5" Type="http://schemas.openxmlformats.org/officeDocument/2006/relationships/hyperlink" Target="mailto:james.andrews@pwc.com" TargetMode="External"/><Relationship Id="rId15" Type="http://schemas.openxmlformats.org/officeDocument/2006/relationships/slide" Target="slide47.xml"/><Relationship Id="rId10" Type="http://schemas.openxmlformats.org/officeDocument/2006/relationships/slide" Target="slide5.xml"/><Relationship Id="rId4" Type="http://schemas.openxmlformats.org/officeDocument/2006/relationships/hyperlink" Target="https://pwc.mediaspace.kaltura.com/playlist/dedicated/116806361/1_rr72c5tt/1_yu5s5lbv?usage_tracking=true" TargetMode="External"/><Relationship Id="rId9" Type="http://schemas.openxmlformats.org/officeDocument/2006/relationships/image" Target="../media/image45.png"/><Relationship Id="rId14" Type="http://schemas.openxmlformats.org/officeDocument/2006/relationships/slide" Target="slide49.xml"/></Relationships>
</file>

<file path=ppt/slides/_rels/slide5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mailto:james.andrews@pwc.com" TargetMode="External"/><Relationship Id="rId7" Type="http://schemas.openxmlformats.org/officeDocument/2006/relationships/image" Target="../media/image46.png"/><Relationship Id="rId12" Type="http://schemas.openxmlformats.org/officeDocument/2006/relationships/slide" Target="slide49.xml"/><Relationship Id="rId2" Type="http://schemas.openxmlformats.org/officeDocument/2006/relationships/notesSlide" Target="../notesSlides/notesSlide53.xml"/><Relationship Id="rId1" Type="http://schemas.openxmlformats.org/officeDocument/2006/relationships/slideLayout" Target="../slideLayouts/slideLayout67.xml"/><Relationship Id="rId6" Type="http://schemas.openxmlformats.org/officeDocument/2006/relationships/hyperlink" Target="https://benchmarking.companydataportal.pwc.com/" TargetMode="External"/><Relationship Id="rId11" Type="http://schemas.openxmlformats.org/officeDocument/2006/relationships/slide" Target="slide44.xml"/><Relationship Id="rId5" Type="http://schemas.openxmlformats.org/officeDocument/2006/relationships/hyperlink" Target="mailto:james.schaefer@pwc.com" TargetMode="External"/><Relationship Id="rId10" Type="http://schemas.openxmlformats.org/officeDocument/2006/relationships/slide" Target="slide43.xml"/><Relationship Id="rId4" Type="http://schemas.openxmlformats.org/officeDocument/2006/relationships/hyperlink" Target="mailto:jack.korny@pwc.com" TargetMode="External"/><Relationship Id="rId9" Type="http://schemas.openxmlformats.org/officeDocument/2006/relationships/slide" Target="slide3.xml"/></Relationships>
</file>

<file path=ppt/slides/_rels/slide54.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mailto:james.andrews@pwc.com" TargetMode="External"/><Relationship Id="rId7" Type="http://schemas.openxmlformats.org/officeDocument/2006/relationships/image" Target="../media/image47.png"/><Relationship Id="rId12" Type="http://schemas.openxmlformats.org/officeDocument/2006/relationships/slide" Target="slide49.xml"/><Relationship Id="rId2" Type="http://schemas.openxmlformats.org/officeDocument/2006/relationships/notesSlide" Target="../notesSlides/notesSlide54.xml"/><Relationship Id="rId1" Type="http://schemas.openxmlformats.org/officeDocument/2006/relationships/slideLayout" Target="../slideLayouts/slideLayout67.xml"/><Relationship Id="rId6" Type="http://schemas.openxmlformats.org/officeDocument/2006/relationships/hyperlink" Target="https://script.google.com/a/macros/pwc.com/s/AKfycbyCwP5sqDKS396_JDafZbYXElLtedEofD_ajk_7Exrr6ENEQjVJ-2i1kJI2okPJl8M/exec" TargetMode="External"/><Relationship Id="rId11" Type="http://schemas.openxmlformats.org/officeDocument/2006/relationships/slide" Target="slide44.xml"/><Relationship Id="rId5" Type="http://schemas.openxmlformats.org/officeDocument/2006/relationships/hyperlink" Target="mailto:adam.m.perks@pwc.com" TargetMode="External"/><Relationship Id="rId10" Type="http://schemas.openxmlformats.org/officeDocument/2006/relationships/slide" Target="slide43.xml"/><Relationship Id="rId4" Type="http://schemas.openxmlformats.org/officeDocument/2006/relationships/hyperlink" Target="mailto:andrew.cotterill@pwc.com" TargetMode="External"/><Relationship Id="rId9" Type="http://schemas.openxmlformats.org/officeDocument/2006/relationships/slide" Target="slide3.xml"/></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slide" Target="slide49.xml"/><Relationship Id="rId3" Type="http://schemas.openxmlformats.org/officeDocument/2006/relationships/hyperlink" Target="https://sites.google.com/d/0B471AGzqaKWfR1lrNnhCOGhpdFk/p/1UGqSfL6UTYMYwEsM8p_C7yHiGFxJOFQ-/edit?resourcekey=0-qiRBJmSfdnl5gFHOdqQ7yA" TargetMode="External"/><Relationship Id="rId7" Type="http://schemas.openxmlformats.org/officeDocument/2006/relationships/hyperlink" Target="https://docs.google.com/document/d/1YzFQwdg79T5SWZmfrpQ5D5wCqwo9GrKjnQ1K9q62WVI/view" TargetMode="External"/><Relationship Id="rId12" Type="http://schemas.openxmlformats.org/officeDocument/2006/relationships/slide" Target="slide44.xml"/><Relationship Id="rId2" Type="http://schemas.openxmlformats.org/officeDocument/2006/relationships/notesSlide" Target="../notesSlides/notesSlide55.xml"/><Relationship Id="rId1" Type="http://schemas.openxmlformats.org/officeDocument/2006/relationships/slideLayout" Target="../slideLayouts/slideLayout67.xml"/><Relationship Id="rId6" Type="http://schemas.openxmlformats.org/officeDocument/2006/relationships/hyperlink" Target="mailto:hannah.l.owen@pwc.com" TargetMode="External"/><Relationship Id="rId11" Type="http://schemas.openxmlformats.org/officeDocument/2006/relationships/slide" Target="slide43.xml"/><Relationship Id="rId5" Type="http://schemas.openxmlformats.org/officeDocument/2006/relationships/hyperlink" Target="mailto:fernando.lopez@pwc.com" TargetMode="External"/><Relationship Id="rId10" Type="http://schemas.openxmlformats.org/officeDocument/2006/relationships/slide" Target="slide3.xml"/><Relationship Id="rId4" Type="http://schemas.openxmlformats.org/officeDocument/2006/relationships/hyperlink" Target="mailto:david.oak@pwc.com" TargetMode="External"/><Relationship Id="rId9" Type="http://schemas.openxmlformats.org/officeDocument/2006/relationships/slide" Target="slide5.xml"/><Relationship Id="rId14" Type="http://schemas.openxmlformats.org/officeDocument/2006/relationships/slide" Target="slide47.xml"/></Relationships>
</file>

<file path=ppt/slides/_rels/slide56.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james.andrews@pwc.com" TargetMode="External"/><Relationship Id="rId7" Type="http://schemas.openxmlformats.org/officeDocument/2006/relationships/slide" Target="slide3.xml"/><Relationship Id="rId2" Type="http://schemas.openxmlformats.org/officeDocument/2006/relationships/notesSlide" Target="../notesSlides/notesSlide56.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hyperlink" Target="mailto:james.schaefer@pwc.com" TargetMode="External"/><Relationship Id="rId10" Type="http://schemas.openxmlformats.org/officeDocument/2006/relationships/slide" Target="slide49.xml"/><Relationship Id="rId4" Type="http://schemas.openxmlformats.org/officeDocument/2006/relationships/hyperlink" Target="mailto:jack.korny@pwc.com" TargetMode="External"/><Relationship Id="rId9" Type="http://schemas.openxmlformats.org/officeDocument/2006/relationships/slide" Target="slide44.xml"/></Relationships>
</file>

<file path=ppt/slides/_rels/slide57.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kevin.j.jenkinson@pwc.com" TargetMode="External"/><Relationship Id="rId7" Type="http://schemas.openxmlformats.org/officeDocument/2006/relationships/slide" Target="slide3.xml"/><Relationship Id="rId2" Type="http://schemas.openxmlformats.org/officeDocument/2006/relationships/notesSlide" Target="../notesSlides/notesSlide57.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image" Target="../media/image37.png"/><Relationship Id="rId10" Type="http://schemas.openxmlformats.org/officeDocument/2006/relationships/slide" Target="slide49.xml"/><Relationship Id="rId4" Type="http://schemas.openxmlformats.org/officeDocument/2006/relationships/hyperlink" Target="https://docs.google.com/spreadsheets/d/1jBwWKxZbXpo9Gfj914FzO0qFj3_LeNdA014DOpRM7UE/edit?usp=sharing" TargetMode="External"/><Relationship Id="rId9" Type="http://schemas.openxmlformats.org/officeDocument/2006/relationships/slide" Target="slide44.xml"/></Relationships>
</file>

<file path=ppt/slides/_rels/slide58.xml.rels><?xml version="1.0" encoding="UTF-8" standalone="yes"?>
<Relationships xmlns="http://schemas.openxmlformats.org/package/2006/relationships"><Relationship Id="rId8" Type="http://schemas.openxmlformats.org/officeDocument/2006/relationships/hyperlink" Target="https://drive.google.com/file/d/1VVO6p5RLrZMdff3QCENzqeFF19uFGnJ5/view?usp=sharing" TargetMode="External"/><Relationship Id="rId13" Type="http://schemas.openxmlformats.org/officeDocument/2006/relationships/slide" Target="slide5.xml"/><Relationship Id="rId18" Type="http://schemas.openxmlformats.org/officeDocument/2006/relationships/slide" Target="slide47.xml"/><Relationship Id="rId3" Type="http://schemas.openxmlformats.org/officeDocument/2006/relationships/hyperlink" Target="https://docs.google.com/document/d/14nsYelj5HXumb6nKH4JdUJuZSpnf_ElW1_JmCBk8g7U/edit?usp=sharing" TargetMode="External"/><Relationship Id="rId7" Type="http://schemas.openxmlformats.org/officeDocument/2006/relationships/hyperlink" Target="https://drive.google.com/file/d/1NeOmcI5H4wKLGCmi9bUh_AqJTQLzJu9O/view?usp=sharing" TargetMode="External"/><Relationship Id="rId12" Type="http://schemas.openxmlformats.org/officeDocument/2006/relationships/image" Target="../media/image37.png"/><Relationship Id="rId17" Type="http://schemas.openxmlformats.org/officeDocument/2006/relationships/slide" Target="slide49.xml"/><Relationship Id="rId2" Type="http://schemas.openxmlformats.org/officeDocument/2006/relationships/notesSlide" Target="../notesSlides/notesSlide58.xml"/><Relationship Id="rId16" Type="http://schemas.openxmlformats.org/officeDocument/2006/relationships/slide" Target="slide44.xml"/><Relationship Id="rId1" Type="http://schemas.openxmlformats.org/officeDocument/2006/relationships/slideLayout" Target="../slideLayouts/slideLayout67.xml"/><Relationship Id="rId6" Type="http://schemas.openxmlformats.org/officeDocument/2006/relationships/hyperlink" Target="https://drive.google.com/file/d/1fMAS01zDgyb74IzXvlXDB5Lr5oOLMGvw/view?usp=sharing" TargetMode="External"/><Relationship Id="rId11" Type="http://schemas.openxmlformats.org/officeDocument/2006/relationships/hyperlink" Target="https://docs.google.com/spreadsheets/d/1k_Wzf2XhZYbShtdlPB3T43paCSoNQcCdoeDSzyoPSJ8/edit#gid=1269265451" TargetMode="External"/><Relationship Id="rId5" Type="http://schemas.openxmlformats.org/officeDocument/2006/relationships/hyperlink" Target="https://drive.google.com/file/d/15Q70KcZ_iRU43be8rXO4V4JTQTh0nxUj/view?usp=sharing" TargetMode="External"/><Relationship Id="rId15" Type="http://schemas.openxmlformats.org/officeDocument/2006/relationships/slide" Target="slide43.xml"/><Relationship Id="rId10" Type="http://schemas.openxmlformats.org/officeDocument/2006/relationships/hyperlink" Target="https://kanban-chi.appspot.com/dashboard/6542470244204544-5976451381460992-6465351092797440-4842587064238080/d-4842587064238080" TargetMode="External"/><Relationship Id="rId4" Type="http://schemas.openxmlformats.org/officeDocument/2006/relationships/hyperlink" Target="https://docs.google.com/presentation/d/1CrTI8YxbzjxsaS85REqtLkBx7MgGjWzFLDCzLaYwwdA/edit?usp=sharing" TargetMode="External"/><Relationship Id="rId9" Type="http://schemas.openxmlformats.org/officeDocument/2006/relationships/hyperlink" Target="mailto:andrew.j.casley@pwc.com" TargetMode="External"/><Relationship Id="rId14" Type="http://schemas.openxmlformats.org/officeDocument/2006/relationships/slide" Target="slide3.xml"/></Relationships>
</file>

<file path=ppt/slides/_rels/slide59.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47.xml"/><Relationship Id="rId3" Type="http://schemas.openxmlformats.org/officeDocument/2006/relationships/hyperlink" Target="mailto:a.debenedictis@pwc.com" TargetMode="External"/><Relationship Id="rId7" Type="http://schemas.openxmlformats.org/officeDocument/2006/relationships/image" Target="../media/image48.png"/><Relationship Id="rId12" Type="http://schemas.openxmlformats.org/officeDocument/2006/relationships/slide" Target="slide49.xml"/><Relationship Id="rId2" Type="http://schemas.openxmlformats.org/officeDocument/2006/relationships/notesSlide" Target="../notesSlides/notesSlide59.xml"/><Relationship Id="rId1" Type="http://schemas.openxmlformats.org/officeDocument/2006/relationships/slideLayout" Target="../slideLayouts/slideLayout67.xml"/><Relationship Id="rId6" Type="http://schemas.openxmlformats.org/officeDocument/2006/relationships/hyperlink" Target="https://workbench-eu.pwclabs.pwcglb.com/c6d2f1e8-22a6-47bc-a058-f923f867fb53/reports/45212?workspaceId=28926&amp;typeId=POWER_BI&amp;guid=1fd38c96-5812-4d6d-8f8a-a1f63c66c3c8" TargetMode="External"/><Relationship Id="rId11" Type="http://schemas.openxmlformats.org/officeDocument/2006/relationships/slide" Target="slide44.xml"/><Relationship Id="rId5" Type="http://schemas.openxmlformats.org/officeDocument/2006/relationships/hyperlink" Target="mailto:lucy.cox@pwc.com" TargetMode="External"/><Relationship Id="rId10" Type="http://schemas.openxmlformats.org/officeDocument/2006/relationships/slide" Target="slide43.xml"/><Relationship Id="rId4" Type="http://schemas.openxmlformats.org/officeDocument/2006/relationships/hyperlink" Target="mailto:colin.k.robertson@pwc.com" TargetMode="External"/><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5.xml"/></Relationships>
</file>

<file path=ppt/slides/_rels/slide6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hyperlink" Target="mailto:colin.k.robertson@pwc.com"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60.xml"/><Relationship Id="rId1" Type="http://schemas.openxmlformats.org/officeDocument/2006/relationships/slideLayout" Target="../slideLayouts/slideLayout67.xml"/><Relationship Id="rId6" Type="http://schemas.openxmlformats.org/officeDocument/2006/relationships/image" Target="../media/image49.png"/><Relationship Id="rId11" Type="http://schemas.openxmlformats.org/officeDocument/2006/relationships/slide" Target="slide49.xml"/><Relationship Id="rId5" Type="http://schemas.openxmlformats.org/officeDocument/2006/relationships/hyperlink" Target="https://docs.google.com/forms/d/e/1FAIpQLScuC20b6bdSSTWGUpNkTCCDYO0752tbNXbEu14CNt4rBrPE1A/viewform" TargetMode="External"/><Relationship Id="rId10" Type="http://schemas.openxmlformats.org/officeDocument/2006/relationships/slide" Target="slide44.xml"/><Relationship Id="rId4" Type="http://schemas.openxmlformats.org/officeDocument/2006/relationships/hyperlink" Target="mailto:lucy.cox@pwc.com" TargetMode="External"/><Relationship Id="rId9" Type="http://schemas.openxmlformats.org/officeDocument/2006/relationships/slide" Target="slide43.xml"/></Relationships>
</file>

<file path=ppt/slides/_rels/slide61.xml.rels><?xml version="1.0" encoding="UTF-8" standalone="yes"?>
<Relationships xmlns="http://schemas.openxmlformats.org/package/2006/relationships"><Relationship Id="rId8" Type="http://schemas.openxmlformats.org/officeDocument/2006/relationships/hyperlink" Target="https://workbench-us.pwc.com/shared/research_covid" TargetMode="External"/><Relationship Id="rId13" Type="http://schemas.openxmlformats.org/officeDocument/2006/relationships/slide" Target="slide43.xml"/><Relationship Id="rId3" Type="http://schemas.openxmlformats.org/officeDocument/2006/relationships/hyperlink" Target="https://docs.google.com/document/d/1tB1Jaevnvdi53coQJEHsU8OL1yvd7WbmgaUq4xCgqmg/edit?usp=sharing" TargetMode="External"/><Relationship Id="rId7" Type="http://schemas.openxmlformats.org/officeDocument/2006/relationships/hyperlink" Target="https://drive.google.com/file/d/1LSWCPO97aJ75kiYMNnsH1OSXpPXPbPUu/view?usp=sharing" TargetMode="External"/><Relationship Id="rId12" Type="http://schemas.openxmlformats.org/officeDocument/2006/relationships/slide" Target="slide3.xml"/><Relationship Id="rId2" Type="http://schemas.openxmlformats.org/officeDocument/2006/relationships/notesSlide" Target="../notesSlides/notesSlide61.xml"/><Relationship Id="rId16" Type="http://schemas.openxmlformats.org/officeDocument/2006/relationships/slide" Target="slide47.xml"/><Relationship Id="rId1" Type="http://schemas.openxmlformats.org/officeDocument/2006/relationships/slideLayout" Target="../slideLayouts/slideLayout67.xml"/><Relationship Id="rId6" Type="http://schemas.openxmlformats.org/officeDocument/2006/relationships/hyperlink" Target="mailto:client'semailaddress@tbc.com?Subject=Transfer%20Pricing%20-%20Covid-19&amp;body=%5BDear%20client%5D,%20%20%20I%20wanted%20to%20reach%20out%20to%20you%20to%20check%20if%20you%20have%20considered%20the%20impact%20of%20the%20Covid-19%20pandemic%20on%20your%20intra-group%20transfer%20pricing%20(TP)%20arrangements.%20The%20potential%20implications%20are%20wide%20reaching%20and%20it%20is%20crucial%20that%20MNEs%20evaluate%20whether%20there%20are%20implications%20that%20need%20to%20be%20addressed%20for%20TP%20purposes%20in%20order%20to%20ensure%20that%20the%20group%20sustains%20a%20compliant%20position.%20This%20is%20particularly%20relevant%20now%20given%20the%20increasing%20tax%20authorities'%20focus%20on%20this%20area%20%5Band%20your%20upcoming%20year%20end%5D.%20%20%20%20I%20have%20attached%20a%20one%20page%20summary%20that%20sets%20out%20the%20context%20and%20some%20key%20trigger%20questions%20that%20need%20to%20be%20considered%20from%20a%20TP%20perspective%20to%20help%20to%20determine%20relevance%20angles.%20%20We%20have%20also%20developed%20a%20simple%20tool%20to%20help%20to%20identify%20the%20potential%20TP%20impact%20from%20COVID-19%20for%20multinational%20groups.%20%20It%20contains%20a%20series%20of%20specific%20questions%20regarding%20TP%20policies,%20extraordinary%20costs,%20government%20subsidies,%20workforce%20location%20etc.%20We%20would%20use%20the%20tool%20to%20work%20through%20these%20questions%20with%20you%20in%20a%20short%20workshop%20to%20explore%20and%20determine%20the%20likely%20key%20areas%20of%20impact%20from%20a%20TP%20perspective%20that%20would%20need%20to%20be%20considered%20by%20the%20group%20to%20ensure%20that%20the%20TP%20positions%20adopted%20are%20arms%20length.%20%20%20If%20you%20believe%20this%20could%20be%20relevant%20to%20you,%20I%20would%20be%20happy%20to%20arrange%20a%20call%20with%20our%20TP%20specialists%20to%20discuss%20this%20in%20more%20detail.%20%20%20%20Kind%20regards" TargetMode="External"/><Relationship Id="rId11" Type="http://schemas.openxmlformats.org/officeDocument/2006/relationships/slide" Target="slide5.xml"/><Relationship Id="rId5" Type="http://schemas.openxmlformats.org/officeDocument/2006/relationships/hyperlink" Target="https://docs.google.com/spreadsheets/d/1UwzVQkudFAsL0T1pSiZgoAX6h-N0-Xdo4Z6gIOwSHfo/edit?usp=sharing" TargetMode="External"/><Relationship Id="rId15" Type="http://schemas.openxmlformats.org/officeDocument/2006/relationships/slide" Target="slide49.xml"/><Relationship Id="rId10" Type="http://schemas.openxmlformats.org/officeDocument/2006/relationships/image" Target="../media/image51.png"/><Relationship Id="rId4" Type="http://schemas.openxmlformats.org/officeDocument/2006/relationships/hyperlink" Target="https://taxsource.pwc.com/a6bf3d6dd7564d61ac02a26f17e101fb/Publications/2020/06/16/18/31/Third-Party-Evidence-of-Business-Disruption?showBreadcrumbs=true&amp;sc_lang=a6bf3d6dd7564d61ac02a26f17e101fb" TargetMode="External"/><Relationship Id="rId9" Type="http://schemas.openxmlformats.org/officeDocument/2006/relationships/image" Target="../media/image50.png"/><Relationship Id="rId14" Type="http://schemas.openxmlformats.org/officeDocument/2006/relationships/slide" Target="slide44.xml"/></Relationships>
</file>

<file path=ppt/slides/_rels/slide6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hyperlink" Target="https://drive.google.com/file/d/1FNCidC-OE8yBPAbXpC3nub_Zoo1XTIq0/view?usp=sharing"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62.xml"/><Relationship Id="rId1" Type="http://schemas.openxmlformats.org/officeDocument/2006/relationships/slideLayout" Target="../slideLayouts/slideLayout67.xml"/><Relationship Id="rId6" Type="http://schemas.openxmlformats.org/officeDocument/2006/relationships/image" Target="../media/image52.png"/><Relationship Id="rId11" Type="http://schemas.openxmlformats.org/officeDocument/2006/relationships/slide" Target="slide49.xml"/><Relationship Id="rId5" Type="http://schemas.openxmlformats.org/officeDocument/2006/relationships/hyperlink" Target="https://docs.google.com/spreadsheets/d/10N5kJrsICZ7YDH5yAj4Poa1YyXZWZHlbjkfAmA8uxgw/edit?usp=sharing" TargetMode="External"/><Relationship Id="rId10" Type="http://schemas.openxmlformats.org/officeDocument/2006/relationships/slide" Target="slide44.xml"/><Relationship Id="rId4" Type="http://schemas.openxmlformats.org/officeDocument/2006/relationships/hyperlink" Target="mailto:andrew.j.casley@pwc.com" TargetMode="External"/><Relationship Id="rId9" Type="http://schemas.openxmlformats.org/officeDocument/2006/relationships/slide" Target="slide43.xml"/></Relationships>
</file>

<file path=ppt/slides/_rels/slide63.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53.png"/><Relationship Id="rId3" Type="http://schemas.openxmlformats.org/officeDocument/2006/relationships/hyperlink" Target="https://drive.google.com/file/d/1u5CnbkTTaL6M5EyRpnCa5cyyV6ogzt0G/view" TargetMode="External"/><Relationship Id="rId7" Type="http://schemas.openxmlformats.org/officeDocument/2006/relationships/slide" Target="slide5.xml"/><Relationship Id="rId12" Type="http://schemas.openxmlformats.org/officeDocument/2006/relationships/slide" Target="slide47.xml"/><Relationship Id="rId2" Type="http://schemas.openxmlformats.org/officeDocument/2006/relationships/notesSlide" Target="../notesSlides/notesSlide63.xml"/><Relationship Id="rId1" Type="http://schemas.openxmlformats.org/officeDocument/2006/relationships/slideLayout" Target="../slideLayouts/slideLayout67.xml"/><Relationship Id="rId6" Type="http://schemas.openxmlformats.org/officeDocument/2006/relationships/hyperlink" Target="https://chat.google.com/botcatalog/details/103797625045802792642" TargetMode="External"/><Relationship Id="rId11" Type="http://schemas.openxmlformats.org/officeDocument/2006/relationships/slide" Target="slide49.xml"/><Relationship Id="rId5" Type="http://schemas.openxmlformats.org/officeDocument/2006/relationships/hyperlink" Target="mailto:sophie.a.hughes@pwc.com" TargetMode="External"/><Relationship Id="rId10" Type="http://schemas.openxmlformats.org/officeDocument/2006/relationships/slide" Target="slide44.xml"/><Relationship Id="rId4" Type="http://schemas.openxmlformats.org/officeDocument/2006/relationships/hyperlink" Target="https://docs.google.com/presentation/d/1cfKjt45Szh4Yb98Yaxmkj8GoP7-Mfhln7h1hotVPX-A/edit#slide=id.gfc9745296c_0_5" TargetMode="External"/><Relationship Id="rId9" Type="http://schemas.openxmlformats.org/officeDocument/2006/relationships/slide" Target="slide4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8" Type="http://schemas.openxmlformats.org/officeDocument/2006/relationships/hyperlink" Target="https://taxsource.pwc.com/-/media/D4A39BFC15DF44EE931811F0E34ECDC1.ashx?usage_tracking=true" TargetMode="External"/><Relationship Id="rId13" Type="http://schemas.openxmlformats.org/officeDocument/2006/relationships/hyperlink" Target="https://stg.datacollection.transferpricing.pwc.com/" TargetMode="External"/><Relationship Id="rId18" Type="http://schemas.openxmlformats.org/officeDocument/2006/relationships/slide" Target="slide43.xml"/><Relationship Id="rId3" Type="http://schemas.openxmlformats.org/officeDocument/2006/relationships/hyperlink" Target="mailto:david.oak@pwc.com" TargetMode="External"/><Relationship Id="rId21" Type="http://schemas.openxmlformats.org/officeDocument/2006/relationships/slide" Target="slide47.xml"/><Relationship Id="rId7" Type="http://schemas.openxmlformats.org/officeDocument/2006/relationships/hyperlink" Target="https://docs.google.com/presentation/d/1_A0P-68pQTX8rffzTBMiPh4tuYxZtNfkT5Qe-z8FPBs/edit?usp=sharing" TargetMode="External"/><Relationship Id="rId12" Type="http://schemas.openxmlformats.org/officeDocument/2006/relationships/hyperlink" Target="https://pzi-gtus-n-web-tp-trandb-d002.azurewebsites.net/" TargetMode="External"/><Relationship Id="rId17" Type="http://schemas.openxmlformats.org/officeDocument/2006/relationships/slide" Target="slide3.xml"/><Relationship Id="rId2" Type="http://schemas.openxmlformats.org/officeDocument/2006/relationships/notesSlide" Target="../notesSlides/notesSlide7.xml"/><Relationship Id="rId16" Type="http://schemas.openxmlformats.org/officeDocument/2006/relationships/slide" Target="slide5.xml"/><Relationship Id="rId20" Type="http://schemas.openxmlformats.org/officeDocument/2006/relationships/slide" Target="slide49.xml"/><Relationship Id="rId1" Type="http://schemas.openxmlformats.org/officeDocument/2006/relationships/slideLayout" Target="../slideLayouts/slideLayout67.xml"/><Relationship Id="rId6" Type="http://schemas.openxmlformats.org/officeDocument/2006/relationships/hyperlink" Target="mailto:fernando.lopez@pwc.com" TargetMode="External"/><Relationship Id="rId11" Type="http://schemas.openxmlformats.org/officeDocument/2006/relationships/hyperlink" Target="https://pwceur.sharepoint.com/sites/GBL-TAX-globaltptechnology/SitePages/Reporting-Suite.aspx" TargetMode="External"/><Relationship Id="rId5" Type="http://schemas.openxmlformats.org/officeDocument/2006/relationships/hyperlink" Target="mailto:caoilin.kearns@pwc.com" TargetMode="External"/><Relationship Id="rId15" Type="http://schemas.openxmlformats.org/officeDocument/2006/relationships/image" Target="../media/image7.png"/><Relationship Id="rId10" Type="http://schemas.openxmlformats.org/officeDocument/2006/relationships/hyperlink" Target="https://stg.reports.transferpricing.pwc.com/en-US/clients" TargetMode="External"/><Relationship Id="rId19" Type="http://schemas.openxmlformats.org/officeDocument/2006/relationships/slide" Target="slide44.xml"/><Relationship Id="rId4" Type="http://schemas.openxmlformats.org/officeDocument/2006/relationships/hyperlink" Target="mailto:hannah.l.owen@pwc.com" TargetMode="External"/><Relationship Id="rId9" Type="http://schemas.openxmlformats.org/officeDocument/2006/relationships/hyperlink" Target="https://taxsource.pwc.com/-/media/187BAE4E4BE045AF95128191CCEAF208.ashx?usage_tracking=true" TargetMode="External"/><Relationship Id="rId14" Type="http://schemas.openxmlformats.org/officeDocument/2006/relationships/hyperlink" Target="https://pzi-gtus-n-web-tp-trandb-d001.azurewebsites.net/" TargetMode="External"/></Relationships>
</file>

<file path=ppt/slides/_rels/slide8.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hyperlink" Target="mailto:ignas.matevicius@pwc.com" TargetMode="External"/><Relationship Id="rId7" Type="http://schemas.openxmlformats.org/officeDocument/2006/relationships/slide" Target="slide3.xml"/><Relationship Id="rId12"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7.xml"/><Relationship Id="rId6" Type="http://schemas.openxmlformats.org/officeDocument/2006/relationships/slide" Target="slide5.xml"/><Relationship Id="rId11" Type="http://schemas.openxmlformats.org/officeDocument/2006/relationships/slide" Target="slide47.xml"/><Relationship Id="rId5" Type="http://schemas.openxmlformats.org/officeDocument/2006/relationships/hyperlink" Target="https://drive.google.com/drive/folders/1AzbUgB6qKzfpFlC0jQgTTc5_WG7EBNFO" TargetMode="External"/><Relationship Id="rId10" Type="http://schemas.openxmlformats.org/officeDocument/2006/relationships/slide" Target="slide49.xml"/><Relationship Id="rId4" Type="http://schemas.openxmlformats.org/officeDocument/2006/relationships/hyperlink" Target="mailto:James.andrews@pwc.com" TargetMode="External"/><Relationship Id="rId9" Type="http://schemas.openxmlformats.org/officeDocument/2006/relationships/slide" Target="slide44.xml"/></Relationships>
</file>

<file path=ppt/slides/_rels/slide9.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5.xml"/><Relationship Id="rId7" Type="http://schemas.openxmlformats.org/officeDocument/2006/relationships/slide" Target="slide49.xml"/><Relationship Id="rId2" Type="http://schemas.openxmlformats.org/officeDocument/2006/relationships/notesSlide" Target="../notesSlides/notesSlide9.xml"/><Relationship Id="rId1" Type="http://schemas.openxmlformats.org/officeDocument/2006/relationships/slideLayout" Target="../slideLayouts/slideLayout67.xml"/><Relationship Id="rId6" Type="http://schemas.openxmlformats.org/officeDocument/2006/relationships/slide" Target="slide44.xml"/><Relationship Id="rId5" Type="http://schemas.openxmlformats.org/officeDocument/2006/relationships/slide" Target="slide43.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107"/>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a:t>
            </a:fld>
            <a:endParaRPr/>
          </a:p>
        </p:txBody>
      </p:sp>
      <p:sp>
        <p:nvSpPr>
          <p:cNvPr id="711" name="Google Shape;711;p107"/>
          <p:cNvSpPr txBox="1"/>
          <p:nvPr/>
        </p:nvSpPr>
        <p:spPr>
          <a:xfrm>
            <a:off x="544450" y="773675"/>
            <a:ext cx="5501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This is an old version of the toolkit. Please see latest version </a:t>
            </a:r>
            <a:r>
              <a:rPr lang="en-GB" sz="1600" u="sng">
                <a:solidFill>
                  <a:schemeClr val="hlink"/>
                </a:solidFill>
                <a:hlinkClick r:id="rId3"/>
              </a:rPr>
              <a:t>here</a:t>
            </a:r>
            <a:r>
              <a:rPr lang="en-GB" sz="1600">
                <a:solidFill>
                  <a:schemeClr val="dk1"/>
                </a:solidFill>
              </a:rPr>
              <a:t> </a:t>
            </a:r>
            <a:endParaRPr sz="16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116"/>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FTTP (Financial Transactions Transfer Pricing)</a:t>
            </a:r>
            <a:endParaRPr b="1">
              <a:latin typeface="Arial"/>
              <a:ea typeface="Arial"/>
              <a:cs typeface="Arial"/>
              <a:sym typeface="Arial"/>
            </a:endParaRPr>
          </a:p>
        </p:txBody>
      </p:sp>
      <p:graphicFrame>
        <p:nvGraphicFramePr>
          <p:cNvPr id="873" name="Google Shape;873;p116"/>
          <p:cNvGraphicFramePr/>
          <p:nvPr/>
        </p:nvGraphicFramePr>
        <p:xfrm>
          <a:off x="4341000" y="931225"/>
          <a:ext cx="7755000" cy="342360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Efficient and consistent benchmarking for financial transactions.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FTTP is a web based platform for benchmarking financial transactions.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Key tool features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Automated interest rate analysis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Automated debt capacity analysis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Automated guarantee pricing analysis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Find searches performed by anyone in the network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Alteryx integration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r>
                        <a:rPr lang="en-GB" sz="1000" u="sng">
                          <a:solidFill>
                            <a:schemeClr val="hlink"/>
                          </a:solidFill>
                          <a:highlight>
                            <a:srgbClr val="FFFFFF"/>
                          </a:highlight>
                          <a:hlinkClick r:id="rId3"/>
                        </a:rPr>
                        <a:t>izeth.jameel@pwc.com</a:t>
                      </a:r>
                      <a:r>
                        <a:rPr lang="en-GB" sz="1000">
                          <a:solidFill>
                            <a:schemeClr val="dk1"/>
                          </a:solidFill>
                          <a:highlight>
                            <a:srgbClr val="FFFFFF"/>
                          </a:highlight>
                        </a:rPr>
                        <a:t> </a:t>
                      </a: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0" lvl="0" indent="0" algn="l" rtl="0">
                        <a:spcBef>
                          <a:spcPts val="0"/>
                        </a:spcBef>
                        <a:spcAft>
                          <a:spcPts val="0"/>
                        </a:spcAft>
                        <a:buNone/>
                      </a:pPr>
                      <a:r>
                        <a:rPr lang="en-GB" sz="1000" b="1" u="sng">
                          <a:solidFill>
                            <a:schemeClr val="hlink"/>
                          </a:solidFill>
                          <a:hlinkClick r:id="rId4"/>
                        </a:rPr>
                        <a:t>Tool access</a:t>
                      </a:r>
                      <a:endParaRPr sz="1000" b="1" u="sng">
                        <a:solidFill>
                          <a:schemeClr val="dk1"/>
                        </a:solidFill>
                      </a:endParaRPr>
                    </a:p>
                    <a:p>
                      <a:pPr marL="0" lvl="0" indent="0" algn="l" rtl="0">
                        <a:spcBef>
                          <a:spcPts val="0"/>
                        </a:spcBef>
                        <a:spcAft>
                          <a:spcPts val="0"/>
                        </a:spcAft>
                        <a:buNone/>
                      </a:pPr>
                      <a:r>
                        <a:rPr lang="en-GB" sz="1000" b="1" u="sng">
                          <a:solidFill>
                            <a:schemeClr val="hlink"/>
                          </a:solidFill>
                          <a:hlinkClick r:id="rId5"/>
                        </a:rPr>
                        <a:t>Supporting materials</a:t>
                      </a:r>
                      <a:r>
                        <a:rPr lang="en-GB" sz="1000" b="1" u="sng">
                          <a:solidFill>
                            <a:schemeClr val="dk1"/>
                          </a:solidFill>
                        </a:rPr>
                        <a:t> </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874" name="Google Shape;874;p116"/>
          <p:cNvGrpSpPr/>
          <p:nvPr/>
        </p:nvGrpSpPr>
        <p:grpSpPr>
          <a:xfrm>
            <a:off x="4413548" y="1076422"/>
            <a:ext cx="3903655" cy="3009959"/>
            <a:chOff x="4419598" y="1608497"/>
            <a:chExt cx="3903655" cy="3009959"/>
          </a:xfrm>
        </p:grpSpPr>
        <p:sp>
          <p:nvSpPr>
            <p:cNvPr id="875" name="Google Shape;875;p116"/>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76" name="Google Shape;876;p116"/>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877" name="Google Shape;877;p116"/>
            <p:cNvSpPr/>
            <p:nvPr/>
          </p:nvSpPr>
          <p:spPr>
            <a:xfrm>
              <a:off x="4420405" y="3073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878" name="Google Shape;878;p116"/>
            <p:cNvSpPr/>
            <p:nvPr/>
          </p:nvSpPr>
          <p:spPr>
            <a:xfrm>
              <a:off x="7867347" y="416124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79" name="Google Shape;879;p116"/>
            <p:cNvSpPr/>
            <p:nvPr/>
          </p:nvSpPr>
          <p:spPr>
            <a:xfrm>
              <a:off x="4419598" y="41612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880" name="Google Shape;880;p116"/>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sp>
        <p:nvSpPr>
          <p:cNvPr id="881" name="Google Shape;881;p116"/>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882" name="Google Shape;882;p116"/>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883" name="Google Shape;883;p116"/>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884" name="Google Shape;884;p116"/>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117"/>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FTTP Insights</a:t>
            </a:r>
            <a:endParaRPr b="1">
              <a:latin typeface="Arial"/>
              <a:ea typeface="Arial"/>
              <a:cs typeface="Arial"/>
              <a:sym typeface="Arial"/>
            </a:endParaRPr>
          </a:p>
        </p:txBody>
      </p:sp>
      <p:graphicFrame>
        <p:nvGraphicFramePr>
          <p:cNvPr id="891" name="Google Shape;891;p117"/>
          <p:cNvGraphicFramePr/>
          <p:nvPr/>
        </p:nvGraphicFramePr>
        <p:xfrm>
          <a:off x="4341000" y="931225"/>
          <a:ext cx="7755000" cy="30162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0" lvl="0" indent="0" algn="l" rtl="0">
                        <a:spcBef>
                          <a:spcPts val="0"/>
                        </a:spcBef>
                        <a:spcAft>
                          <a:spcPts val="0"/>
                        </a:spcAft>
                        <a:buNone/>
                      </a:pP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892" name="Google Shape;892;p117"/>
          <p:cNvGrpSpPr/>
          <p:nvPr/>
        </p:nvGrpSpPr>
        <p:grpSpPr>
          <a:xfrm>
            <a:off x="4413548" y="1076422"/>
            <a:ext cx="3954405" cy="3994976"/>
            <a:chOff x="4419598" y="1608497"/>
            <a:chExt cx="3954405" cy="3994976"/>
          </a:xfrm>
        </p:grpSpPr>
        <p:sp>
          <p:nvSpPr>
            <p:cNvPr id="893" name="Google Shape;893;p117"/>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94" name="Google Shape;894;p117"/>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895" name="Google Shape;895;p117"/>
            <p:cNvSpPr/>
            <p:nvPr/>
          </p:nvSpPr>
          <p:spPr>
            <a:xfrm>
              <a:off x="4419605" y="37752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896" name="Google Shape;896;p117"/>
            <p:cNvSpPr/>
            <p:nvPr/>
          </p:nvSpPr>
          <p:spPr>
            <a:xfrm>
              <a:off x="7918097" y="5146273"/>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97" name="Google Shape;897;p117"/>
            <p:cNvSpPr/>
            <p:nvPr/>
          </p:nvSpPr>
          <p:spPr>
            <a:xfrm>
              <a:off x="4419598" y="51462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898" name="Google Shape;898;p117"/>
          <p:cNvPicPr preferRelativeResize="0"/>
          <p:nvPr/>
        </p:nvPicPr>
        <p:blipFill>
          <a:blip r:embed="rId3">
            <a:alphaModFix/>
          </a:blip>
          <a:stretch>
            <a:fillRect/>
          </a:stretch>
        </p:blipFill>
        <p:spPr>
          <a:xfrm>
            <a:off x="442925" y="2058475"/>
            <a:ext cx="2873274" cy="1422959"/>
          </a:xfrm>
          <a:prstGeom prst="rect">
            <a:avLst/>
          </a:prstGeom>
          <a:noFill/>
          <a:ln>
            <a:noFill/>
          </a:ln>
        </p:spPr>
      </p:pic>
      <p:sp>
        <p:nvSpPr>
          <p:cNvPr id="899" name="Google Shape;899;p117"/>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4" action="ppaction://hlinksldjump"/>
              </a:rPr>
              <a:t>Introduction</a:t>
            </a:r>
            <a:r>
              <a:rPr lang="en-GB" sz="1200" b="1">
                <a:solidFill>
                  <a:schemeClr val="dk1"/>
                </a:solidFill>
              </a:rPr>
              <a:t>┃</a:t>
            </a:r>
            <a:r>
              <a:rPr lang="en-GB" sz="1200" b="1" u="sng">
                <a:solidFill>
                  <a:schemeClr val="hlink"/>
                </a:solidFill>
                <a:hlinkClick r:id="rId5" action="ppaction://hlinksldjump"/>
              </a:rPr>
              <a:t>Contents</a:t>
            </a:r>
            <a:r>
              <a:rPr lang="en-GB" sz="1200" b="1"/>
              <a:t>┃</a:t>
            </a:r>
            <a:r>
              <a:rPr lang="en-GB" sz="1200" b="1" u="sng">
                <a:solidFill>
                  <a:schemeClr val="hlink"/>
                </a:solidFill>
                <a:hlinkClick r:id="rId6" action="ppaction://hlinksldjump"/>
              </a:rPr>
              <a:t>Business Development</a:t>
            </a:r>
            <a:r>
              <a:rPr lang="en-GB" sz="1200" b="1">
                <a:solidFill>
                  <a:schemeClr val="dk1"/>
                </a:solidFill>
              </a:rPr>
              <a:t>┃</a:t>
            </a:r>
            <a:r>
              <a:rPr lang="en-GB" sz="1200" b="1" u="sng">
                <a:solidFill>
                  <a:schemeClr val="hlink"/>
                </a:solidFill>
                <a:hlinkClick r:id="rId7" action="ppaction://hlinksldjump"/>
              </a:rPr>
              <a:t>Propose</a:t>
            </a:r>
            <a:r>
              <a:rPr lang="en-GB" sz="1200" b="1">
                <a:solidFill>
                  <a:schemeClr val="dk1"/>
                </a:solidFill>
              </a:rPr>
              <a:t>┃</a:t>
            </a:r>
            <a:r>
              <a:rPr lang="en-GB" sz="1200" b="1" u="sng">
                <a:solidFill>
                  <a:schemeClr val="hlink"/>
                </a:solidFill>
                <a:hlinkClick r:id="rId8" action="ppaction://hlinksldjump"/>
              </a:rPr>
              <a:t>Deliver</a:t>
            </a:r>
            <a:r>
              <a:rPr lang="en-GB" sz="1200" b="1">
                <a:solidFill>
                  <a:schemeClr val="dk1"/>
                </a:solidFill>
              </a:rPr>
              <a:t>┃</a:t>
            </a:r>
            <a:r>
              <a:rPr lang="en-GB" sz="1200" b="1" u="sng">
                <a:solidFill>
                  <a:schemeClr val="hlink"/>
                </a:solidFill>
                <a:hlinkClick r:id="rId9" action="ppaction://hlinksldjump"/>
              </a:rPr>
              <a:t>Other</a:t>
            </a:r>
            <a:r>
              <a:rPr lang="en-GB" b="1"/>
              <a:t>  </a:t>
            </a:r>
            <a:endParaRPr b="1"/>
          </a:p>
        </p:txBody>
      </p:sp>
      <p:sp>
        <p:nvSpPr>
          <p:cNvPr id="900" name="Google Shape;900;p117"/>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901" name="Google Shape;901;p117"/>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902" name="Google Shape;902;p117"/>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903" name="Google Shape;903;p117"/>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904" name="Google Shape;904;p117"/>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905" name="Google Shape;905;p117"/>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906" name="Google Shape;906;p117"/>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118"/>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TP Essentials</a:t>
            </a:r>
            <a:endParaRPr b="1">
              <a:latin typeface="Arial"/>
              <a:ea typeface="Arial"/>
              <a:cs typeface="Arial"/>
              <a:sym typeface="Arial"/>
            </a:endParaRPr>
          </a:p>
        </p:txBody>
      </p:sp>
      <p:graphicFrame>
        <p:nvGraphicFramePr>
          <p:cNvPr id="913" name="Google Shape;913;p118"/>
          <p:cNvGraphicFramePr/>
          <p:nvPr/>
        </p:nvGraphicFramePr>
        <p:xfrm>
          <a:off x="4341000" y="931225"/>
          <a:ext cx="7755000" cy="30162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0" lvl="0" indent="0" algn="l" rtl="0">
                        <a:spcBef>
                          <a:spcPts val="0"/>
                        </a:spcBef>
                        <a:spcAft>
                          <a:spcPts val="0"/>
                        </a:spcAft>
                        <a:buNone/>
                      </a:pP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914" name="Google Shape;914;p118"/>
          <p:cNvGrpSpPr/>
          <p:nvPr/>
        </p:nvGrpSpPr>
        <p:grpSpPr>
          <a:xfrm>
            <a:off x="4413548" y="1076422"/>
            <a:ext cx="3903655" cy="2705159"/>
            <a:chOff x="4419598" y="1608497"/>
            <a:chExt cx="3903655" cy="2705159"/>
          </a:xfrm>
        </p:grpSpPr>
        <p:sp>
          <p:nvSpPr>
            <p:cNvPr id="915" name="Google Shape;915;p118"/>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16" name="Google Shape;916;p118"/>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917" name="Google Shape;917;p118"/>
            <p:cNvSpPr/>
            <p:nvPr/>
          </p:nvSpPr>
          <p:spPr>
            <a:xfrm>
              <a:off x="4420405" y="3073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18" name="Google Shape;918;p118"/>
            <p:cNvSpPr/>
            <p:nvPr/>
          </p:nvSpPr>
          <p:spPr>
            <a:xfrm>
              <a:off x="7867347" y="385644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19" name="Google Shape;919;p118"/>
            <p:cNvSpPr/>
            <p:nvPr/>
          </p:nvSpPr>
          <p:spPr>
            <a:xfrm>
              <a:off x="4419598" y="38564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920" name="Google Shape;920;p118"/>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3" action="ppaction://hlinksldjump"/>
              </a:rPr>
              <a:t>Introduction</a:t>
            </a:r>
            <a:r>
              <a:rPr lang="en-GB" sz="1200" b="1">
                <a:solidFill>
                  <a:schemeClr val="dk1"/>
                </a:solidFill>
              </a:rPr>
              <a:t>┃</a:t>
            </a:r>
            <a:r>
              <a:rPr lang="en-GB" sz="1200" b="1" u="sng">
                <a:solidFill>
                  <a:schemeClr val="hlink"/>
                </a:solidFill>
                <a:hlinkClick r:id="rId4" action="ppaction://hlinksldjump"/>
              </a:rPr>
              <a:t>Contents</a:t>
            </a:r>
            <a:r>
              <a:rPr lang="en-GB" sz="1200" b="1"/>
              <a:t>┃</a:t>
            </a:r>
            <a:r>
              <a:rPr lang="en-GB" sz="1200" b="1" u="sng">
                <a:solidFill>
                  <a:schemeClr val="hlink"/>
                </a:solidFill>
                <a:hlinkClick r:id="rId5" action="ppaction://hlinksldjump"/>
              </a:rPr>
              <a:t>Business Development</a:t>
            </a:r>
            <a:r>
              <a:rPr lang="en-GB" sz="1200" b="1">
                <a:solidFill>
                  <a:schemeClr val="dk1"/>
                </a:solidFill>
              </a:rPr>
              <a:t>┃</a:t>
            </a:r>
            <a:r>
              <a:rPr lang="en-GB" sz="1200" b="1" u="sng">
                <a:solidFill>
                  <a:schemeClr val="hlink"/>
                </a:solidFill>
                <a:hlinkClick r:id="rId6" action="ppaction://hlinksldjump"/>
              </a:rPr>
              <a:t>Propose</a:t>
            </a:r>
            <a:r>
              <a:rPr lang="en-GB" sz="1200" b="1">
                <a:solidFill>
                  <a:schemeClr val="dk1"/>
                </a:solidFill>
              </a:rPr>
              <a:t>┃</a:t>
            </a:r>
            <a:r>
              <a:rPr lang="en-GB" sz="1200" b="1" u="sng">
                <a:solidFill>
                  <a:schemeClr val="hlink"/>
                </a:solidFill>
                <a:hlinkClick r:id="rId7" action="ppaction://hlinksldjump"/>
              </a:rPr>
              <a:t>Deliver</a:t>
            </a:r>
            <a:r>
              <a:rPr lang="en-GB" sz="1200" b="1">
                <a:solidFill>
                  <a:schemeClr val="dk1"/>
                </a:solidFill>
              </a:rPr>
              <a:t>┃</a:t>
            </a:r>
            <a:r>
              <a:rPr lang="en-GB" sz="1200" b="1" u="sng">
                <a:solidFill>
                  <a:schemeClr val="hlink"/>
                </a:solidFill>
                <a:hlinkClick r:id="rId8" action="ppaction://hlinksldjump"/>
              </a:rPr>
              <a:t>Other</a:t>
            </a:r>
            <a:r>
              <a:rPr lang="en-GB" b="1"/>
              <a:t>  </a:t>
            </a:r>
            <a:endParaRPr b="1"/>
          </a:p>
        </p:txBody>
      </p:sp>
      <p:sp>
        <p:nvSpPr>
          <p:cNvPr id="921" name="Google Shape;921;p118"/>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922" name="Google Shape;922;p118"/>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923" name="Google Shape;923;p118"/>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119"/>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CUT</a:t>
            </a:r>
            <a:endParaRPr b="1">
              <a:latin typeface="Arial"/>
              <a:ea typeface="Arial"/>
              <a:cs typeface="Arial"/>
              <a:sym typeface="Arial"/>
            </a:endParaRPr>
          </a:p>
        </p:txBody>
      </p:sp>
      <p:graphicFrame>
        <p:nvGraphicFramePr>
          <p:cNvPr id="930" name="Google Shape;930;p119"/>
          <p:cNvGraphicFramePr/>
          <p:nvPr/>
        </p:nvGraphicFramePr>
        <p:xfrm>
          <a:off x="4341000" y="931225"/>
          <a:ext cx="7755000" cy="30162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0" lvl="0" indent="0" algn="l" rtl="0">
                        <a:spcBef>
                          <a:spcPts val="0"/>
                        </a:spcBef>
                        <a:spcAft>
                          <a:spcPts val="0"/>
                        </a:spcAft>
                        <a:buNone/>
                      </a:pP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931" name="Google Shape;931;p119"/>
          <p:cNvGrpSpPr/>
          <p:nvPr/>
        </p:nvGrpSpPr>
        <p:grpSpPr>
          <a:xfrm>
            <a:off x="4413548" y="1076422"/>
            <a:ext cx="3903655" cy="2705159"/>
            <a:chOff x="4419598" y="1608497"/>
            <a:chExt cx="3903655" cy="2705159"/>
          </a:xfrm>
        </p:grpSpPr>
        <p:sp>
          <p:nvSpPr>
            <p:cNvPr id="932" name="Google Shape;932;p119"/>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33" name="Google Shape;933;p119"/>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934" name="Google Shape;934;p119"/>
            <p:cNvSpPr/>
            <p:nvPr/>
          </p:nvSpPr>
          <p:spPr>
            <a:xfrm>
              <a:off x="4420405" y="3073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35" name="Google Shape;935;p119"/>
            <p:cNvSpPr/>
            <p:nvPr/>
          </p:nvSpPr>
          <p:spPr>
            <a:xfrm>
              <a:off x="7867347" y="385644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36" name="Google Shape;936;p119"/>
            <p:cNvSpPr/>
            <p:nvPr/>
          </p:nvSpPr>
          <p:spPr>
            <a:xfrm>
              <a:off x="4419598" y="38564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937" name="Google Shape;937;p119"/>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3" action="ppaction://hlinksldjump"/>
              </a:rPr>
              <a:t>Introduction</a:t>
            </a:r>
            <a:r>
              <a:rPr lang="en-GB" sz="1200" b="1">
                <a:solidFill>
                  <a:schemeClr val="dk1"/>
                </a:solidFill>
              </a:rPr>
              <a:t>┃</a:t>
            </a:r>
            <a:r>
              <a:rPr lang="en-GB" sz="1200" b="1" u="sng">
                <a:solidFill>
                  <a:schemeClr val="hlink"/>
                </a:solidFill>
                <a:hlinkClick r:id="rId4" action="ppaction://hlinksldjump"/>
              </a:rPr>
              <a:t>Contents</a:t>
            </a:r>
            <a:r>
              <a:rPr lang="en-GB" sz="1200" b="1"/>
              <a:t>┃</a:t>
            </a:r>
            <a:r>
              <a:rPr lang="en-GB" sz="1200" b="1" u="sng">
                <a:solidFill>
                  <a:schemeClr val="hlink"/>
                </a:solidFill>
                <a:hlinkClick r:id="rId5" action="ppaction://hlinksldjump"/>
              </a:rPr>
              <a:t>Business Development</a:t>
            </a:r>
            <a:r>
              <a:rPr lang="en-GB" sz="1200" b="1">
                <a:solidFill>
                  <a:schemeClr val="dk1"/>
                </a:solidFill>
              </a:rPr>
              <a:t>┃</a:t>
            </a:r>
            <a:r>
              <a:rPr lang="en-GB" sz="1200" b="1" u="sng">
                <a:solidFill>
                  <a:schemeClr val="hlink"/>
                </a:solidFill>
                <a:hlinkClick r:id="rId6" action="ppaction://hlinksldjump"/>
              </a:rPr>
              <a:t>Propose</a:t>
            </a:r>
            <a:r>
              <a:rPr lang="en-GB" sz="1200" b="1">
                <a:solidFill>
                  <a:schemeClr val="dk1"/>
                </a:solidFill>
              </a:rPr>
              <a:t>┃</a:t>
            </a:r>
            <a:r>
              <a:rPr lang="en-GB" sz="1200" b="1" u="sng">
                <a:solidFill>
                  <a:schemeClr val="hlink"/>
                </a:solidFill>
                <a:hlinkClick r:id="rId7" action="ppaction://hlinksldjump"/>
              </a:rPr>
              <a:t>Deliver</a:t>
            </a:r>
            <a:r>
              <a:rPr lang="en-GB" sz="1200" b="1">
                <a:solidFill>
                  <a:schemeClr val="dk1"/>
                </a:solidFill>
              </a:rPr>
              <a:t>┃</a:t>
            </a:r>
            <a:r>
              <a:rPr lang="en-GB" sz="1200" b="1" u="sng">
                <a:solidFill>
                  <a:schemeClr val="hlink"/>
                </a:solidFill>
                <a:hlinkClick r:id="rId8" action="ppaction://hlinksldjump"/>
              </a:rPr>
              <a:t>Other</a:t>
            </a:r>
            <a:r>
              <a:rPr lang="en-GB" b="1"/>
              <a:t>  </a:t>
            </a:r>
            <a:endParaRPr b="1"/>
          </a:p>
        </p:txBody>
      </p:sp>
      <p:sp>
        <p:nvSpPr>
          <p:cNvPr id="938" name="Google Shape;938;p119"/>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939" name="Google Shape;939;p119"/>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940" name="Google Shape;940;p119"/>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120"/>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Risk Profiling Tool</a:t>
            </a:r>
            <a:endParaRPr b="1">
              <a:latin typeface="Arial"/>
              <a:ea typeface="Arial"/>
              <a:cs typeface="Arial"/>
              <a:sym typeface="Arial"/>
            </a:endParaRPr>
          </a:p>
        </p:txBody>
      </p:sp>
      <p:graphicFrame>
        <p:nvGraphicFramePr>
          <p:cNvPr id="947" name="Google Shape;947;p120"/>
          <p:cNvGraphicFramePr/>
          <p:nvPr/>
        </p:nvGraphicFramePr>
        <p:xfrm>
          <a:off x="4341000" y="931225"/>
          <a:ext cx="7755000" cy="542785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Helping clients identify areas of potential challenge by tax authorities in their operating models.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a:solidFill>
                            <a:schemeClr val="dk1"/>
                          </a:solidFill>
                        </a:rPr>
                        <a:t>The Risk Profiling Tool (“RPT”) takes data (both from client’s CbCR, where available, as well as public data sources) to produce powerful visualisations and allow you to identify likely areas of focus by HMRC.</a:t>
                      </a:r>
                      <a:endParaRPr sz="1000">
                        <a:solidFill>
                          <a:schemeClr val="dk1"/>
                        </a:solidFill>
                      </a:endParaRPr>
                    </a:p>
                    <a:p>
                      <a:pPr marL="0" lvl="0" indent="0" algn="l" rtl="0">
                        <a:spcBef>
                          <a:spcPts val="0"/>
                        </a:spcBef>
                        <a:spcAft>
                          <a:spcPts val="0"/>
                        </a:spcAft>
                        <a:buClr>
                          <a:schemeClr val="dk1"/>
                        </a:buClr>
                        <a:buSzPts val="1100"/>
                        <a:buFont typeface="Arial"/>
                        <a:buNone/>
                      </a:pPr>
                      <a:r>
                        <a:rPr lang="en-GB" sz="1000" u="sng">
                          <a:solidFill>
                            <a:schemeClr val="hlink"/>
                          </a:solidFill>
                          <a:hlinkClick r:id="rId3"/>
                        </a:rPr>
                        <a:t>⇒ take a looksy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Application &amp; Industry For Our Solution</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As part of a regular review of TP documentation.</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Taking a preliminary look at the types of data that may be included in the proposed Summary Audit Trail, to identify potential areas HMRC may perceive as risky.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In preparation for a Business Risk Review.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As an add-on to a review for the Audit of Tax.</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When addressing Tax aspects of Deals (such as bidder support, when assessing risks of a potential target, or as part of a pre-sale clean up or VDD prep).</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a:solidFill>
                            <a:schemeClr val="dk1"/>
                          </a:solidFill>
                        </a:rPr>
                        <a:t>In terms of how much it will cost you = No fixed fee and say 2x hours of Dani Cucca’s time to set up</a:t>
                      </a:r>
                      <a:endParaRPr sz="1000">
                        <a:solidFill>
                          <a:schemeClr val="dk1"/>
                        </a:solidFill>
                      </a:endParaRPr>
                    </a:p>
                    <a:p>
                      <a:pPr marL="0" lvl="0" indent="0" algn="l" rtl="0">
                        <a:spcBef>
                          <a:spcPts val="0"/>
                        </a:spcBef>
                        <a:spcAft>
                          <a:spcPts val="0"/>
                        </a:spcAft>
                        <a:buClr>
                          <a:schemeClr val="dk1"/>
                        </a:buClr>
                        <a:buSzPts val="1100"/>
                        <a:buFont typeface="Arial"/>
                        <a:buNone/>
                      </a:pPr>
                      <a:r>
                        <a:rPr lang="en-GB" sz="1000">
                          <a:solidFill>
                            <a:schemeClr val="dk1"/>
                          </a:solidFill>
                        </a:rPr>
                        <a:t>In terms of how much to charge your client = That is up to you, but speak to Scott, Martin</a:t>
                      </a:r>
                      <a:r>
                        <a:rPr lang="en-GB" sz="1000">
                          <a:solidFill>
                            <a:schemeClr val="dk1"/>
                          </a:solidFill>
                          <a:highlight>
                            <a:schemeClr val="lt1"/>
                          </a:highlight>
                        </a:rPr>
                        <a:t> or Frances if you have questions.</a:t>
                      </a:r>
                      <a:endParaRPr sz="1000" b="1">
                        <a:solidFill>
                          <a:schemeClr val="accent4"/>
                        </a:solidFill>
                        <a:highlight>
                          <a:schemeClr val="lt1"/>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9772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b="1" u="sng">
                          <a:solidFill>
                            <a:schemeClr val="hlink"/>
                          </a:solidFill>
                          <a:latin typeface="Roboto"/>
                          <a:ea typeface="Roboto"/>
                          <a:cs typeface="Roboto"/>
                          <a:sym typeface="Roboto"/>
                          <a:hlinkClick r:id="rId4"/>
                        </a:rPr>
                        <a:t>scott.bundy@pwc.com</a:t>
                      </a:r>
                      <a:r>
                        <a:rPr lang="en-GB" sz="1000" b="1">
                          <a:solidFill>
                            <a:schemeClr val="accent4"/>
                          </a:solidFill>
                          <a:latin typeface="Roboto"/>
                          <a:ea typeface="Roboto"/>
                          <a:cs typeface="Roboto"/>
                          <a:sym typeface="Roboto"/>
                        </a:rPr>
                        <a:t>,</a:t>
                      </a:r>
                      <a:r>
                        <a:rPr lang="en-GB" sz="1000" b="1">
                          <a:solidFill>
                            <a:schemeClr val="accent4"/>
                          </a:solidFill>
                        </a:rPr>
                        <a:t> </a:t>
                      </a:r>
                      <a:r>
                        <a:rPr lang="en-GB" sz="1000" b="1" u="sng">
                          <a:solidFill>
                            <a:schemeClr val="accent1"/>
                          </a:solidFill>
                          <a:latin typeface="Roboto"/>
                          <a:ea typeface="Roboto"/>
                          <a:cs typeface="Roboto"/>
                          <a:sym typeface="Roboto"/>
                          <a:hlinkClick r:id="rId5">
                            <a:extLst>
                              <a:ext uri="{A12FA001-AC4F-418D-AE19-62706E023703}">
                                <ahyp:hlinkClr xmlns:ahyp="http://schemas.microsoft.com/office/drawing/2018/hyperlinkcolor" val="tx"/>
                              </a:ext>
                            </a:extLst>
                          </a:hlinkClick>
                        </a:rPr>
                        <a:t>martin.s.kennedy@pwc.com</a:t>
                      </a:r>
                      <a:r>
                        <a:rPr lang="en-GB" sz="1000" b="1">
                          <a:solidFill>
                            <a:schemeClr val="accent4"/>
                          </a:solidFill>
                        </a:rPr>
                        <a:t>, </a:t>
                      </a:r>
                      <a:r>
                        <a:rPr lang="en-GB" sz="1000" b="1" u="sng">
                          <a:solidFill>
                            <a:schemeClr val="hlink"/>
                          </a:solidFill>
                          <a:latin typeface="Roboto"/>
                          <a:ea typeface="Roboto"/>
                          <a:cs typeface="Roboto"/>
                          <a:sym typeface="Roboto"/>
                          <a:hlinkClick r:id="rId6"/>
                        </a:rPr>
                        <a:t>frances.clapham@pwc.com</a:t>
                      </a:r>
                      <a:r>
                        <a:rPr lang="en-GB" sz="1000" b="1" u="sng">
                          <a:solidFill>
                            <a:schemeClr val="accent1"/>
                          </a:solidFill>
                          <a:latin typeface="Roboto"/>
                          <a:ea typeface="Roboto"/>
                          <a:cs typeface="Roboto"/>
                          <a:sym typeface="Roboto"/>
                        </a:rPr>
                        <a:t>,</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hlink"/>
                          </a:solidFill>
                          <a:hlinkClick r:id="rId3"/>
                        </a:rPr>
                        <a:t>Link to interactive demo</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accent1"/>
                          </a:solidFill>
                          <a:hlinkClick r:id="rId7">
                            <a:extLst>
                              <a:ext uri="{A12FA001-AC4F-418D-AE19-62706E023703}">
                                <ahyp:hlinkClr xmlns:ahyp="http://schemas.microsoft.com/office/drawing/2018/hyperlinkcolor" val="tx"/>
                              </a:ext>
                            </a:extLst>
                          </a:hlinkClick>
                        </a:rPr>
                        <a:t>Link to client flyer 1</a:t>
                      </a:r>
                      <a:endParaRPr sz="1000" b="1" u="sng">
                        <a:solidFill>
                          <a:schemeClr val="accent1"/>
                        </a:solidFill>
                      </a:endParaRPr>
                    </a:p>
                    <a:p>
                      <a:pPr marL="457200" lvl="0" indent="-292100" algn="l" rtl="0">
                        <a:spcBef>
                          <a:spcPts val="0"/>
                        </a:spcBef>
                        <a:spcAft>
                          <a:spcPts val="0"/>
                        </a:spcAft>
                        <a:buSzPts val="1000"/>
                        <a:buChar char="●"/>
                      </a:pPr>
                      <a:r>
                        <a:rPr lang="en-GB" sz="1000" b="1" u="sng">
                          <a:solidFill>
                            <a:schemeClr val="accent1"/>
                          </a:solidFill>
                          <a:hlinkClick r:id="rId8">
                            <a:extLst>
                              <a:ext uri="{A12FA001-AC4F-418D-AE19-62706E023703}">
                                <ahyp:hlinkClr xmlns:ahyp="http://schemas.microsoft.com/office/drawing/2018/hyperlinkcolor" val="tx"/>
                              </a:ext>
                            </a:extLst>
                          </a:hlinkClick>
                        </a:rPr>
                        <a:t>Link to client flyer 2</a:t>
                      </a:r>
                      <a:endParaRPr sz="1000" b="1" u="sng">
                        <a:solidFill>
                          <a:schemeClr val="accent1"/>
                        </a:solidFill>
                      </a:endParaRPr>
                    </a:p>
                    <a:p>
                      <a:pPr marL="457200" lvl="0" indent="-292100" algn="l" rtl="0">
                        <a:spcBef>
                          <a:spcPts val="0"/>
                        </a:spcBef>
                        <a:spcAft>
                          <a:spcPts val="0"/>
                        </a:spcAft>
                        <a:buSzPts val="1000"/>
                        <a:buChar char="●"/>
                      </a:pPr>
                      <a:r>
                        <a:rPr lang="en-GB" sz="1000" b="1" u="sng">
                          <a:solidFill>
                            <a:schemeClr val="accent1"/>
                          </a:solidFill>
                          <a:hlinkClick r:id="rId9">
                            <a:extLst>
                              <a:ext uri="{A12FA001-AC4F-418D-AE19-62706E023703}">
                                <ahyp:hlinkClr xmlns:ahyp="http://schemas.microsoft.com/office/drawing/2018/hyperlinkcolor" val="tx"/>
                              </a:ext>
                            </a:extLst>
                          </a:hlinkClick>
                        </a:rPr>
                        <a:t>Link to auto generated client email</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948" name="Google Shape;948;p120"/>
          <p:cNvGrpSpPr/>
          <p:nvPr/>
        </p:nvGrpSpPr>
        <p:grpSpPr>
          <a:xfrm>
            <a:off x="4419598" y="1227497"/>
            <a:ext cx="3954405" cy="4856638"/>
            <a:chOff x="4419598" y="1608497"/>
            <a:chExt cx="3954405" cy="4856638"/>
          </a:xfrm>
        </p:grpSpPr>
        <p:sp>
          <p:nvSpPr>
            <p:cNvPr id="949" name="Google Shape;949;p120"/>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50" name="Google Shape;950;p120"/>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951" name="Google Shape;951;p120"/>
            <p:cNvSpPr/>
            <p:nvPr/>
          </p:nvSpPr>
          <p:spPr>
            <a:xfrm>
              <a:off x="4419605" y="35898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52" name="Google Shape;952;p120"/>
            <p:cNvSpPr/>
            <p:nvPr/>
          </p:nvSpPr>
          <p:spPr>
            <a:xfrm>
              <a:off x="4420253" y="49888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953" name="Google Shape;953;p120"/>
            <p:cNvSpPr/>
            <p:nvPr/>
          </p:nvSpPr>
          <p:spPr>
            <a:xfrm>
              <a:off x="7918097" y="60079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54" name="Google Shape;954;p120"/>
            <p:cNvSpPr/>
            <p:nvPr/>
          </p:nvSpPr>
          <p:spPr>
            <a:xfrm>
              <a:off x="4419598" y="60079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955" name="Google Shape;955;p120"/>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0" action="ppaction://hlinksldjump"/>
              </a:rPr>
              <a:t>Introduction</a:t>
            </a:r>
            <a:r>
              <a:rPr lang="en-GB" sz="1200" b="1">
                <a:solidFill>
                  <a:schemeClr val="dk1"/>
                </a:solidFill>
              </a:rPr>
              <a:t>┃</a:t>
            </a:r>
            <a:r>
              <a:rPr lang="en-GB" sz="1200" b="1" u="sng">
                <a:solidFill>
                  <a:schemeClr val="hlink"/>
                </a:solidFill>
                <a:hlinkClick r:id="rId11" action="ppaction://hlinksldjump"/>
              </a:rPr>
              <a:t>Contents</a:t>
            </a:r>
            <a:r>
              <a:rPr lang="en-GB" sz="1200" b="1"/>
              <a:t>┃</a:t>
            </a:r>
            <a:r>
              <a:rPr lang="en-GB" sz="1200" b="1" u="sng">
                <a:solidFill>
                  <a:schemeClr val="hlink"/>
                </a:solidFill>
                <a:hlinkClick r:id="rId12" action="ppaction://hlinksldjump"/>
              </a:rPr>
              <a:t>Business Development</a:t>
            </a:r>
            <a:r>
              <a:rPr lang="en-GB" sz="1200" b="1">
                <a:solidFill>
                  <a:schemeClr val="dk1"/>
                </a:solidFill>
              </a:rPr>
              <a:t>┃</a:t>
            </a:r>
            <a:r>
              <a:rPr lang="en-GB" sz="1200" b="1" u="sng">
                <a:solidFill>
                  <a:schemeClr val="hlink"/>
                </a:solidFill>
                <a:hlinkClick r:id="rId13" action="ppaction://hlinksldjump"/>
              </a:rPr>
              <a:t>Propose</a:t>
            </a:r>
            <a:r>
              <a:rPr lang="en-GB" sz="1200" b="1">
                <a:solidFill>
                  <a:schemeClr val="dk1"/>
                </a:solidFill>
              </a:rPr>
              <a:t>┃</a:t>
            </a:r>
            <a:r>
              <a:rPr lang="en-GB" sz="1200" b="1" u="sng">
                <a:solidFill>
                  <a:schemeClr val="hlink"/>
                </a:solidFill>
                <a:hlinkClick r:id="rId14" action="ppaction://hlinksldjump"/>
              </a:rPr>
              <a:t>Deliver</a:t>
            </a:r>
            <a:r>
              <a:rPr lang="en-GB" sz="1200" b="1">
                <a:solidFill>
                  <a:schemeClr val="dk1"/>
                </a:solidFill>
              </a:rPr>
              <a:t>┃</a:t>
            </a:r>
            <a:r>
              <a:rPr lang="en-GB" sz="1200" b="1" u="sng">
                <a:solidFill>
                  <a:schemeClr val="hlink"/>
                </a:solidFill>
                <a:hlinkClick r:id="rId15" action="ppaction://hlinksldjump"/>
              </a:rPr>
              <a:t>Other</a:t>
            </a:r>
            <a:r>
              <a:rPr lang="en-GB" b="1"/>
              <a:t>  </a:t>
            </a:r>
            <a:endParaRPr b="1"/>
          </a:p>
        </p:txBody>
      </p:sp>
      <p:pic>
        <p:nvPicPr>
          <p:cNvPr id="956" name="Google Shape;956;p120"/>
          <p:cNvPicPr preferRelativeResize="0"/>
          <p:nvPr/>
        </p:nvPicPr>
        <p:blipFill>
          <a:blip r:embed="rId16">
            <a:alphaModFix/>
          </a:blip>
          <a:stretch>
            <a:fillRect/>
          </a:stretch>
        </p:blipFill>
        <p:spPr>
          <a:xfrm>
            <a:off x="218575" y="2355856"/>
            <a:ext cx="3559699" cy="1739740"/>
          </a:xfrm>
          <a:prstGeom prst="rect">
            <a:avLst/>
          </a:prstGeom>
          <a:noFill/>
          <a:ln>
            <a:noFill/>
          </a:ln>
        </p:spPr>
      </p:pic>
      <p:sp>
        <p:nvSpPr>
          <p:cNvPr id="957" name="Google Shape;957;p120"/>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
        <p:nvSpPr>
          <p:cNvPr id="958" name="Google Shape;958;p120"/>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959" name="Google Shape;959;p120"/>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p121"/>
          <p:cNvSpPr txBox="1">
            <a:spLocks noGrp="1"/>
          </p:cNvSpPr>
          <p:nvPr>
            <p:ph type="title"/>
          </p:nvPr>
        </p:nvSpPr>
        <p:spPr>
          <a:xfrm>
            <a:off x="442925" y="761900"/>
            <a:ext cx="3111000" cy="12459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Economically significant functions tool</a:t>
            </a:r>
            <a:endParaRPr b="1">
              <a:latin typeface="Arial"/>
              <a:ea typeface="Arial"/>
              <a:cs typeface="Arial"/>
              <a:sym typeface="Arial"/>
            </a:endParaRPr>
          </a:p>
        </p:txBody>
      </p:sp>
      <p:graphicFrame>
        <p:nvGraphicFramePr>
          <p:cNvPr id="966" name="Google Shape;966;p121"/>
          <p:cNvGraphicFramePr/>
          <p:nvPr/>
        </p:nvGraphicFramePr>
        <p:xfrm>
          <a:off x="4341000" y="931225"/>
          <a:ext cx="7755000" cy="4905875"/>
        </p:xfrm>
        <a:graphic>
          <a:graphicData uri="http://schemas.openxmlformats.org/drawingml/2006/table">
            <a:tbl>
              <a:tblPr>
                <a:noFill/>
                <a:tableStyleId>{BDB39110-B58C-4B2C-A62D-A6967D5FB689}</a:tableStyleId>
              </a:tblPr>
              <a:tblGrid>
                <a:gridCol w="700450">
                  <a:extLst>
                    <a:ext uri="{9D8B030D-6E8A-4147-A177-3AD203B41FA5}">
                      <a16:colId xmlns:a16="http://schemas.microsoft.com/office/drawing/2014/main" val="20000"/>
                    </a:ext>
                  </a:extLst>
                </a:gridCol>
                <a:gridCol w="1111900">
                  <a:extLst>
                    <a:ext uri="{9D8B030D-6E8A-4147-A177-3AD203B41FA5}">
                      <a16:colId xmlns:a16="http://schemas.microsoft.com/office/drawing/2014/main" val="20001"/>
                    </a:ext>
                  </a:extLst>
                </a:gridCol>
                <a:gridCol w="390775">
                  <a:extLst>
                    <a:ext uri="{9D8B030D-6E8A-4147-A177-3AD203B41FA5}">
                      <a16:colId xmlns:a16="http://schemas.microsoft.com/office/drawing/2014/main" val="20002"/>
                    </a:ext>
                  </a:extLst>
                </a:gridCol>
                <a:gridCol w="1850625">
                  <a:extLst>
                    <a:ext uri="{9D8B030D-6E8A-4147-A177-3AD203B41FA5}">
                      <a16:colId xmlns:a16="http://schemas.microsoft.com/office/drawing/2014/main" val="20003"/>
                    </a:ext>
                  </a:extLst>
                </a:gridCol>
                <a:gridCol w="515275">
                  <a:extLst>
                    <a:ext uri="{9D8B030D-6E8A-4147-A177-3AD203B41FA5}">
                      <a16:colId xmlns:a16="http://schemas.microsoft.com/office/drawing/2014/main" val="20004"/>
                    </a:ext>
                  </a:extLst>
                </a:gridCol>
                <a:gridCol w="3185975">
                  <a:extLst>
                    <a:ext uri="{9D8B030D-6E8A-4147-A177-3AD203B41FA5}">
                      <a16:colId xmlns:a16="http://schemas.microsoft.com/office/drawing/2014/main" val="20005"/>
                    </a:ext>
                  </a:extLst>
                </a:gridCol>
              </a:tblGrid>
              <a:tr h="75032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5">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Measuring the concentration of people functions within an organisation and the impact it has on a client’s Transfer Pricing operating model.</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5">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tool that uses the Herfindahl Index to measure the concentration of functionality within a client’s business. </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The tool can be used to identify weaknesses in principal models say for example where there is a concentration of significant functions outside of the principal location/s.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228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Guidance &amp; training</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3">
                            <a:extLst>
                              <a:ext uri="{A12FA001-AC4F-418D-AE19-62706E023703}">
                                <ahyp:hlinkClr xmlns:ahyp="http://schemas.microsoft.com/office/drawing/2018/hyperlinkcolor" val="tx"/>
                              </a:ext>
                            </a:extLst>
                          </a:hlinkClick>
                        </a:rPr>
                        <a:t>Link to ESF training video</a:t>
                      </a:r>
                      <a:r>
                        <a:rPr lang="en-GB" sz="1000" b="1">
                          <a:solidFill>
                            <a:schemeClr val="dk1"/>
                          </a:solidFill>
                        </a:rPr>
                        <a:t> </a:t>
                      </a:r>
                      <a:r>
                        <a:rPr lang="en-GB" sz="1000">
                          <a:solidFill>
                            <a:schemeClr val="dk1"/>
                          </a:solidFill>
                        </a:rPr>
                        <a:t>(from 16 minutes onwards)</a:t>
                      </a:r>
                      <a:endParaRPr sz="10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Clr>
                          <a:schemeClr val="dk1"/>
                        </a:buClr>
                        <a:buSzPts val="1100"/>
                        <a:buFont typeface="Arial"/>
                        <a:buNone/>
                      </a:pPr>
                      <a:r>
                        <a:rPr lang="en-GB" sz="1000" b="1">
                          <a:solidFill>
                            <a:schemeClr val="accent4"/>
                          </a:solidFill>
                        </a:rPr>
                        <a:t>Use cases</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Analysing impacts of changes in location of staff</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Business reorganisations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M&amp;A activity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Concentration of activities and functions</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2"/>
                  </a:ext>
                </a:extLst>
              </a:tr>
              <a:tr h="6536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highlight>
                            <a:srgbClr val="FFFF00"/>
                          </a:highlight>
                        </a:rPr>
                        <a:t>Depends on the project. No fixed charges for the tech therefore can be done on investment basis, integrated into project costs or sold as a separate item  </a:t>
                      </a:r>
                      <a:endParaRPr sz="1000" b="1">
                        <a:solidFill>
                          <a:schemeClr val="accent4"/>
                        </a:solidFill>
                        <a:highlight>
                          <a:srgbClr val="FFFF00"/>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r h="717375">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mark.n.israel@pwc.com</a:t>
                      </a:r>
                      <a:endParaRPr sz="1000" b="1">
                        <a:solidFill>
                          <a:schemeClr val="dk1"/>
                        </a:solidFill>
                        <a:highlight>
                          <a:srgbClr val="FFFFFF"/>
                        </a:highlight>
                        <a:latin typeface="Roboto"/>
                        <a:ea typeface="Roboto"/>
                        <a:cs typeface="Roboto"/>
                        <a:sym typeface="Roboto"/>
                      </a:endParaRPr>
                    </a:p>
                    <a:p>
                      <a:pPr marL="0" lvl="0" indent="0" algn="l" rtl="0">
                        <a:spcBef>
                          <a:spcPts val="0"/>
                        </a:spcBef>
                        <a:spcAft>
                          <a:spcPts val="0"/>
                        </a:spcAft>
                        <a:buNone/>
                      </a:pPr>
                      <a:endParaRPr sz="1000" b="1">
                        <a:solidFill>
                          <a:schemeClr val="dk1"/>
                        </a:solidFill>
                        <a:highlight>
                          <a:srgbClr val="FFFFFF"/>
                        </a:highlight>
                        <a:latin typeface="Roboto"/>
                        <a:ea typeface="Roboto"/>
                        <a:cs typeface="Roboto"/>
                        <a:sym typeface="Roboto"/>
                      </a:endParaRPr>
                    </a:p>
                    <a:p>
                      <a:pPr marL="0" lvl="0" indent="0" algn="l" rtl="0">
                        <a:spcBef>
                          <a:spcPts val="0"/>
                        </a:spcBef>
                        <a:spcAft>
                          <a:spcPts val="0"/>
                        </a:spcAft>
                        <a:buNone/>
                      </a:pPr>
                      <a:endParaRPr sz="1000" b="1">
                        <a:solidFill>
                          <a:schemeClr val="dk1"/>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Clr>
                          <a:schemeClr val="dk1"/>
                        </a:buClr>
                        <a:buSzPts val="1100"/>
                        <a:buFont typeface="Arial"/>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3">
                            <a:extLst>
                              <a:ext uri="{A12FA001-AC4F-418D-AE19-62706E023703}">
                                <ahyp:hlinkClr xmlns:ahyp="http://schemas.microsoft.com/office/drawing/2018/hyperlinkcolor" val="tx"/>
                              </a:ext>
                            </a:extLst>
                          </a:hlinkClick>
                        </a:rPr>
                        <a:t>Link to ESF training video</a:t>
                      </a:r>
                      <a:endParaRPr sz="1000" b="1">
                        <a:solidFill>
                          <a:schemeClr val="dk1"/>
                        </a:solidFill>
                        <a:highlight>
                          <a:srgbClr val="FFFF00"/>
                        </a:highlight>
                      </a:endParaRPr>
                    </a:p>
                    <a:p>
                      <a:pPr marL="457200" lvl="0" indent="-292100" algn="l" rtl="0">
                        <a:spcBef>
                          <a:spcPts val="0"/>
                        </a:spcBef>
                        <a:spcAft>
                          <a:spcPts val="0"/>
                        </a:spcAft>
                        <a:buClr>
                          <a:schemeClr val="dk1"/>
                        </a:buClr>
                        <a:buSzPts val="1000"/>
                        <a:buChar char="●"/>
                      </a:pPr>
                      <a:r>
                        <a:rPr lang="en-GB" sz="1000" b="1">
                          <a:solidFill>
                            <a:schemeClr val="dk1"/>
                          </a:solidFill>
                          <a:highlight>
                            <a:srgbClr val="FFFF00"/>
                          </a:highlight>
                        </a:rPr>
                        <a:t>Link to interactive ESF demo</a:t>
                      </a:r>
                      <a:endParaRPr sz="1000" b="1">
                        <a:solidFill>
                          <a:schemeClr val="dk1"/>
                        </a:solidFill>
                        <a:highlight>
                          <a:srgbClr val="FFFF00"/>
                        </a:highlight>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5">
                            <a:extLst>
                              <a:ext uri="{A12FA001-AC4F-418D-AE19-62706E023703}">
                                <ahyp:hlinkClr xmlns:ahyp="http://schemas.microsoft.com/office/drawing/2018/hyperlinkcolor" val="tx"/>
                              </a:ext>
                            </a:extLst>
                          </a:hlinkClick>
                        </a:rPr>
                        <a:t>ESF client flyer June 2021</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6">
                            <a:extLst>
                              <a:ext uri="{A12FA001-AC4F-418D-AE19-62706E023703}">
                                <ahyp:hlinkClr xmlns:ahyp="http://schemas.microsoft.com/office/drawing/2018/hyperlinkcolor" val="tx"/>
                              </a:ext>
                            </a:extLst>
                          </a:hlinkClick>
                        </a:rPr>
                        <a:t>ESF Client Taster &amp; Tech slide deck</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7">
                            <a:extLst>
                              <a:ext uri="{A12FA001-AC4F-418D-AE19-62706E023703}">
                                <ahyp:hlinkClr xmlns:ahyp="http://schemas.microsoft.com/office/drawing/2018/hyperlinkcolor" val="tx"/>
                              </a:ext>
                            </a:extLst>
                          </a:hlinkClick>
                        </a:rPr>
                        <a:t>Transfer Pricing in 5 Minutes episode</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967" name="Google Shape;967;p121"/>
          <p:cNvGrpSpPr/>
          <p:nvPr/>
        </p:nvGrpSpPr>
        <p:grpSpPr>
          <a:xfrm>
            <a:off x="4419598" y="998897"/>
            <a:ext cx="4347155" cy="4051838"/>
            <a:chOff x="4419598" y="1379897"/>
            <a:chExt cx="4347155" cy="4051838"/>
          </a:xfrm>
        </p:grpSpPr>
        <p:sp>
          <p:nvSpPr>
            <p:cNvPr id="968" name="Google Shape;968;p121"/>
            <p:cNvSpPr/>
            <p:nvPr/>
          </p:nvSpPr>
          <p:spPr>
            <a:xfrm>
              <a:off x="4420248" y="13798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69" name="Google Shape;969;p121"/>
            <p:cNvSpPr/>
            <p:nvPr/>
          </p:nvSpPr>
          <p:spPr>
            <a:xfrm>
              <a:off x="4420393" y="21419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970" name="Google Shape;970;p121"/>
            <p:cNvSpPr/>
            <p:nvPr/>
          </p:nvSpPr>
          <p:spPr>
            <a:xfrm>
              <a:off x="4420253" y="42962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971" name="Google Shape;971;p121"/>
            <p:cNvSpPr/>
            <p:nvPr/>
          </p:nvSpPr>
          <p:spPr>
            <a:xfrm>
              <a:off x="8310847" y="49745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72" name="Google Shape;972;p121"/>
            <p:cNvSpPr/>
            <p:nvPr/>
          </p:nvSpPr>
          <p:spPr>
            <a:xfrm>
              <a:off x="4419598" y="49745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973" name="Google Shape;973;p121"/>
            <p:cNvSpPr/>
            <p:nvPr/>
          </p:nvSpPr>
          <p:spPr>
            <a:xfrm>
              <a:off x="4419605" y="3196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pic>
        <p:nvPicPr>
          <p:cNvPr id="974" name="Google Shape;974;p121"/>
          <p:cNvPicPr preferRelativeResize="0"/>
          <p:nvPr/>
        </p:nvPicPr>
        <p:blipFill>
          <a:blip r:embed="rId8">
            <a:alphaModFix/>
          </a:blip>
          <a:stretch>
            <a:fillRect/>
          </a:stretch>
        </p:blipFill>
        <p:spPr>
          <a:xfrm>
            <a:off x="320175" y="2286723"/>
            <a:ext cx="3074576" cy="1628581"/>
          </a:xfrm>
          <a:prstGeom prst="rect">
            <a:avLst/>
          </a:prstGeom>
          <a:noFill/>
          <a:ln>
            <a:noFill/>
          </a:ln>
        </p:spPr>
      </p:pic>
      <p:sp>
        <p:nvSpPr>
          <p:cNvPr id="975" name="Google Shape;975;p121"/>
          <p:cNvSpPr/>
          <p:nvPr/>
        </p:nvSpPr>
        <p:spPr>
          <a:xfrm>
            <a:off x="8420930" y="2815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76" name="Google Shape;976;p121"/>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9" action="ppaction://hlinksldjump"/>
              </a:rPr>
              <a:t>Introduction</a:t>
            </a:r>
            <a:r>
              <a:rPr lang="en-GB" sz="1200" b="1">
                <a:solidFill>
                  <a:schemeClr val="dk1"/>
                </a:solidFill>
              </a:rPr>
              <a:t>┃</a:t>
            </a:r>
            <a:r>
              <a:rPr lang="en-GB" sz="1200" b="1" u="sng">
                <a:solidFill>
                  <a:schemeClr val="hlink"/>
                </a:solidFill>
                <a:hlinkClick r:id="rId10" action="ppaction://hlinksldjump"/>
              </a:rPr>
              <a:t>Contents</a:t>
            </a:r>
            <a:r>
              <a:rPr lang="en-GB" sz="1200" b="1"/>
              <a:t>┃</a:t>
            </a:r>
            <a:r>
              <a:rPr lang="en-GB" sz="1200" b="1" u="sng">
                <a:solidFill>
                  <a:schemeClr val="hlink"/>
                </a:solidFill>
                <a:hlinkClick r:id="rId11" action="ppaction://hlinksldjump"/>
              </a:rPr>
              <a:t>Business Development</a:t>
            </a:r>
            <a:r>
              <a:rPr lang="en-GB" sz="1200" b="1">
                <a:solidFill>
                  <a:schemeClr val="dk1"/>
                </a:solidFill>
              </a:rPr>
              <a:t>┃</a:t>
            </a:r>
            <a:r>
              <a:rPr lang="en-GB" sz="1200" b="1" u="sng">
                <a:solidFill>
                  <a:schemeClr val="hlink"/>
                </a:solidFill>
                <a:hlinkClick r:id="rId12" action="ppaction://hlinksldjump"/>
              </a:rPr>
              <a:t>Propose</a:t>
            </a:r>
            <a:r>
              <a:rPr lang="en-GB" sz="1200" b="1">
                <a:solidFill>
                  <a:schemeClr val="dk1"/>
                </a:solidFill>
              </a:rPr>
              <a:t>┃</a:t>
            </a:r>
            <a:r>
              <a:rPr lang="en-GB" sz="1200" b="1" u="sng">
                <a:solidFill>
                  <a:schemeClr val="hlink"/>
                </a:solidFill>
                <a:hlinkClick r:id="rId13" action="ppaction://hlinksldjump"/>
              </a:rPr>
              <a:t>Deliver</a:t>
            </a:r>
            <a:r>
              <a:rPr lang="en-GB" sz="1200" b="1">
                <a:solidFill>
                  <a:schemeClr val="dk1"/>
                </a:solidFill>
              </a:rPr>
              <a:t>┃</a:t>
            </a:r>
            <a:r>
              <a:rPr lang="en-GB" sz="1200" b="1" u="sng">
                <a:solidFill>
                  <a:schemeClr val="hlink"/>
                </a:solidFill>
                <a:hlinkClick r:id="rId14" action="ppaction://hlinksldjump"/>
              </a:rPr>
              <a:t>Other</a:t>
            </a:r>
            <a:r>
              <a:rPr lang="en-GB" b="1"/>
              <a:t>  </a:t>
            </a:r>
            <a:endParaRPr b="1"/>
          </a:p>
        </p:txBody>
      </p:sp>
      <p:sp>
        <p:nvSpPr>
          <p:cNvPr id="977" name="Google Shape;977;p121"/>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978" name="Google Shape;978;p121"/>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979" name="Google Shape;979;p121"/>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980" name="Google Shape;980;p121"/>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122"/>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TP Network Salesforce Dashboard</a:t>
            </a:r>
            <a:endParaRPr b="1">
              <a:latin typeface="Arial"/>
              <a:ea typeface="Arial"/>
              <a:cs typeface="Arial"/>
              <a:sym typeface="Arial"/>
            </a:endParaRPr>
          </a:p>
        </p:txBody>
      </p:sp>
      <p:graphicFrame>
        <p:nvGraphicFramePr>
          <p:cNvPr id="987" name="Google Shape;987;p122"/>
          <p:cNvGraphicFramePr/>
          <p:nvPr/>
        </p:nvGraphicFramePr>
        <p:xfrm>
          <a:off x="4341000" y="931225"/>
          <a:ext cx="7755000" cy="533635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Keeping track of all of the network’s opportunities.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summary tool that presents data for the overall UK network with applicable filters per team and even TP proposition.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Available insights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Weighted Pipeline Value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Unweighted Pipeline Value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New Opportunities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Wins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Engagement Feedback</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External Meetings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No of Clients added</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No of Contacts added</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Available filters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Market team</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Cost centre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Product code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FY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Accounts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Industries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9772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prith.vansia@pwc.com</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hlink"/>
                          </a:solidFill>
                          <a:hlinkClick r:id="rId4"/>
                        </a:rPr>
                        <a:t>Link to dashboard</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988" name="Google Shape;988;p122"/>
          <p:cNvGrpSpPr/>
          <p:nvPr/>
        </p:nvGrpSpPr>
        <p:grpSpPr>
          <a:xfrm>
            <a:off x="4413548" y="1076422"/>
            <a:ext cx="3954405" cy="4856638"/>
            <a:chOff x="4419598" y="1608497"/>
            <a:chExt cx="3954405" cy="4856638"/>
          </a:xfrm>
        </p:grpSpPr>
        <p:sp>
          <p:nvSpPr>
            <p:cNvPr id="989" name="Google Shape;989;p122"/>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90" name="Google Shape;990;p122"/>
            <p:cNvSpPr/>
            <p:nvPr/>
          </p:nvSpPr>
          <p:spPr>
            <a:xfrm>
              <a:off x="4420393" y="243604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991" name="Google Shape;991;p122"/>
            <p:cNvSpPr/>
            <p:nvPr/>
          </p:nvSpPr>
          <p:spPr>
            <a:xfrm>
              <a:off x="4419605" y="35898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92" name="Google Shape;992;p122"/>
            <p:cNvSpPr/>
            <p:nvPr/>
          </p:nvSpPr>
          <p:spPr>
            <a:xfrm>
              <a:off x="4420253" y="49888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993" name="Google Shape;993;p122"/>
            <p:cNvSpPr/>
            <p:nvPr/>
          </p:nvSpPr>
          <p:spPr>
            <a:xfrm>
              <a:off x="7918097" y="60079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994" name="Google Shape;994;p122"/>
            <p:cNvSpPr/>
            <p:nvPr/>
          </p:nvSpPr>
          <p:spPr>
            <a:xfrm>
              <a:off x="4419598" y="60079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995" name="Google Shape;995;p122"/>
          <p:cNvPicPr preferRelativeResize="0"/>
          <p:nvPr/>
        </p:nvPicPr>
        <p:blipFill rotWithShape="1">
          <a:blip r:embed="rId5">
            <a:alphaModFix/>
          </a:blip>
          <a:srcRect l="1245" t="2505" r="2932"/>
          <a:stretch/>
        </p:blipFill>
        <p:spPr>
          <a:xfrm>
            <a:off x="291250" y="2349073"/>
            <a:ext cx="2758976" cy="1776524"/>
          </a:xfrm>
          <a:prstGeom prst="rect">
            <a:avLst/>
          </a:prstGeom>
          <a:noFill/>
          <a:ln>
            <a:noFill/>
          </a:ln>
        </p:spPr>
      </p:pic>
      <p:sp>
        <p:nvSpPr>
          <p:cNvPr id="996" name="Google Shape;996;p122"/>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sp>
        <p:nvSpPr>
          <p:cNvPr id="997" name="Google Shape;997;p122"/>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998" name="Google Shape;998;p122"/>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123"/>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TP Disputes dashboard</a:t>
            </a:r>
            <a:endParaRPr b="1">
              <a:latin typeface="Arial"/>
              <a:ea typeface="Arial"/>
              <a:cs typeface="Arial"/>
              <a:sym typeface="Arial"/>
            </a:endParaRPr>
          </a:p>
        </p:txBody>
      </p:sp>
      <p:graphicFrame>
        <p:nvGraphicFramePr>
          <p:cNvPr id="1005" name="Google Shape;1005;p123"/>
          <p:cNvGraphicFramePr/>
          <p:nvPr/>
        </p:nvGraphicFramePr>
        <p:xfrm>
          <a:off x="4341000" y="931225"/>
          <a:ext cx="7755000" cy="533635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665600">
                  <a:extLst>
                    <a:ext uri="{9D8B030D-6E8A-4147-A177-3AD203B41FA5}">
                      <a16:colId xmlns:a16="http://schemas.microsoft.com/office/drawing/2014/main" val="20002"/>
                    </a:ext>
                  </a:extLst>
                </a:gridCol>
                <a:gridCol w="3622300">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Keeping track of all of the disputes which PwC are engaged to assist with, PwC’s responses to various dispute issues and HMRC’s stances and conclusion on various issues.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dashboard that presents relevant information on ongoing and historic disputes which PwC is involved in.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2">
                  <a:txBody>
                    <a:bodyPr/>
                    <a:lstStyle/>
                    <a:p>
                      <a:pPr marL="0" lvl="0" indent="0" algn="l" rtl="0">
                        <a:spcBef>
                          <a:spcPts val="0"/>
                        </a:spcBef>
                        <a:spcAft>
                          <a:spcPts val="0"/>
                        </a:spcAft>
                        <a:buNone/>
                      </a:pPr>
                      <a:r>
                        <a:rPr lang="en-GB" sz="1000" b="1">
                          <a:solidFill>
                            <a:schemeClr val="accent4"/>
                          </a:solidFill>
                        </a:rPr>
                        <a:t>Purpose</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Ensure we are collecting data to track our work, understand trends and shine light on the key areas.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Ensure all in our network have access to this data to leverage from and gain a better understanding relevant to their projects.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Provide insights to communicate to clients our knowledge and expertise.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a:txBody>
                    <a:bodyPr/>
                    <a:lstStyle/>
                    <a:p>
                      <a:pPr marL="0" lvl="0" indent="0" algn="l" rtl="0">
                        <a:spcBef>
                          <a:spcPts val="0"/>
                        </a:spcBef>
                        <a:spcAft>
                          <a:spcPts val="0"/>
                        </a:spcAft>
                        <a:buNone/>
                      </a:pPr>
                      <a:r>
                        <a:rPr lang="en-GB" sz="1000" b="1">
                          <a:solidFill>
                            <a:schemeClr val="accent4"/>
                          </a:solidFill>
                        </a:rPr>
                        <a:t>Available information</a:t>
                      </a:r>
                      <a:endParaRPr sz="1000" b="1">
                        <a:solidFill>
                          <a:schemeClr val="accent4"/>
                        </a:solidFill>
                      </a:endParaRPr>
                    </a:p>
                    <a:p>
                      <a:pPr marL="0" lvl="0" indent="0" algn="l" rtl="0">
                        <a:spcBef>
                          <a:spcPts val="0"/>
                        </a:spcBef>
                        <a:spcAft>
                          <a:spcPts val="0"/>
                        </a:spcAft>
                        <a:buNone/>
                      </a:pPr>
                      <a:r>
                        <a:rPr lang="en-GB" sz="1000">
                          <a:solidFill>
                            <a:schemeClr val="dk1"/>
                          </a:solidFill>
                        </a:rPr>
                        <a:t>Inter alia:</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Type of dispute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Sector of client</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HMRC BU leading enquiry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Provision subject to dispute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Outcome of enquiry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Enquiry timeframe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Description of principles agreed with HMRC etc.</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2"/>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Dispute areas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Transfer Pricing enquiries;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APAs;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MAPs;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PDCF;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State Aid; and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ATCAs.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r h="9772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rPr>
                        <a:t>oli.sabin@pwc.com</a:t>
                      </a:r>
                      <a:endParaRPr sz="1000" b="1" u="sng">
                        <a:solidFill>
                          <a:schemeClr val="hlink"/>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rPr>
                        <a:t>sara.harris@pwc.com</a:t>
                      </a:r>
                      <a:endParaRPr sz="1000" b="1" u="sng">
                        <a:solidFill>
                          <a:schemeClr val="hlink"/>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chris.booker@pwc.com</a:t>
                      </a:r>
                      <a:endParaRPr sz="1000" b="1" u="sng">
                        <a:solidFill>
                          <a:schemeClr val="hlink"/>
                        </a:solidFill>
                        <a:highlight>
                          <a:srgbClr val="FFFFFF"/>
                        </a:highlight>
                        <a:latin typeface="Roboto"/>
                        <a:ea typeface="Roboto"/>
                        <a:cs typeface="Roboto"/>
                        <a:sym typeface="Roboto"/>
                      </a:endParaRPr>
                    </a:p>
                    <a:p>
                      <a:pPr marL="0" lvl="0" indent="0" algn="l" rtl="0">
                        <a:spcBef>
                          <a:spcPts val="0"/>
                        </a:spcBef>
                        <a:spcAft>
                          <a:spcPts val="0"/>
                        </a:spcAft>
                        <a:buNone/>
                      </a:pPr>
                      <a:endParaRPr sz="1000" b="1" u="sng">
                        <a:solidFill>
                          <a:schemeClr val="hlink"/>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a:solidFill>
                            <a:schemeClr val="dk1"/>
                          </a:solidFill>
                        </a:rPr>
                        <a:t>New dashboard (and link) coming soon! </a:t>
                      </a:r>
                      <a:endParaRPr sz="1000" b="1">
                        <a:solidFill>
                          <a:schemeClr val="dk1"/>
                        </a:solidFill>
                      </a:endParaRPr>
                    </a:p>
                    <a:p>
                      <a:pPr marL="457200" lvl="0" indent="-292100" algn="l" rtl="0">
                        <a:spcBef>
                          <a:spcPts val="0"/>
                        </a:spcBef>
                        <a:spcAft>
                          <a:spcPts val="0"/>
                        </a:spcAft>
                        <a:buSzPts val="1000"/>
                        <a:buChar char="●"/>
                      </a:pPr>
                      <a:r>
                        <a:rPr lang="en-GB" sz="1000">
                          <a:solidFill>
                            <a:schemeClr val="dk1"/>
                          </a:solidFill>
                        </a:rPr>
                        <a:t>Share information about your dispute to help strengthen the network’s database via this</a:t>
                      </a:r>
                      <a:r>
                        <a:rPr lang="en-GB" sz="1000" u="sng">
                          <a:solidFill>
                            <a:schemeClr val="hlink"/>
                          </a:solidFill>
                          <a:hlinkClick r:id="rId4"/>
                        </a:rPr>
                        <a:t> form</a:t>
                      </a:r>
                      <a:r>
                        <a:rPr lang="en-GB" sz="1000">
                          <a:solidFill>
                            <a:schemeClr val="dk1"/>
                          </a:solidFill>
                        </a:rPr>
                        <a:t> (for new disputes) and this</a:t>
                      </a:r>
                      <a:r>
                        <a:rPr lang="en-GB" sz="1000" u="sng">
                          <a:solidFill>
                            <a:schemeClr val="hlink"/>
                          </a:solidFill>
                          <a:hlinkClick r:id="rId5"/>
                        </a:rPr>
                        <a:t> form </a:t>
                      </a:r>
                      <a:r>
                        <a:rPr lang="en-GB" sz="1000">
                          <a:solidFill>
                            <a:schemeClr val="dk1"/>
                          </a:solidFill>
                        </a:rPr>
                        <a:t>(for concluded disputes)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006" name="Google Shape;1006;p123"/>
          <p:cNvGrpSpPr/>
          <p:nvPr/>
        </p:nvGrpSpPr>
        <p:grpSpPr>
          <a:xfrm>
            <a:off x="4413548" y="1076422"/>
            <a:ext cx="3954405" cy="4856638"/>
            <a:chOff x="4419598" y="1608497"/>
            <a:chExt cx="3954405" cy="4856638"/>
          </a:xfrm>
        </p:grpSpPr>
        <p:sp>
          <p:nvSpPr>
            <p:cNvPr id="1007" name="Google Shape;1007;p123"/>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08" name="Google Shape;1008;p123"/>
            <p:cNvSpPr/>
            <p:nvPr/>
          </p:nvSpPr>
          <p:spPr>
            <a:xfrm>
              <a:off x="4420393" y="243604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009" name="Google Shape;1009;p123"/>
            <p:cNvSpPr/>
            <p:nvPr/>
          </p:nvSpPr>
          <p:spPr>
            <a:xfrm>
              <a:off x="4419605" y="35898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010" name="Google Shape;1010;p123"/>
            <p:cNvSpPr/>
            <p:nvPr/>
          </p:nvSpPr>
          <p:spPr>
            <a:xfrm>
              <a:off x="4420253" y="49888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011" name="Google Shape;1011;p123"/>
            <p:cNvSpPr/>
            <p:nvPr/>
          </p:nvSpPr>
          <p:spPr>
            <a:xfrm>
              <a:off x="7918097" y="60079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12" name="Google Shape;1012;p123"/>
            <p:cNvSpPr/>
            <p:nvPr/>
          </p:nvSpPr>
          <p:spPr>
            <a:xfrm>
              <a:off x="4419598" y="60079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013" name="Google Shape;1013;p123"/>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pic>
        <p:nvPicPr>
          <p:cNvPr id="1014" name="Google Shape;1014;p123"/>
          <p:cNvPicPr preferRelativeResize="0"/>
          <p:nvPr/>
        </p:nvPicPr>
        <p:blipFill>
          <a:blip r:embed="rId12">
            <a:alphaModFix/>
          </a:blip>
          <a:stretch>
            <a:fillRect/>
          </a:stretch>
        </p:blipFill>
        <p:spPr>
          <a:xfrm>
            <a:off x="145450" y="2171625"/>
            <a:ext cx="3705955" cy="2084613"/>
          </a:xfrm>
          <a:prstGeom prst="rect">
            <a:avLst/>
          </a:prstGeom>
          <a:noFill/>
          <a:ln>
            <a:noFill/>
          </a:ln>
        </p:spPr>
      </p:pic>
      <p:sp>
        <p:nvSpPr>
          <p:cNvPr id="1015" name="Google Shape;1015;p123"/>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016" name="Google Shape;1016;p123"/>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124"/>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Resale price minus COGs true up Alteryx demo</a:t>
            </a:r>
            <a:endParaRPr b="1">
              <a:latin typeface="Arial"/>
              <a:ea typeface="Arial"/>
              <a:cs typeface="Arial"/>
              <a:sym typeface="Arial"/>
            </a:endParaRPr>
          </a:p>
        </p:txBody>
      </p:sp>
      <p:graphicFrame>
        <p:nvGraphicFramePr>
          <p:cNvPr id="1023" name="Google Shape;1023;p124"/>
          <p:cNvGraphicFramePr/>
          <p:nvPr/>
        </p:nvGraphicFramePr>
        <p:xfrm>
          <a:off x="4341000" y="931225"/>
          <a:ext cx="7755000" cy="45746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Helping clients amend their intercompany pricing of COGs on a real time basis to prevent unnecessary tax charges and large year end adjustments.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This workflow demonstrates how a client’s intercompany COGs can be adjusted to meet a predetermined resale price minus in an automated fashion.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349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Application &amp; Industry For Our Solution</a:t>
                      </a:r>
                      <a:endParaRPr sz="1000" b="1">
                        <a:solidFill>
                          <a:schemeClr val="accent4"/>
                        </a:solidFill>
                      </a:endParaRPr>
                    </a:p>
                    <a:p>
                      <a:pPr marL="0" lvl="0" indent="0" algn="l" rtl="0">
                        <a:spcBef>
                          <a:spcPts val="0"/>
                        </a:spcBef>
                        <a:spcAft>
                          <a:spcPts val="0"/>
                        </a:spcAft>
                        <a:buNone/>
                      </a:pPr>
                      <a:r>
                        <a:rPr lang="en-GB" sz="1000">
                          <a:solidFill>
                            <a:schemeClr val="dk1"/>
                          </a:solidFill>
                        </a:rPr>
                        <a:t>Many clients will have needs for similar Alteryx solutions to perform their OpTP processes/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624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None/>
                      </a:pPr>
                      <a:r>
                        <a:rPr lang="en-GB" sz="1000">
                          <a:solidFill>
                            <a:schemeClr val="dk1"/>
                          </a:solidFill>
                        </a:rPr>
                        <a:t>N/A - not specifically sold, new projects should be specifically scoped.</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8608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john.mcsorley@pwc.com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colin.k.robertson@pwc.com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5"/>
                        </a:rPr>
                        <a:t>lucy.orme@pwc.com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endParaRPr sz="10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accent1"/>
                          </a:solidFill>
                          <a:hlinkClick r:id="rId6">
                            <a:extLst>
                              <a:ext uri="{A12FA001-AC4F-418D-AE19-62706E023703}">
                                <ahyp:hlinkClr xmlns:ahyp="http://schemas.microsoft.com/office/drawing/2018/hyperlinkcolor" val="tx"/>
                              </a:ext>
                            </a:extLst>
                          </a:hlinkClick>
                        </a:rPr>
                        <a:t>Link to drive file containing workflow</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024" name="Google Shape;1024;p124"/>
          <p:cNvGrpSpPr/>
          <p:nvPr/>
        </p:nvGrpSpPr>
        <p:grpSpPr>
          <a:xfrm>
            <a:off x="4419605" y="1076447"/>
            <a:ext cx="3954397" cy="4185913"/>
            <a:chOff x="4419605" y="1457447"/>
            <a:chExt cx="3954397" cy="4185913"/>
          </a:xfrm>
        </p:grpSpPr>
        <p:sp>
          <p:nvSpPr>
            <p:cNvPr id="1025" name="Google Shape;1025;p124"/>
            <p:cNvSpPr/>
            <p:nvPr/>
          </p:nvSpPr>
          <p:spPr>
            <a:xfrm>
              <a:off x="4420248" y="145744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26" name="Google Shape;1026;p124"/>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027" name="Google Shape;1027;p124"/>
            <p:cNvSpPr/>
            <p:nvPr/>
          </p:nvSpPr>
          <p:spPr>
            <a:xfrm>
              <a:off x="4419605" y="35052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028" name="Google Shape;1028;p124"/>
            <p:cNvSpPr/>
            <p:nvPr/>
          </p:nvSpPr>
          <p:spPr>
            <a:xfrm>
              <a:off x="4420253" y="430354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029" name="Google Shape;1029;p124"/>
            <p:cNvSpPr/>
            <p:nvPr/>
          </p:nvSpPr>
          <p:spPr>
            <a:xfrm>
              <a:off x="7918097" y="51861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30" name="Google Shape;1030;p124"/>
            <p:cNvSpPr/>
            <p:nvPr/>
          </p:nvSpPr>
          <p:spPr>
            <a:xfrm>
              <a:off x="4420398" y="51861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1031" name="Google Shape;1031;p124"/>
          <p:cNvPicPr preferRelativeResize="0"/>
          <p:nvPr/>
        </p:nvPicPr>
        <p:blipFill>
          <a:blip r:embed="rId7">
            <a:alphaModFix/>
          </a:blip>
          <a:stretch>
            <a:fillRect/>
          </a:stretch>
        </p:blipFill>
        <p:spPr>
          <a:xfrm>
            <a:off x="228163" y="2684200"/>
            <a:ext cx="3540526" cy="1564889"/>
          </a:xfrm>
          <a:prstGeom prst="rect">
            <a:avLst/>
          </a:prstGeom>
          <a:noFill/>
          <a:ln>
            <a:noFill/>
          </a:ln>
        </p:spPr>
      </p:pic>
      <p:sp>
        <p:nvSpPr>
          <p:cNvPr id="1032" name="Google Shape;1032;p124"/>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
        <p:nvSpPr>
          <p:cNvPr id="1033" name="Google Shape;1033;p124"/>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034" name="Google Shape;1034;p124"/>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125"/>
          <p:cNvSpPr txBox="1">
            <a:spLocks noGrp="1"/>
          </p:cNvSpPr>
          <p:nvPr>
            <p:ph type="title"/>
          </p:nvPr>
        </p:nvSpPr>
        <p:spPr>
          <a:xfrm>
            <a:off x="442925" y="257450"/>
            <a:ext cx="3111000" cy="20271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SAP Profitability and Performance Management (“PaPM”)</a:t>
            </a:r>
            <a:endParaRPr b="1">
              <a:latin typeface="Arial"/>
              <a:ea typeface="Arial"/>
              <a:cs typeface="Arial"/>
              <a:sym typeface="Arial"/>
            </a:endParaRPr>
          </a:p>
        </p:txBody>
      </p:sp>
      <p:graphicFrame>
        <p:nvGraphicFramePr>
          <p:cNvPr id="1041" name="Google Shape;1041;p125"/>
          <p:cNvGraphicFramePr/>
          <p:nvPr/>
        </p:nvGraphicFramePr>
        <p:xfrm>
          <a:off x="4341000" y="931225"/>
          <a:ext cx="7755000" cy="45746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rgbClr val="12100D"/>
                          </a:solidFill>
                          <a:highlight>
                            <a:srgbClr val="FFFFFF"/>
                          </a:highlight>
                        </a:rPr>
                        <a:t>SAP Profitability and Performance Management (PaPM) is a comprehensive solution designed to address several key challenges faced by organizations in managing profitability and performance, including key transfer pricing processes, such as price setting, margin monitoring and P&amp;L segmentation.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Solution</a:t>
                      </a:r>
                      <a:endParaRPr sz="1000" b="1">
                        <a:solidFill>
                          <a:schemeClr val="accent4"/>
                        </a:solidFill>
                      </a:endParaRPr>
                    </a:p>
                    <a:p>
                      <a:pPr marL="0" lvl="0" indent="0" algn="l" rtl="0">
                        <a:spcBef>
                          <a:spcPts val="0"/>
                        </a:spcBef>
                        <a:spcAft>
                          <a:spcPts val="0"/>
                        </a:spcAft>
                        <a:buNone/>
                      </a:pPr>
                      <a:r>
                        <a:rPr lang="en-GB" sz="1000">
                          <a:solidFill>
                            <a:schemeClr val="dk1"/>
                          </a:solidFill>
                        </a:rPr>
                        <a:t>PaPM allows the user to perform detailed profitability analysis, allows for complex data integration, has capabilities for dynamic and flexible modelling /forecasting, cost allocation and reporting.</a:t>
                      </a:r>
                      <a:endParaRPr sz="1000">
                        <a:solidFill>
                          <a:schemeClr val="dk1"/>
                        </a:solidFill>
                      </a:endParaRPr>
                    </a:p>
                    <a:p>
                      <a:pPr marL="0" lvl="0" indent="0" algn="l" rtl="0">
                        <a:spcBef>
                          <a:spcPts val="0"/>
                        </a:spcBef>
                        <a:spcAft>
                          <a:spcPts val="0"/>
                        </a:spcAft>
                        <a:buNone/>
                      </a:pPr>
                      <a:r>
                        <a:rPr lang="en-GB" sz="1000">
                          <a:solidFill>
                            <a:schemeClr val="dk1"/>
                          </a:solidFill>
                        </a:rPr>
                        <a:t>PaPM also interfaces well with SAP Analytics Cloud, for visualisation purposes.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349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Application &amp; Industry For Our Solution</a:t>
                      </a:r>
                      <a:endParaRPr sz="1000" b="1">
                        <a:solidFill>
                          <a:schemeClr val="accent4"/>
                        </a:solidFill>
                      </a:endParaRPr>
                    </a:p>
                    <a:p>
                      <a:pPr marL="0" lvl="0" indent="0" algn="l" rtl="0">
                        <a:spcBef>
                          <a:spcPts val="0"/>
                        </a:spcBef>
                        <a:spcAft>
                          <a:spcPts val="0"/>
                        </a:spcAft>
                        <a:buNone/>
                      </a:pPr>
                      <a:r>
                        <a:rPr lang="en-GB" sz="1000">
                          <a:solidFill>
                            <a:schemeClr val="dk1"/>
                          </a:solidFill>
                        </a:rPr>
                        <a:t>No Specific industry, but typically for very large organisations with complicated transfer pricing models. SAP is required as the clients ERP system for PaPM to work, as it is an SAP module.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624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None/>
                      </a:pPr>
                      <a:r>
                        <a:rPr lang="en-GB" sz="1000">
                          <a:solidFill>
                            <a:schemeClr val="dk1"/>
                          </a:solidFill>
                        </a:rPr>
                        <a:t>Based on the number of entities on the system, and the total volume of intercompany sales.</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8608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john.mcsorley@pwc.com</a:t>
                      </a:r>
                      <a:r>
                        <a:rPr lang="en-GB" sz="1000" b="1">
                          <a:solidFill>
                            <a:schemeClr val="accent4"/>
                          </a:solidFill>
                          <a:highlight>
                            <a:srgbClr val="FFFFFF"/>
                          </a:highlight>
                          <a:latin typeface="Roboto"/>
                          <a:ea typeface="Roboto"/>
                          <a:cs typeface="Roboto"/>
                          <a:sym typeface="Roboto"/>
                        </a:rPr>
                        <a:t> </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colin.k.robertson@pwc.com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00" b="1" u="sng">
                          <a:solidFill>
                            <a:schemeClr val="hlink"/>
                          </a:solidFill>
                          <a:highlight>
                            <a:schemeClr val="lt1"/>
                          </a:highlight>
                          <a:latin typeface="Roboto"/>
                          <a:ea typeface="Roboto"/>
                          <a:cs typeface="Roboto"/>
                          <a:sym typeface="Roboto"/>
                          <a:hlinkClick r:id="rId5"/>
                        </a:rPr>
                        <a:t>robert.n.parker@pwc.com</a:t>
                      </a:r>
                      <a:r>
                        <a:rPr lang="en-GB" sz="1000" b="1">
                          <a:solidFill>
                            <a:schemeClr val="accent4"/>
                          </a:solidFill>
                          <a:highlight>
                            <a:schemeClr val="lt1"/>
                          </a:highlight>
                          <a:latin typeface="Roboto"/>
                          <a:ea typeface="Roboto"/>
                          <a:cs typeface="Roboto"/>
                          <a:sym typeface="Roboto"/>
                        </a:rPr>
                        <a:t> </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endParaRPr sz="10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u="sng">
                          <a:solidFill>
                            <a:schemeClr val="hlink"/>
                          </a:solidFill>
                          <a:hlinkClick r:id="rId6"/>
                        </a:rPr>
                        <a:t>Link to website</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042" name="Google Shape;1042;p125"/>
          <p:cNvGrpSpPr/>
          <p:nvPr/>
        </p:nvGrpSpPr>
        <p:grpSpPr>
          <a:xfrm>
            <a:off x="4419605" y="1076447"/>
            <a:ext cx="3954397" cy="4185913"/>
            <a:chOff x="4419605" y="1457447"/>
            <a:chExt cx="3954397" cy="4185913"/>
          </a:xfrm>
        </p:grpSpPr>
        <p:sp>
          <p:nvSpPr>
            <p:cNvPr id="1043" name="Google Shape;1043;p125"/>
            <p:cNvSpPr/>
            <p:nvPr/>
          </p:nvSpPr>
          <p:spPr>
            <a:xfrm>
              <a:off x="4420248" y="145744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44" name="Google Shape;1044;p125"/>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045" name="Google Shape;1045;p125"/>
            <p:cNvSpPr/>
            <p:nvPr/>
          </p:nvSpPr>
          <p:spPr>
            <a:xfrm>
              <a:off x="4419605" y="35052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046" name="Google Shape;1046;p125"/>
            <p:cNvSpPr/>
            <p:nvPr/>
          </p:nvSpPr>
          <p:spPr>
            <a:xfrm>
              <a:off x="4420253" y="430354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047" name="Google Shape;1047;p125"/>
            <p:cNvSpPr/>
            <p:nvPr/>
          </p:nvSpPr>
          <p:spPr>
            <a:xfrm>
              <a:off x="7918097" y="51861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48" name="Google Shape;1048;p125"/>
            <p:cNvSpPr/>
            <p:nvPr/>
          </p:nvSpPr>
          <p:spPr>
            <a:xfrm>
              <a:off x="4420398" y="51861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049" name="Google Shape;1049;p125"/>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pic>
        <p:nvPicPr>
          <p:cNvPr id="1050" name="Google Shape;1050;p125"/>
          <p:cNvPicPr preferRelativeResize="0"/>
          <p:nvPr/>
        </p:nvPicPr>
        <p:blipFill>
          <a:blip r:embed="rId13">
            <a:alphaModFix/>
          </a:blip>
          <a:stretch>
            <a:fillRect/>
          </a:stretch>
        </p:blipFill>
        <p:spPr>
          <a:xfrm>
            <a:off x="152400" y="2436950"/>
            <a:ext cx="4012533" cy="2004174"/>
          </a:xfrm>
          <a:prstGeom prst="rect">
            <a:avLst/>
          </a:prstGeom>
          <a:noFill/>
          <a:ln>
            <a:noFill/>
          </a:ln>
        </p:spPr>
      </p:pic>
      <p:sp>
        <p:nvSpPr>
          <p:cNvPr id="1051" name="Google Shape;1051;p125"/>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
        <p:nvSpPr>
          <p:cNvPr id="1052" name="Google Shape;1052;p125"/>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15"/>
        <p:cNvGrpSpPr/>
        <p:nvPr/>
      </p:nvGrpSpPr>
      <p:grpSpPr>
        <a:xfrm>
          <a:off x="0" y="0"/>
          <a:ext cx="0" cy="0"/>
          <a:chOff x="0" y="0"/>
          <a:chExt cx="0" cy="0"/>
        </a:xfrm>
      </p:grpSpPr>
      <p:sp>
        <p:nvSpPr>
          <p:cNvPr id="716" name="Google Shape;716;p108"/>
          <p:cNvSpPr txBox="1">
            <a:spLocks noGrp="1"/>
          </p:cNvSpPr>
          <p:nvPr>
            <p:ph type="ctrTitle"/>
          </p:nvPr>
        </p:nvSpPr>
        <p:spPr>
          <a:xfrm>
            <a:off x="406675" y="1441350"/>
            <a:ext cx="7418400" cy="15354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4500"/>
              <a:buFont typeface="Georgia"/>
              <a:buNone/>
            </a:pPr>
            <a:r>
              <a:rPr lang="en-GB" sz="5300" b="1">
                <a:solidFill>
                  <a:schemeClr val="lt1"/>
                </a:solidFill>
                <a:latin typeface="Arial"/>
                <a:ea typeface="Arial"/>
                <a:cs typeface="Arial"/>
                <a:sym typeface="Arial"/>
              </a:rPr>
              <a:t>TP Technology &amp; Transformation Toolkit</a:t>
            </a:r>
            <a:endParaRPr sz="5300" b="1">
              <a:solidFill>
                <a:schemeClr val="lt1"/>
              </a:solidFill>
              <a:latin typeface="Arial"/>
              <a:ea typeface="Arial"/>
              <a:cs typeface="Arial"/>
              <a:sym typeface="Arial"/>
            </a:endParaRPr>
          </a:p>
          <a:p>
            <a:pPr marL="0" marR="0" lvl="0" indent="0" algn="l" rtl="0">
              <a:lnSpc>
                <a:spcPct val="85000"/>
              </a:lnSpc>
              <a:spcBef>
                <a:spcPts val="0"/>
              </a:spcBef>
              <a:spcAft>
                <a:spcPts val="0"/>
              </a:spcAft>
              <a:buClr>
                <a:schemeClr val="dk1"/>
              </a:buClr>
              <a:buSzPts val="4500"/>
              <a:buFont typeface="Georgia"/>
              <a:buNone/>
            </a:pPr>
            <a:endParaRPr sz="3000">
              <a:solidFill>
                <a:schemeClr val="lt1"/>
              </a:solidFill>
              <a:latin typeface="Arial"/>
              <a:ea typeface="Arial"/>
              <a:cs typeface="Arial"/>
              <a:sym typeface="Arial"/>
            </a:endParaRPr>
          </a:p>
          <a:p>
            <a:pPr marL="0" marR="0" lvl="0" indent="0" algn="l" rtl="0">
              <a:lnSpc>
                <a:spcPct val="85000"/>
              </a:lnSpc>
              <a:spcBef>
                <a:spcPts val="0"/>
              </a:spcBef>
              <a:spcAft>
                <a:spcPts val="0"/>
              </a:spcAft>
              <a:buClr>
                <a:schemeClr val="dk1"/>
              </a:buClr>
              <a:buSzPts val="4500"/>
              <a:buFont typeface="Georgia"/>
              <a:buNone/>
            </a:pPr>
            <a:r>
              <a:rPr lang="en-GB" sz="3000">
                <a:solidFill>
                  <a:schemeClr val="lt1"/>
                </a:solidFill>
                <a:latin typeface="Arial"/>
                <a:ea typeface="Arial"/>
                <a:cs typeface="Arial"/>
                <a:sym typeface="Arial"/>
              </a:rPr>
              <a:t>For internal use</a:t>
            </a:r>
            <a:endParaRPr sz="3000">
              <a:solidFill>
                <a:schemeClr val="lt1"/>
              </a:solidFill>
              <a:latin typeface="Arial"/>
              <a:ea typeface="Arial"/>
              <a:cs typeface="Arial"/>
              <a:sym typeface="Arial"/>
            </a:endParaRPr>
          </a:p>
          <a:p>
            <a:pPr marL="0" marR="0" lvl="0" indent="0" algn="l" rtl="0">
              <a:lnSpc>
                <a:spcPct val="85000"/>
              </a:lnSpc>
              <a:spcBef>
                <a:spcPts val="0"/>
              </a:spcBef>
              <a:spcAft>
                <a:spcPts val="0"/>
              </a:spcAft>
              <a:buClr>
                <a:schemeClr val="dk1"/>
              </a:buClr>
              <a:buSzPts val="4500"/>
              <a:buFont typeface="Georgia"/>
              <a:buNone/>
            </a:pPr>
            <a:endParaRPr sz="3000">
              <a:solidFill>
                <a:schemeClr val="lt1"/>
              </a:solidFill>
              <a:latin typeface="Arial"/>
              <a:ea typeface="Arial"/>
              <a:cs typeface="Arial"/>
              <a:sym typeface="Arial"/>
            </a:endParaRPr>
          </a:p>
          <a:p>
            <a:pPr marL="0" marR="0" lvl="0" indent="0" algn="l" rtl="0">
              <a:lnSpc>
                <a:spcPct val="85000"/>
              </a:lnSpc>
              <a:spcBef>
                <a:spcPts val="0"/>
              </a:spcBef>
              <a:spcAft>
                <a:spcPts val="0"/>
              </a:spcAft>
              <a:buClr>
                <a:schemeClr val="dk1"/>
              </a:buClr>
              <a:buSzPts val="4500"/>
              <a:buFont typeface="Georgia"/>
              <a:buNone/>
            </a:pPr>
            <a:r>
              <a:rPr lang="en-GB" sz="1900">
                <a:solidFill>
                  <a:schemeClr val="lt1"/>
                </a:solidFill>
                <a:latin typeface="Arial"/>
                <a:ea typeface="Arial"/>
                <a:cs typeface="Arial"/>
                <a:sym typeface="Arial"/>
              </a:rPr>
              <a:t>Updated: October 2023</a:t>
            </a:r>
            <a:endParaRPr sz="1900">
              <a:solidFill>
                <a:schemeClr val="lt1"/>
              </a:solidFill>
              <a:latin typeface="Arial"/>
              <a:ea typeface="Arial"/>
              <a:cs typeface="Arial"/>
              <a:sym typeface="Arial"/>
            </a:endParaRPr>
          </a:p>
        </p:txBody>
      </p:sp>
      <p:pic>
        <p:nvPicPr>
          <p:cNvPr id="717" name="Google Shape;717;p108"/>
          <p:cNvPicPr preferRelativeResize="0"/>
          <p:nvPr/>
        </p:nvPicPr>
        <p:blipFill>
          <a:blip r:embed="rId4">
            <a:alphaModFix/>
          </a:blip>
          <a:stretch>
            <a:fillRect/>
          </a:stretch>
        </p:blipFill>
        <p:spPr>
          <a:xfrm>
            <a:off x="29750" y="4832425"/>
            <a:ext cx="2394851" cy="20255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sp>
        <p:nvSpPr>
          <p:cNvPr id="1058" name="Google Shape;1058;p126"/>
          <p:cNvSpPr txBox="1">
            <a:spLocks noGrp="1"/>
          </p:cNvSpPr>
          <p:nvPr>
            <p:ph type="title"/>
          </p:nvPr>
        </p:nvSpPr>
        <p:spPr>
          <a:xfrm>
            <a:off x="442925" y="464875"/>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EXA Operational Transfer Pricing</a:t>
            </a:r>
            <a:endParaRPr b="1">
              <a:latin typeface="Arial"/>
              <a:ea typeface="Arial"/>
              <a:cs typeface="Arial"/>
              <a:sym typeface="Arial"/>
            </a:endParaRPr>
          </a:p>
        </p:txBody>
      </p:sp>
      <p:graphicFrame>
        <p:nvGraphicFramePr>
          <p:cNvPr id="1059" name="Google Shape;1059;p126"/>
          <p:cNvGraphicFramePr/>
          <p:nvPr/>
        </p:nvGraphicFramePr>
        <p:xfrm>
          <a:off x="4341000" y="931225"/>
          <a:ext cx="7755000" cy="44905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a:solidFill>
                            <a:srgbClr val="12100D"/>
                          </a:solidFill>
                          <a:highlight>
                            <a:schemeClr val="lt1"/>
                          </a:highlight>
                        </a:rPr>
                        <a:t>EXA OTP is a comprehensive solution designed to address several key challenges faced by organizations in managing profitability and performance, including key transfer pricing processes, such as price setting, margin monitoring and P&amp;L segmentation.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Solution</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a:solidFill>
                            <a:schemeClr val="dk1"/>
                          </a:solidFill>
                        </a:rPr>
                        <a:t>EXA allows the user to perform detailed profitability analysis, allows for complex data integration, has capabilities for dynamic and flexible modelling /forecasting, cost allocation and reporting.</a:t>
                      </a:r>
                      <a:endParaRPr sz="1000">
                        <a:solidFill>
                          <a:schemeClr val="dk1"/>
                        </a:solidFill>
                      </a:endParaRPr>
                    </a:p>
                    <a:p>
                      <a:pPr marL="0" lvl="0" indent="0" algn="l" rtl="0">
                        <a:spcBef>
                          <a:spcPts val="0"/>
                        </a:spcBef>
                        <a:spcAft>
                          <a:spcPts val="0"/>
                        </a:spcAft>
                        <a:buClr>
                          <a:schemeClr val="dk1"/>
                        </a:buClr>
                        <a:buSzPts val="1100"/>
                        <a:buFont typeface="Arial"/>
                        <a:buNone/>
                      </a:pPr>
                      <a:r>
                        <a:rPr lang="en-GB" sz="1000">
                          <a:solidFill>
                            <a:schemeClr val="dk1"/>
                          </a:solidFill>
                        </a:rPr>
                        <a:t>EXA is a very complete ot ot the box solution that has been designed with the user in mind. EXA’s data extractor can interface with a number of ERP systems.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349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Application &amp; Industry For Our Solution</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a:solidFill>
                            <a:schemeClr val="dk1"/>
                          </a:solidFill>
                        </a:rPr>
                        <a:t>No Specific industry, but typically for very large organisations with complicated transfer pricing models. SAP is not required as the clients ERP system for EXA to work.</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624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a:solidFill>
                            <a:schemeClr val="dk1"/>
                          </a:solidFill>
                        </a:rPr>
                        <a:t>Based on the number of entities on the system, and the total volume of intercompany sales.</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8608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john.mcsorley@pwc.com</a:t>
                      </a:r>
                      <a:r>
                        <a:rPr lang="en-GB" sz="1000" b="1">
                          <a:solidFill>
                            <a:schemeClr val="accent4"/>
                          </a:solidFill>
                          <a:highlight>
                            <a:srgbClr val="FFFFFF"/>
                          </a:highlight>
                          <a:latin typeface="Roboto"/>
                          <a:ea typeface="Roboto"/>
                          <a:cs typeface="Roboto"/>
                          <a:sym typeface="Roboto"/>
                        </a:rPr>
                        <a:t> </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colin.k.robertson@pwc.com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00" b="1" u="sng">
                          <a:solidFill>
                            <a:schemeClr val="hlink"/>
                          </a:solidFill>
                          <a:highlight>
                            <a:schemeClr val="lt1"/>
                          </a:highlight>
                          <a:latin typeface="Roboto"/>
                          <a:ea typeface="Roboto"/>
                          <a:cs typeface="Roboto"/>
                          <a:sym typeface="Roboto"/>
                          <a:hlinkClick r:id="rId5"/>
                        </a:rPr>
                        <a:t>milica.m.usljebrka@pwc.com</a:t>
                      </a:r>
                      <a:r>
                        <a:rPr lang="en-GB" sz="1000" b="1">
                          <a:solidFill>
                            <a:schemeClr val="accent4"/>
                          </a:solidFill>
                          <a:highlight>
                            <a:schemeClr val="lt1"/>
                          </a:highlight>
                          <a:latin typeface="Roboto"/>
                          <a:ea typeface="Roboto"/>
                          <a:cs typeface="Roboto"/>
                          <a:sym typeface="Roboto"/>
                        </a:rPr>
                        <a:t> </a:t>
                      </a:r>
                      <a:endParaRPr sz="10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0" lvl="0" indent="0" algn="l" rtl="0">
                        <a:spcBef>
                          <a:spcPts val="0"/>
                        </a:spcBef>
                        <a:spcAft>
                          <a:spcPts val="0"/>
                        </a:spcAft>
                        <a:buNone/>
                      </a:pPr>
                      <a:r>
                        <a:rPr lang="en-GB" sz="1000" u="sng">
                          <a:solidFill>
                            <a:schemeClr val="hlink"/>
                          </a:solidFill>
                          <a:hlinkClick r:id="rId6"/>
                        </a:rPr>
                        <a:t>Link to website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060" name="Google Shape;1060;p126"/>
          <p:cNvGrpSpPr/>
          <p:nvPr/>
        </p:nvGrpSpPr>
        <p:grpSpPr>
          <a:xfrm>
            <a:off x="4419605" y="1076447"/>
            <a:ext cx="3954397" cy="4185913"/>
            <a:chOff x="4419605" y="1457447"/>
            <a:chExt cx="3954397" cy="4185913"/>
          </a:xfrm>
        </p:grpSpPr>
        <p:sp>
          <p:nvSpPr>
            <p:cNvPr id="1061" name="Google Shape;1061;p126"/>
            <p:cNvSpPr/>
            <p:nvPr/>
          </p:nvSpPr>
          <p:spPr>
            <a:xfrm>
              <a:off x="4420248" y="145744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62" name="Google Shape;1062;p126"/>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063" name="Google Shape;1063;p126"/>
            <p:cNvSpPr/>
            <p:nvPr/>
          </p:nvSpPr>
          <p:spPr>
            <a:xfrm>
              <a:off x="4419605" y="35052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064" name="Google Shape;1064;p126"/>
            <p:cNvSpPr/>
            <p:nvPr/>
          </p:nvSpPr>
          <p:spPr>
            <a:xfrm>
              <a:off x="4420253" y="430354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065" name="Google Shape;1065;p126"/>
            <p:cNvSpPr/>
            <p:nvPr/>
          </p:nvSpPr>
          <p:spPr>
            <a:xfrm>
              <a:off x="7918097" y="51861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66" name="Google Shape;1066;p126"/>
            <p:cNvSpPr/>
            <p:nvPr/>
          </p:nvSpPr>
          <p:spPr>
            <a:xfrm>
              <a:off x="4420398" y="51861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067" name="Google Shape;1067;p126"/>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pic>
        <p:nvPicPr>
          <p:cNvPr id="1068" name="Google Shape;1068;p126"/>
          <p:cNvPicPr preferRelativeResize="0"/>
          <p:nvPr/>
        </p:nvPicPr>
        <p:blipFill>
          <a:blip r:embed="rId13">
            <a:alphaModFix/>
          </a:blip>
          <a:stretch>
            <a:fillRect/>
          </a:stretch>
        </p:blipFill>
        <p:spPr>
          <a:xfrm>
            <a:off x="244803" y="1835763"/>
            <a:ext cx="3803949" cy="2572475"/>
          </a:xfrm>
          <a:prstGeom prst="rect">
            <a:avLst/>
          </a:prstGeom>
          <a:noFill/>
          <a:ln>
            <a:noFill/>
          </a:ln>
        </p:spPr>
      </p:pic>
      <p:sp>
        <p:nvSpPr>
          <p:cNvPr id="1069" name="Google Shape;1069;p126"/>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070" name="Google Shape;1070;p126"/>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127"/>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CbCR visualisation demo</a:t>
            </a:r>
            <a:endParaRPr b="1">
              <a:latin typeface="Arial"/>
              <a:ea typeface="Arial"/>
              <a:cs typeface="Arial"/>
              <a:sym typeface="Arial"/>
            </a:endParaRPr>
          </a:p>
        </p:txBody>
      </p:sp>
      <p:graphicFrame>
        <p:nvGraphicFramePr>
          <p:cNvPr id="1077" name="Google Shape;1077;p127"/>
          <p:cNvGraphicFramePr/>
          <p:nvPr/>
        </p:nvGraphicFramePr>
        <p:xfrm>
          <a:off x="4341000" y="931225"/>
          <a:ext cx="7755000" cy="469100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6242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The ability to scrutinise CbCR data in a visual and engaging way + visualise the Pillar II transitional safe harbour numbers upfront (based on the CbCR data).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99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tool that allows you to visualise and drill down into your client’s CbCR data to highlight anomalies and trends and it also starts the discussion on the Pillar II transitional safe harbour discussion.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Available Insights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All available CbCR report data;</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Drill down by jurisdiction, entity and business activity;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Comparison of multiple years;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First cut of the Pillar II transitional safe harbour calculations.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Data required</a:t>
                      </a:r>
                      <a:endParaRPr sz="1000" b="1">
                        <a:solidFill>
                          <a:schemeClr val="accent4"/>
                        </a:solidFill>
                      </a:endParaRPr>
                    </a:p>
                    <a:p>
                      <a:pPr marL="0" lvl="0" indent="0" algn="l" rtl="0">
                        <a:spcBef>
                          <a:spcPts val="0"/>
                        </a:spcBef>
                        <a:spcAft>
                          <a:spcPts val="0"/>
                        </a:spcAft>
                        <a:buNone/>
                      </a:pPr>
                      <a:r>
                        <a:rPr lang="en-GB" sz="1000">
                          <a:solidFill>
                            <a:schemeClr val="dk1"/>
                          </a:solidFill>
                        </a:rPr>
                        <a:t>Minimum: 	1x year of CbCR data - Table 1 only</a:t>
                      </a:r>
                      <a:endParaRPr sz="1000">
                        <a:solidFill>
                          <a:schemeClr val="dk1"/>
                        </a:solidFill>
                      </a:endParaRPr>
                    </a:p>
                    <a:p>
                      <a:pPr marL="0" lvl="0" indent="0" algn="l" rtl="0">
                        <a:spcBef>
                          <a:spcPts val="0"/>
                        </a:spcBef>
                        <a:spcAft>
                          <a:spcPts val="0"/>
                        </a:spcAft>
                        <a:buNone/>
                      </a:pPr>
                      <a:r>
                        <a:rPr lang="en-GB" sz="1000">
                          <a:solidFill>
                            <a:schemeClr val="dk1"/>
                          </a:solidFill>
                        </a:rPr>
                        <a:t>Nice to have:	Multiple years of CbCR data - Table 1 and 2 plus associated Trial Balance build up</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6717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None/>
                      </a:pPr>
                      <a:r>
                        <a:rPr lang="en-GB" sz="1000">
                          <a:solidFill>
                            <a:schemeClr val="dk1"/>
                          </a:solidFill>
                          <a:highlight>
                            <a:srgbClr val="FFFF00"/>
                          </a:highlight>
                        </a:rPr>
                        <a:t>Speak to Martin, it starts at </a:t>
                      </a:r>
                      <a:r>
                        <a:rPr lang="en-GB" sz="1000" b="1">
                          <a:solidFill>
                            <a:schemeClr val="dk1"/>
                          </a:solidFill>
                          <a:highlight>
                            <a:srgbClr val="FFFF00"/>
                          </a:highlight>
                        </a:rPr>
                        <a:t>free </a:t>
                      </a:r>
                      <a:r>
                        <a:rPr lang="en-GB" sz="1000">
                          <a:solidFill>
                            <a:schemeClr val="dk1"/>
                          </a:solidFill>
                          <a:highlight>
                            <a:srgbClr val="FFFF00"/>
                          </a:highlight>
                        </a:rPr>
                        <a:t>albeit the logic is for you to make money.</a:t>
                      </a:r>
                      <a:endParaRPr sz="1000">
                        <a:solidFill>
                          <a:schemeClr val="accent4"/>
                        </a:solidFill>
                        <a:highlight>
                          <a:srgbClr val="FFFF00"/>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860775">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martin.s.kennedy@pwc.com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daniella.cucca@pwc.com</a:t>
                      </a:r>
                      <a:endParaRPr sz="10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accent1"/>
                          </a:solidFill>
                          <a:hlinkClick r:id="rId5">
                            <a:extLst>
                              <a:ext uri="{A12FA001-AC4F-418D-AE19-62706E023703}">
                                <ahyp:hlinkClr xmlns:ahyp="http://schemas.microsoft.com/office/drawing/2018/hyperlinkcolor" val="tx"/>
                              </a:ext>
                            </a:extLst>
                          </a:hlinkClick>
                        </a:rPr>
                        <a:t>Link to CbCR visualisation demo</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5"/>
                  </a:ext>
                </a:extLst>
              </a:tr>
            </a:tbl>
          </a:graphicData>
        </a:graphic>
      </p:graphicFrame>
      <p:grpSp>
        <p:nvGrpSpPr>
          <p:cNvPr id="1078" name="Google Shape;1078;p127"/>
          <p:cNvGrpSpPr/>
          <p:nvPr/>
        </p:nvGrpSpPr>
        <p:grpSpPr>
          <a:xfrm>
            <a:off x="4419598" y="1046247"/>
            <a:ext cx="3954405" cy="4506163"/>
            <a:chOff x="4419598" y="1427247"/>
            <a:chExt cx="3954405" cy="4506163"/>
          </a:xfrm>
        </p:grpSpPr>
        <p:sp>
          <p:nvSpPr>
            <p:cNvPr id="1079" name="Google Shape;1079;p127"/>
            <p:cNvSpPr/>
            <p:nvPr/>
          </p:nvSpPr>
          <p:spPr>
            <a:xfrm>
              <a:off x="4420248" y="142724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80" name="Google Shape;1080;p127"/>
            <p:cNvSpPr/>
            <p:nvPr/>
          </p:nvSpPr>
          <p:spPr>
            <a:xfrm>
              <a:off x="4420393" y="216412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081" name="Google Shape;1081;p127"/>
            <p:cNvSpPr/>
            <p:nvPr/>
          </p:nvSpPr>
          <p:spPr>
            <a:xfrm>
              <a:off x="4419605" y="309437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082" name="Google Shape;1082;p127"/>
            <p:cNvSpPr/>
            <p:nvPr/>
          </p:nvSpPr>
          <p:spPr>
            <a:xfrm>
              <a:off x="4420253" y="47048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083" name="Google Shape;1083;p127"/>
            <p:cNvSpPr/>
            <p:nvPr/>
          </p:nvSpPr>
          <p:spPr>
            <a:xfrm>
              <a:off x="7918097" y="547621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84" name="Google Shape;1084;p127"/>
            <p:cNvSpPr/>
            <p:nvPr/>
          </p:nvSpPr>
          <p:spPr>
            <a:xfrm>
              <a:off x="4419598" y="547619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1085" name="Google Shape;1085;p127"/>
          <p:cNvPicPr preferRelativeResize="0"/>
          <p:nvPr/>
        </p:nvPicPr>
        <p:blipFill>
          <a:blip r:embed="rId6">
            <a:alphaModFix/>
          </a:blip>
          <a:stretch>
            <a:fillRect/>
          </a:stretch>
        </p:blipFill>
        <p:spPr>
          <a:xfrm>
            <a:off x="222885" y="2383550"/>
            <a:ext cx="2946615" cy="1640299"/>
          </a:xfrm>
          <a:prstGeom prst="rect">
            <a:avLst/>
          </a:prstGeom>
          <a:noFill/>
          <a:ln>
            <a:noFill/>
          </a:ln>
        </p:spPr>
      </p:pic>
      <p:sp>
        <p:nvSpPr>
          <p:cNvPr id="1086" name="Google Shape;1086;p127"/>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sp>
        <p:nvSpPr>
          <p:cNvPr id="1087" name="Google Shape;1087;p127"/>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088" name="Google Shape;1088;p127"/>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089" name="Google Shape;1089;p127"/>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p128"/>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VCA visualisation demo</a:t>
            </a:r>
            <a:endParaRPr b="1">
              <a:latin typeface="Arial"/>
              <a:ea typeface="Arial"/>
              <a:cs typeface="Arial"/>
              <a:sym typeface="Arial"/>
            </a:endParaRPr>
          </a:p>
        </p:txBody>
      </p:sp>
      <p:graphicFrame>
        <p:nvGraphicFramePr>
          <p:cNvPr id="1096" name="Google Shape;1096;p128"/>
          <p:cNvGraphicFramePr/>
          <p:nvPr/>
        </p:nvGraphicFramePr>
        <p:xfrm>
          <a:off x="4341000" y="931225"/>
          <a:ext cx="7755000" cy="48369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Helping client’s visualise the financial metrics of peer companies across their value chain.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tool allows you to visualise the key financial metrics of peer companies when performing a VCA.</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349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Available Insights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Operating margins of peers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Average revenues of peers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Key competencies of peers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Marketing expenses of peers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Value drivers by operating margin of peers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624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None/>
                      </a:pPr>
                      <a:r>
                        <a:rPr lang="en-GB" sz="1000">
                          <a:solidFill>
                            <a:schemeClr val="dk1"/>
                          </a:solidFill>
                        </a:rPr>
                        <a:t>XYZ</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8608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a.debenedictis@pwc.com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colin.k.robertson@pwc.com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5"/>
                        </a:rPr>
                        <a:t>lucy.cox@pwc.com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endParaRPr sz="10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marR="0" lvl="0" indent="-292100" algn="l" rtl="0">
                        <a:lnSpc>
                          <a:spcPct val="100000"/>
                        </a:lnSpc>
                        <a:spcBef>
                          <a:spcPts val="0"/>
                        </a:spcBef>
                        <a:spcAft>
                          <a:spcPts val="0"/>
                        </a:spcAft>
                        <a:buClr>
                          <a:schemeClr val="dk1"/>
                        </a:buClr>
                        <a:buSzPts val="1000"/>
                        <a:buChar char="●"/>
                      </a:pPr>
                      <a:r>
                        <a:rPr lang="en-GB" sz="1000" b="1" u="sng">
                          <a:solidFill>
                            <a:schemeClr val="hlink"/>
                          </a:solidFill>
                          <a:hlinkClick r:id="rId6"/>
                        </a:rPr>
                        <a:t>Link to VCA visualisation demo</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097" name="Google Shape;1097;p128"/>
          <p:cNvGrpSpPr/>
          <p:nvPr/>
        </p:nvGrpSpPr>
        <p:grpSpPr>
          <a:xfrm>
            <a:off x="4419605" y="1076447"/>
            <a:ext cx="3954397" cy="4490713"/>
            <a:chOff x="4419605" y="1457447"/>
            <a:chExt cx="3954397" cy="4490713"/>
          </a:xfrm>
        </p:grpSpPr>
        <p:sp>
          <p:nvSpPr>
            <p:cNvPr id="1098" name="Google Shape;1098;p128"/>
            <p:cNvSpPr/>
            <p:nvPr/>
          </p:nvSpPr>
          <p:spPr>
            <a:xfrm>
              <a:off x="4420248" y="145744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099" name="Google Shape;1099;p128"/>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100" name="Google Shape;1100;p128"/>
            <p:cNvSpPr/>
            <p:nvPr/>
          </p:nvSpPr>
          <p:spPr>
            <a:xfrm>
              <a:off x="4419605" y="35052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101" name="Google Shape;1101;p128"/>
            <p:cNvSpPr/>
            <p:nvPr/>
          </p:nvSpPr>
          <p:spPr>
            <a:xfrm>
              <a:off x="4420253" y="46123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102" name="Google Shape;1102;p128"/>
            <p:cNvSpPr/>
            <p:nvPr/>
          </p:nvSpPr>
          <p:spPr>
            <a:xfrm>
              <a:off x="7918097" y="54909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03" name="Google Shape;1103;p128"/>
            <p:cNvSpPr/>
            <p:nvPr/>
          </p:nvSpPr>
          <p:spPr>
            <a:xfrm>
              <a:off x="4420398" y="54909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1104" name="Google Shape;1104;p128"/>
          <p:cNvPicPr preferRelativeResize="0"/>
          <p:nvPr/>
        </p:nvPicPr>
        <p:blipFill>
          <a:blip r:embed="rId7">
            <a:alphaModFix/>
          </a:blip>
          <a:stretch>
            <a:fillRect/>
          </a:stretch>
        </p:blipFill>
        <p:spPr>
          <a:xfrm>
            <a:off x="442925" y="2483922"/>
            <a:ext cx="2714349" cy="1585226"/>
          </a:xfrm>
          <a:prstGeom prst="rect">
            <a:avLst/>
          </a:prstGeom>
          <a:noFill/>
          <a:ln>
            <a:noFill/>
          </a:ln>
        </p:spPr>
      </p:pic>
      <p:sp>
        <p:nvSpPr>
          <p:cNvPr id="1105" name="Google Shape;1105;p128"/>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
        <p:nvSpPr>
          <p:cNvPr id="1106" name="Google Shape;1106;p128"/>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107" name="Google Shape;1107;p128"/>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108" name="Google Shape;1108;p128"/>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109" name="Google Shape;1109;p128"/>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5" name="Google Shape;1115;p129"/>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ETR model visualisation demo</a:t>
            </a:r>
            <a:endParaRPr b="1">
              <a:latin typeface="Arial"/>
              <a:ea typeface="Arial"/>
              <a:cs typeface="Arial"/>
              <a:sym typeface="Arial"/>
            </a:endParaRPr>
          </a:p>
        </p:txBody>
      </p:sp>
      <p:graphicFrame>
        <p:nvGraphicFramePr>
          <p:cNvPr id="1116" name="Google Shape;1116;p129"/>
          <p:cNvGraphicFramePr/>
          <p:nvPr/>
        </p:nvGraphicFramePr>
        <p:xfrm>
          <a:off x="4341000" y="931225"/>
          <a:ext cx="7755000" cy="50576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Helping clients visualise their Group’s Effective Tax Rate considering multiple territories and tax rules with the ability to model ‘what if’ scenarios.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tool that allows you to visualise forecasts for all entities within a group, including the overlay of transfer pricing and tax attributes, to reach a forecast effective tax rate at an entity, country or group level. There is the option to model various scenarios to determine the optimal outcome when considering various options e.g for financing, transfer pricing policies or pillar-2 assessment.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349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Available Insights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Breakdown of P&amp;L with and without TP overlay, which can be filtered by entity or country.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ETR waterfall to show impact of key tax attributes on cash ETR at group level.</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Breakdown of tax attributes over time, which can be filtered by entity or country.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Map view of country level tax contribution by year</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Cash ETR vs EBIT on a country by country level</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Breakdown of all lines within the P&amp;L, which can be viewed individually across all years within the model, and broken down by country/entity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624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None/>
                      </a:pPr>
                      <a:r>
                        <a:rPr lang="en-GB" sz="1000">
                          <a:solidFill>
                            <a:schemeClr val="dk1"/>
                          </a:solidFill>
                        </a:rPr>
                        <a:t>From c. £45k, however will vary significantly depending on the level of data manipulation required, and extent of scenario modelling.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8608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3"/>
                        </a:rPr>
                        <a:t>novella.de.renzo@pwc.com</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payal.x.chordia@pwc.com</a:t>
                      </a:r>
                      <a:r>
                        <a:rPr lang="en-GB" sz="1000" b="1">
                          <a:solidFill>
                            <a:schemeClr val="accent4"/>
                          </a:solidFill>
                          <a:highlight>
                            <a:srgbClr val="FFFFFF"/>
                          </a:highlight>
                          <a:latin typeface="Roboto"/>
                          <a:ea typeface="Roboto"/>
                          <a:cs typeface="Roboto"/>
                          <a:sym typeface="Roboto"/>
                        </a:rPr>
                        <a:t> </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5"/>
                        </a:rPr>
                        <a:t>laura.s.simpson@pwc.com</a:t>
                      </a:r>
                      <a:endParaRPr sz="10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hlink"/>
                          </a:solidFill>
                          <a:hlinkClick r:id="rId6"/>
                        </a:rPr>
                        <a:t>Video demo</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117" name="Google Shape;1117;p129"/>
          <p:cNvGrpSpPr/>
          <p:nvPr/>
        </p:nvGrpSpPr>
        <p:grpSpPr>
          <a:xfrm>
            <a:off x="4419605" y="1076447"/>
            <a:ext cx="3954397" cy="4719313"/>
            <a:chOff x="4419605" y="1457447"/>
            <a:chExt cx="3954397" cy="4719313"/>
          </a:xfrm>
        </p:grpSpPr>
        <p:sp>
          <p:nvSpPr>
            <p:cNvPr id="1118" name="Google Shape;1118;p129"/>
            <p:cNvSpPr/>
            <p:nvPr/>
          </p:nvSpPr>
          <p:spPr>
            <a:xfrm>
              <a:off x="4420248" y="145744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19" name="Google Shape;1119;p129"/>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120" name="Google Shape;1120;p129"/>
            <p:cNvSpPr/>
            <p:nvPr/>
          </p:nvSpPr>
          <p:spPr>
            <a:xfrm>
              <a:off x="4419605" y="35052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121" name="Google Shape;1121;p129"/>
            <p:cNvSpPr/>
            <p:nvPr/>
          </p:nvSpPr>
          <p:spPr>
            <a:xfrm>
              <a:off x="4420253" y="491314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122" name="Google Shape;1122;p129"/>
            <p:cNvSpPr/>
            <p:nvPr/>
          </p:nvSpPr>
          <p:spPr>
            <a:xfrm>
              <a:off x="7918097" y="57195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23" name="Google Shape;1123;p129"/>
            <p:cNvSpPr/>
            <p:nvPr/>
          </p:nvSpPr>
          <p:spPr>
            <a:xfrm>
              <a:off x="4420398" y="57195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124" name="Google Shape;1124;p129"/>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pic>
        <p:nvPicPr>
          <p:cNvPr id="1125" name="Google Shape;1125;p129"/>
          <p:cNvPicPr preferRelativeResize="0"/>
          <p:nvPr/>
        </p:nvPicPr>
        <p:blipFill rotWithShape="1">
          <a:blip r:embed="rId13">
            <a:alphaModFix/>
          </a:blip>
          <a:srcRect l="9994" t="5130" r="9729" b="24397"/>
          <a:stretch/>
        </p:blipFill>
        <p:spPr>
          <a:xfrm>
            <a:off x="378425" y="2212150"/>
            <a:ext cx="3593501" cy="1971684"/>
          </a:xfrm>
          <a:prstGeom prst="rect">
            <a:avLst/>
          </a:prstGeom>
          <a:noFill/>
          <a:ln>
            <a:noFill/>
          </a:ln>
        </p:spPr>
      </p:pic>
      <p:sp>
        <p:nvSpPr>
          <p:cNvPr id="1126" name="Google Shape;1126;p129"/>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127" name="Google Shape;1127;p129"/>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128" name="Google Shape;1128;p129"/>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130"/>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Chapter X impact assessment tool</a:t>
            </a:r>
            <a:endParaRPr b="1">
              <a:latin typeface="Arial"/>
              <a:ea typeface="Arial"/>
              <a:cs typeface="Arial"/>
              <a:sym typeface="Arial"/>
            </a:endParaRPr>
          </a:p>
        </p:txBody>
      </p:sp>
      <p:graphicFrame>
        <p:nvGraphicFramePr>
          <p:cNvPr id="1135" name="Google Shape;1135;p130"/>
          <p:cNvGraphicFramePr/>
          <p:nvPr/>
        </p:nvGraphicFramePr>
        <p:xfrm>
          <a:off x="4341000" y="931225"/>
          <a:ext cx="7755000" cy="504200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Identifying and articulating the risks, opportunities and changes resulting from the OECD’s Chapter X guidance.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tool that helps you discuss the matters raised in the Financial Transactions Paper (Chapter X of the OECD Guidelines) versus your client’s existing policies. This will give them a steer as to whether they are "green", "amber" or "red" in the respective areas.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Guidance &amp; training</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3">
                            <a:extLst>
                              <a:ext uri="{A12FA001-AC4F-418D-AE19-62706E023703}">
                                <ahyp:hlinkClr xmlns:ahyp="http://schemas.microsoft.com/office/drawing/2018/hyperlinkcolor" val="tx"/>
                              </a:ext>
                            </a:extLst>
                          </a:hlinkClick>
                        </a:rPr>
                        <a:t>Guidance for using the Chapter X impact assessment tool</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0" lvl="0" indent="0" algn="l" rtl="0">
                        <a:spcBef>
                          <a:spcPts val="0"/>
                        </a:spcBef>
                        <a:spcAft>
                          <a:spcPts val="0"/>
                        </a:spcAft>
                        <a:buNone/>
                      </a:pPr>
                      <a:r>
                        <a:rPr lang="en-GB" sz="1000">
                          <a:solidFill>
                            <a:schemeClr val="dk1"/>
                          </a:solidFill>
                        </a:rPr>
                        <a:t>Typically free of charge if likelihood of future work, otherwise a small time &amp; expenses fee.</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9772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a:solidFill>
                            <a:schemeClr val="dk1"/>
                          </a:solidFill>
                          <a:highlight>
                            <a:srgbClr val="FFFFFF"/>
                          </a:highlight>
                          <a:latin typeface="Roboto"/>
                          <a:ea typeface="Roboto"/>
                          <a:cs typeface="Roboto"/>
                          <a:sym typeface="Roboto"/>
                        </a:rPr>
                        <a:t>A member of the Debt Hub team.</a:t>
                      </a:r>
                      <a:endParaRPr sz="1000">
                        <a:solidFill>
                          <a:schemeClr val="dk1"/>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linkClick r:id="rId4"/>
                        </a:rPr>
                        <a:t>UK_Tax-Midlands-Debt-Hub@pwc.com</a:t>
                      </a:r>
                      <a:endParaRPr sz="1000">
                        <a:solidFill>
                          <a:schemeClr val="dk1"/>
                        </a:solidFill>
                        <a:highlight>
                          <a:srgbClr val="FFFFFF"/>
                        </a:highlight>
                        <a:latin typeface="Roboto"/>
                        <a:ea typeface="Roboto"/>
                        <a:cs typeface="Roboto"/>
                        <a:sym typeface="Roboto"/>
                      </a:endParaRPr>
                    </a:p>
                    <a:p>
                      <a:pPr marL="0" lvl="0" indent="0" algn="l" rtl="0">
                        <a:spcBef>
                          <a:spcPts val="0"/>
                        </a:spcBef>
                        <a:spcAft>
                          <a:spcPts val="0"/>
                        </a:spcAft>
                        <a:buNone/>
                      </a:pPr>
                      <a:endParaRPr sz="1000">
                        <a:solidFill>
                          <a:schemeClr val="dk1"/>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hlink"/>
                          </a:solidFill>
                          <a:hlinkClick r:id="rId5"/>
                        </a:rPr>
                        <a:t>Chapter X impact assessment tool</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136" name="Google Shape;1136;p130"/>
          <p:cNvGrpSpPr/>
          <p:nvPr/>
        </p:nvGrpSpPr>
        <p:grpSpPr>
          <a:xfrm>
            <a:off x="4419598" y="1227497"/>
            <a:ext cx="3954405" cy="4399438"/>
            <a:chOff x="4419598" y="1608497"/>
            <a:chExt cx="3954405" cy="4399438"/>
          </a:xfrm>
        </p:grpSpPr>
        <p:sp>
          <p:nvSpPr>
            <p:cNvPr id="1137" name="Google Shape;1137;p130"/>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38" name="Google Shape;1138;p130"/>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139" name="Google Shape;1139;p130"/>
            <p:cNvSpPr/>
            <p:nvPr/>
          </p:nvSpPr>
          <p:spPr>
            <a:xfrm>
              <a:off x="4420253" y="45316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140" name="Google Shape;1140;p130"/>
            <p:cNvSpPr/>
            <p:nvPr/>
          </p:nvSpPr>
          <p:spPr>
            <a:xfrm>
              <a:off x="7918097" y="55507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41" name="Google Shape;1141;p130"/>
            <p:cNvSpPr/>
            <p:nvPr/>
          </p:nvSpPr>
          <p:spPr>
            <a:xfrm>
              <a:off x="4419598" y="55507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142" name="Google Shape;1142;p130"/>
            <p:cNvSpPr/>
            <p:nvPr/>
          </p:nvSpPr>
          <p:spPr>
            <a:xfrm>
              <a:off x="4419605" y="35898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pic>
        <p:nvPicPr>
          <p:cNvPr id="1143" name="Google Shape;1143;p130"/>
          <p:cNvPicPr preferRelativeResize="0"/>
          <p:nvPr/>
        </p:nvPicPr>
        <p:blipFill>
          <a:blip r:embed="rId6">
            <a:alphaModFix/>
          </a:blip>
          <a:stretch>
            <a:fillRect/>
          </a:stretch>
        </p:blipFill>
        <p:spPr>
          <a:xfrm>
            <a:off x="369063" y="2724450"/>
            <a:ext cx="2593830" cy="1324725"/>
          </a:xfrm>
          <a:prstGeom prst="rect">
            <a:avLst/>
          </a:prstGeom>
          <a:noFill/>
          <a:ln>
            <a:noFill/>
          </a:ln>
        </p:spPr>
      </p:pic>
      <p:sp>
        <p:nvSpPr>
          <p:cNvPr id="1144" name="Google Shape;1144;p130"/>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sp>
        <p:nvSpPr>
          <p:cNvPr id="1145" name="Google Shape;1145;p130"/>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146" name="Google Shape;1146;p130"/>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147" name="Google Shape;1147;p130"/>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p131"/>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Benchmarking visualisation</a:t>
            </a:r>
            <a:endParaRPr b="1">
              <a:latin typeface="Arial"/>
              <a:ea typeface="Arial"/>
              <a:cs typeface="Arial"/>
              <a:sym typeface="Arial"/>
            </a:endParaRPr>
          </a:p>
        </p:txBody>
      </p:sp>
      <p:graphicFrame>
        <p:nvGraphicFramePr>
          <p:cNvPr id="1154" name="Google Shape;1154;p131"/>
          <p:cNvGraphicFramePr/>
          <p:nvPr/>
        </p:nvGraphicFramePr>
        <p:xfrm>
          <a:off x="4341000" y="931225"/>
          <a:ext cx="7755000" cy="48034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5032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Explaining and presenting the benchmarking process and results to clients in an engaging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PwC developed tool / visualisation allows you to follow the benchmarking process from start to finish in the interactive way, as well as to gain additional data insights from analysing the comparables data:</a:t>
                      </a:r>
                      <a:endParaRPr sz="1000">
                        <a:solidFill>
                          <a:schemeClr val="dk1"/>
                        </a:solidFill>
                      </a:endParaRPr>
                    </a:p>
                    <a:p>
                      <a:pPr marL="457200" lvl="0" indent="-292100" algn="l" rtl="0">
                        <a:spcBef>
                          <a:spcPts val="600"/>
                        </a:spcBef>
                        <a:spcAft>
                          <a:spcPts val="0"/>
                        </a:spcAft>
                        <a:buClr>
                          <a:schemeClr val="dk1"/>
                        </a:buClr>
                        <a:buSzPts val="1000"/>
                        <a:buChar char="●"/>
                      </a:pPr>
                      <a:r>
                        <a:rPr lang="en-GB" sz="1000">
                          <a:solidFill>
                            <a:schemeClr val="dk1"/>
                          </a:solidFill>
                        </a:rPr>
                        <a:t>Tailored interactive dashboard available to clients via a link shared by PwC</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Provides insights into the changes in comparables population depending on the search criteria / rejection reasons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Provides insights into the results allocated into subsets (by product / service type, local independence requirements etc)</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Creates audit trail</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Intuitive and easy to interact with.</a:t>
                      </a:r>
                      <a:endParaRPr sz="1000">
                        <a:solidFill>
                          <a:schemeClr val="dk1"/>
                        </a:solidFill>
                      </a:endParaRPr>
                    </a:p>
                    <a:p>
                      <a:pPr marL="0" lvl="0" indent="0" algn="l" rtl="0">
                        <a:spcBef>
                          <a:spcPts val="600"/>
                        </a:spcBef>
                        <a:spcAft>
                          <a:spcPts val="600"/>
                        </a:spcAft>
                        <a:buNone/>
                      </a:pPr>
                      <a:r>
                        <a:rPr lang="en-GB" sz="1000">
                          <a:solidFill>
                            <a:schemeClr val="dk1"/>
                          </a:solidFill>
                        </a:rPr>
                        <a:t>For the overview of tool’s capabilities, refer to </a:t>
                      </a:r>
                      <a:r>
                        <a:rPr lang="en-GB" sz="1000" u="sng">
                          <a:solidFill>
                            <a:schemeClr val="accent1"/>
                          </a:solidFill>
                          <a:hlinkClick r:id="rId3">
                            <a:extLst>
                              <a:ext uri="{A12FA001-AC4F-418D-AE19-62706E023703}">
                                <ahyp:hlinkClr xmlns:ahyp="http://schemas.microsoft.com/office/drawing/2018/hyperlinkcolor" val="tx"/>
                              </a:ext>
                            </a:extLst>
                          </a:hlinkClick>
                        </a:rPr>
                        <a:t>this slide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228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Guidance &amp; training</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Mention that you need visualisation in your benchmarking request</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6536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Pricing</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Typically free of charge. Use the visualisation as an add-on to preserve your proposed fees</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717375">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4"/>
                        </a:rPr>
                        <a:t>martin.s.kennedy@pwc.com</a:t>
                      </a:r>
                      <a:endParaRPr sz="1000" b="1" u="sng">
                        <a:solidFill>
                          <a:schemeClr val="hlink"/>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5"/>
                        </a:rPr>
                        <a:t>anastasiia.melnyk@pwc.com</a:t>
                      </a:r>
                      <a:endParaRPr sz="1000">
                        <a:solidFill>
                          <a:schemeClr val="dk1"/>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SzPts val="1000"/>
                        <a:buChar char="●"/>
                      </a:pPr>
                      <a:r>
                        <a:rPr lang="en-GB" sz="1000" b="1" u="sng">
                          <a:solidFill>
                            <a:schemeClr val="accent1"/>
                          </a:solidFill>
                          <a:hlinkClick r:id="rId6">
                            <a:extLst>
                              <a:ext uri="{A12FA001-AC4F-418D-AE19-62706E023703}">
                                <ahyp:hlinkClr xmlns:ahyp="http://schemas.microsoft.com/office/drawing/2018/hyperlinkcolor" val="tx"/>
                              </a:ext>
                            </a:extLst>
                          </a:hlinkClick>
                        </a:rPr>
                        <a:t>Demo benchmarking visualisation tool</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155" name="Google Shape;1155;p131"/>
          <p:cNvGrpSpPr/>
          <p:nvPr/>
        </p:nvGrpSpPr>
        <p:grpSpPr>
          <a:xfrm>
            <a:off x="4419598" y="998897"/>
            <a:ext cx="3954405" cy="4628038"/>
            <a:chOff x="4419598" y="1379897"/>
            <a:chExt cx="3954405" cy="4628038"/>
          </a:xfrm>
        </p:grpSpPr>
        <p:sp>
          <p:nvSpPr>
            <p:cNvPr id="1156" name="Google Shape;1156;p131"/>
            <p:cNvSpPr/>
            <p:nvPr/>
          </p:nvSpPr>
          <p:spPr>
            <a:xfrm>
              <a:off x="4420248" y="13798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57" name="Google Shape;1157;p131"/>
            <p:cNvSpPr/>
            <p:nvPr/>
          </p:nvSpPr>
          <p:spPr>
            <a:xfrm>
              <a:off x="4420393" y="21419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158" name="Google Shape;1158;p131"/>
            <p:cNvSpPr/>
            <p:nvPr/>
          </p:nvSpPr>
          <p:spPr>
            <a:xfrm>
              <a:off x="4420253" y="48364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159" name="Google Shape;1159;p131"/>
            <p:cNvSpPr/>
            <p:nvPr/>
          </p:nvSpPr>
          <p:spPr>
            <a:xfrm>
              <a:off x="7918097" y="55507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60" name="Google Shape;1160;p131"/>
            <p:cNvSpPr/>
            <p:nvPr/>
          </p:nvSpPr>
          <p:spPr>
            <a:xfrm>
              <a:off x="4419598" y="55507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161" name="Google Shape;1161;p131"/>
            <p:cNvSpPr/>
            <p:nvPr/>
          </p:nvSpPr>
          <p:spPr>
            <a:xfrm>
              <a:off x="4419605" y="40470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pic>
        <p:nvPicPr>
          <p:cNvPr id="1162" name="Google Shape;1162;p131"/>
          <p:cNvPicPr preferRelativeResize="0"/>
          <p:nvPr/>
        </p:nvPicPr>
        <p:blipFill>
          <a:blip r:embed="rId7">
            <a:alphaModFix/>
          </a:blip>
          <a:stretch>
            <a:fillRect/>
          </a:stretch>
        </p:blipFill>
        <p:spPr>
          <a:xfrm>
            <a:off x="347125" y="1997900"/>
            <a:ext cx="3034726" cy="1882063"/>
          </a:xfrm>
          <a:prstGeom prst="rect">
            <a:avLst/>
          </a:prstGeom>
          <a:noFill/>
          <a:ln w="9525" cap="flat" cmpd="sng">
            <a:solidFill>
              <a:srgbClr val="D04A02"/>
            </a:solidFill>
            <a:prstDash val="solid"/>
            <a:round/>
            <a:headEnd type="none" w="sm" len="sm"/>
            <a:tailEnd type="none" w="sm" len="sm"/>
          </a:ln>
        </p:spPr>
      </p:pic>
      <p:sp>
        <p:nvSpPr>
          <p:cNvPr id="1163" name="Google Shape;1163;p131"/>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
        <p:nvSpPr>
          <p:cNvPr id="1164" name="Google Shape;1164;p131"/>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165" name="Google Shape;1165;p131"/>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166" name="Google Shape;1166;p131"/>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172" name="Google Shape;1172;p132"/>
          <p:cNvSpPr txBox="1">
            <a:spLocks noGrp="1"/>
          </p:cNvSpPr>
          <p:nvPr>
            <p:ph type="title"/>
          </p:nvPr>
        </p:nvSpPr>
        <p:spPr>
          <a:xfrm>
            <a:off x="442925" y="761900"/>
            <a:ext cx="31107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Financial Drawing Board</a:t>
            </a:r>
            <a:endParaRPr b="1">
              <a:latin typeface="Arial"/>
              <a:ea typeface="Arial"/>
              <a:cs typeface="Arial"/>
              <a:sym typeface="Arial"/>
            </a:endParaRPr>
          </a:p>
        </p:txBody>
      </p:sp>
      <p:graphicFrame>
        <p:nvGraphicFramePr>
          <p:cNvPr id="1173" name="Google Shape;1173;p132"/>
          <p:cNvGraphicFramePr/>
          <p:nvPr/>
        </p:nvGraphicFramePr>
        <p:xfrm>
          <a:off x="4341000" y="931225"/>
          <a:ext cx="7755000" cy="359928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Time spent creating organisation charts, diagrams for steps paper etc.</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This web-based tool allows users to create diagrams quickly and easily, which can then be exported directly into a PowerPoint slide for presentation and delivery to clients.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Guidance &amp; training</a:t>
                      </a:r>
                      <a:endParaRPr sz="1000">
                        <a:solidFill>
                          <a:schemeClr val="dk1"/>
                        </a:solidFill>
                      </a:endParaRPr>
                    </a:p>
                    <a:p>
                      <a:pPr marL="0" lvl="0" indent="0" algn="l" rtl="0">
                        <a:lnSpc>
                          <a:spcPct val="115000"/>
                        </a:lnSpc>
                        <a:spcBef>
                          <a:spcPts val="0"/>
                        </a:spcBef>
                        <a:spcAft>
                          <a:spcPts val="0"/>
                        </a:spcAft>
                        <a:buClr>
                          <a:schemeClr val="dk1"/>
                        </a:buClr>
                        <a:buSzPts val="1500"/>
                        <a:buFont typeface="Arial"/>
                        <a:buNone/>
                      </a:pPr>
                      <a:r>
                        <a:rPr lang="en-GB" sz="1000" b="1" u="sng">
                          <a:solidFill>
                            <a:schemeClr val="hlink"/>
                          </a:solidFill>
                          <a:highlight>
                            <a:srgbClr val="FFFFFF"/>
                          </a:highlight>
                          <a:hlinkClick r:id="rId3"/>
                        </a:rPr>
                        <a:t>User guide</a:t>
                      </a:r>
                      <a:endParaRPr sz="1000" b="1">
                        <a:solidFill>
                          <a:srgbClr val="0000FF"/>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hlink"/>
                          </a:solidFill>
                          <a:highlight>
                            <a:srgbClr val="FFFFFF"/>
                          </a:highlight>
                          <a:hlinkClick r:id="rId4"/>
                        </a:rPr>
                        <a:t>caroline.m.conaghan@pwc.com</a:t>
                      </a:r>
                      <a:endParaRPr sz="1000" b="1" u="sng">
                        <a:solidFill>
                          <a:schemeClr val="accent1"/>
                        </a:solidFill>
                        <a:highlight>
                          <a:srgbClr val="FFFFFF"/>
                        </a:highlight>
                      </a:endParaRPr>
                    </a:p>
                    <a:p>
                      <a:pPr marL="0" lvl="0" indent="0" algn="l" rtl="0">
                        <a:spcBef>
                          <a:spcPts val="0"/>
                        </a:spcBef>
                        <a:spcAft>
                          <a:spcPts val="0"/>
                        </a:spcAft>
                        <a:buNone/>
                      </a:pPr>
                      <a:endParaRPr sz="1000" b="1" u="sng">
                        <a:solidFill>
                          <a:schemeClr val="accent1"/>
                        </a:solidFill>
                        <a:highlight>
                          <a:srgbClr val="FFFFFF"/>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609600" lvl="0" indent="-368300" algn="l" rtl="0">
                        <a:lnSpc>
                          <a:spcPct val="115000"/>
                        </a:lnSpc>
                        <a:spcBef>
                          <a:spcPts val="0"/>
                        </a:spcBef>
                        <a:spcAft>
                          <a:spcPts val="0"/>
                        </a:spcAft>
                        <a:buClr>
                          <a:schemeClr val="dk1"/>
                        </a:buClr>
                        <a:buSzPts val="1000"/>
                        <a:buChar char="●"/>
                      </a:pPr>
                      <a:r>
                        <a:rPr lang="en-GB" sz="1000" b="1" u="sng">
                          <a:solidFill>
                            <a:schemeClr val="hlink"/>
                          </a:solidFill>
                          <a:highlight>
                            <a:srgbClr val="FFFFFF"/>
                          </a:highlight>
                          <a:hlinkClick r:id="rId5"/>
                        </a:rPr>
                        <a:t>Link to tool</a:t>
                      </a:r>
                      <a:endParaRPr sz="1000" b="1">
                        <a:solidFill>
                          <a:schemeClr val="accent1"/>
                        </a:solidFill>
                        <a:highlight>
                          <a:srgbClr val="FFFFFF"/>
                        </a:highlight>
                      </a:endParaRPr>
                    </a:p>
                    <a:p>
                      <a:pPr marL="609600" lvl="0" indent="-368300" algn="l" rtl="0">
                        <a:lnSpc>
                          <a:spcPct val="115000"/>
                        </a:lnSpc>
                        <a:spcBef>
                          <a:spcPts val="0"/>
                        </a:spcBef>
                        <a:spcAft>
                          <a:spcPts val="0"/>
                        </a:spcAft>
                        <a:buClr>
                          <a:schemeClr val="dk1"/>
                        </a:buClr>
                        <a:buSzPts val="1000"/>
                        <a:buChar char="●"/>
                      </a:pPr>
                      <a:r>
                        <a:rPr lang="en-GB" sz="1000" b="1" u="sng">
                          <a:solidFill>
                            <a:schemeClr val="accent1"/>
                          </a:solidFill>
                          <a:highlight>
                            <a:srgbClr val="FFFFFF"/>
                          </a:highlight>
                          <a:hlinkClick r:id="rId6">
                            <a:extLst>
                              <a:ext uri="{A12FA001-AC4F-418D-AE19-62706E023703}">
                                <ahyp:hlinkClr xmlns:ahyp="http://schemas.microsoft.com/office/drawing/2018/hyperlinkcolor" val="tx"/>
                              </a:ext>
                            </a:extLst>
                          </a:hlinkClick>
                        </a:rPr>
                        <a:t>PwC US microsite</a:t>
                      </a:r>
                      <a:r>
                        <a:rPr lang="en-GB" sz="1000" b="1">
                          <a:solidFill>
                            <a:schemeClr val="accent1"/>
                          </a:solidFill>
                          <a:highlight>
                            <a:srgbClr val="FFFFFF"/>
                          </a:highlight>
                        </a:rPr>
                        <a:t> - which includes some short videos</a:t>
                      </a:r>
                      <a:endParaRPr sz="1000" b="1">
                        <a:solidFill>
                          <a:schemeClr val="accent1"/>
                        </a:solidFill>
                        <a:highlight>
                          <a:srgbClr val="FFFFFF"/>
                        </a:highlight>
                      </a:endParaRPr>
                    </a:p>
                    <a:p>
                      <a:pPr marL="0" lvl="0" indent="0" algn="l" rtl="0">
                        <a:spcBef>
                          <a:spcPts val="0"/>
                        </a:spcBef>
                        <a:spcAft>
                          <a:spcPts val="0"/>
                        </a:spcAft>
                        <a:buNone/>
                      </a:pP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1174" name="Google Shape;1174;p132"/>
          <p:cNvSpPr/>
          <p:nvPr/>
        </p:nvSpPr>
        <p:spPr>
          <a:xfrm>
            <a:off x="4414198" y="107642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75" name="Google Shape;1175;p132"/>
          <p:cNvSpPr/>
          <p:nvPr/>
        </p:nvSpPr>
        <p:spPr>
          <a:xfrm>
            <a:off x="4414343" y="182602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176" name="Google Shape;1176;p132"/>
          <p:cNvSpPr/>
          <p:nvPr/>
        </p:nvSpPr>
        <p:spPr>
          <a:xfrm>
            <a:off x="4413555" y="28876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000000"/>
              </a:solidFill>
              <a:latin typeface="Arial"/>
              <a:ea typeface="Arial"/>
              <a:cs typeface="Arial"/>
              <a:sym typeface="Arial"/>
            </a:endParaRPr>
          </a:p>
        </p:txBody>
      </p:sp>
      <p:sp>
        <p:nvSpPr>
          <p:cNvPr id="1177" name="Google Shape;1177;p132"/>
          <p:cNvSpPr/>
          <p:nvPr/>
        </p:nvSpPr>
        <p:spPr>
          <a:xfrm>
            <a:off x="7912047" y="358708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178" name="Google Shape;1178;p132"/>
          <p:cNvSpPr/>
          <p:nvPr/>
        </p:nvSpPr>
        <p:spPr>
          <a:xfrm>
            <a:off x="4413548" y="358706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179" name="Google Shape;1179;p132"/>
          <p:cNvSpPr txBox="1"/>
          <p:nvPr/>
        </p:nvSpPr>
        <p:spPr>
          <a:xfrm>
            <a:off x="67400" y="64675"/>
            <a:ext cx="12062100" cy="415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sz="1500" b="1"/>
              <a:t>  </a:t>
            </a:r>
            <a:endParaRPr sz="1500" b="1"/>
          </a:p>
        </p:txBody>
      </p:sp>
      <p:pic>
        <p:nvPicPr>
          <p:cNvPr id="1180" name="Google Shape;1180;p132"/>
          <p:cNvPicPr preferRelativeResize="0"/>
          <p:nvPr/>
        </p:nvPicPr>
        <p:blipFill>
          <a:blip r:embed="rId13">
            <a:alphaModFix/>
          </a:blip>
          <a:stretch>
            <a:fillRect/>
          </a:stretch>
        </p:blipFill>
        <p:spPr>
          <a:xfrm>
            <a:off x="245700" y="1905367"/>
            <a:ext cx="3825373" cy="1543834"/>
          </a:xfrm>
          <a:prstGeom prst="rect">
            <a:avLst/>
          </a:prstGeom>
          <a:noFill/>
          <a:ln>
            <a:noFill/>
          </a:ln>
        </p:spPr>
      </p:pic>
      <p:sp>
        <p:nvSpPr>
          <p:cNvPr id="1181" name="Google Shape;1181;p132"/>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182" name="Google Shape;1182;p132"/>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1188" name="Google Shape;1188;p133"/>
          <p:cNvSpPr txBox="1">
            <a:spLocks noGrp="1"/>
          </p:cNvSpPr>
          <p:nvPr>
            <p:ph type="title"/>
          </p:nvPr>
        </p:nvSpPr>
        <p:spPr>
          <a:xfrm>
            <a:off x="442913" y="432001"/>
            <a:ext cx="11306100" cy="1387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Broad application platforms</a:t>
            </a:r>
            <a:endParaRPr/>
          </a:p>
        </p:txBody>
      </p:sp>
      <p:sp>
        <p:nvSpPr>
          <p:cNvPr id="1189" name="Google Shape;1189;p133"/>
          <p:cNvSpPr txBox="1">
            <a:spLocks noGrp="1"/>
          </p:cNvSpPr>
          <p:nvPr>
            <p:ph type="body" idx="1"/>
          </p:nvPr>
        </p:nvSpPr>
        <p:spPr>
          <a:xfrm>
            <a:off x="442914" y="2103438"/>
            <a:ext cx="3528900" cy="40689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90" name="Google Shape;1190;p133"/>
          <p:cNvSpPr txBox="1">
            <a:spLocks noGrp="1"/>
          </p:cNvSpPr>
          <p:nvPr>
            <p:ph type="sldNum" idx="12"/>
          </p:nvPr>
        </p:nvSpPr>
        <p:spPr>
          <a:xfrm>
            <a:off x="9984296" y="6492240"/>
            <a:ext cx="1764900" cy="1371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a:t>27</a:t>
            </a:fld>
            <a:endParaRPr/>
          </a:p>
        </p:txBody>
      </p:sp>
      <p:sp>
        <p:nvSpPr>
          <p:cNvPr id="1191" name="Google Shape;1191;p133"/>
          <p:cNvSpPr>
            <a:spLocks noGrp="1"/>
          </p:cNvSpPr>
          <p:nvPr>
            <p:ph type="chart" idx="2"/>
          </p:nvPr>
        </p:nvSpPr>
        <p:spPr>
          <a:xfrm>
            <a:off x="5600701" y="1428750"/>
            <a:ext cx="6148500" cy="474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96"/>
        <p:cNvGrpSpPr/>
        <p:nvPr/>
      </p:nvGrpSpPr>
      <p:grpSpPr>
        <a:xfrm>
          <a:off x="0" y="0"/>
          <a:ext cx="0" cy="0"/>
          <a:chOff x="0" y="0"/>
          <a:chExt cx="0" cy="0"/>
        </a:xfrm>
      </p:grpSpPr>
      <p:sp>
        <p:nvSpPr>
          <p:cNvPr id="1197" name="Google Shape;1197;p134"/>
          <p:cNvSpPr txBox="1">
            <a:spLocks noGrp="1"/>
          </p:cNvSpPr>
          <p:nvPr>
            <p:ph type="title"/>
          </p:nvPr>
        </p:nvSpPr>
        <p:spPr>
          <a:xfrm>
            <a:off x="251675" y="761900"/>
            <a:ext cx="4076100" cy="4440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Harvey</a:t>
            </a:r>
            <a:endParaRPr b="1">
              <a:latin typeface="Arial"/>
              <a:ea typeface="Arial"/>
              <a:cs typeface="Arial"/>
              <a:sym typeface="Arial"/>
            </a:endParaRPr>
          </a:p>
          <a:p>
            <a:pPr marL="0" marR="0" lvl="0" indent="0" algn="l" rtl="0">
              <a:lnSpc>
                <a:spcPct val="85000"/>
              </a:lnSpc>
              <a:spcBef>
                <a:spcPts val="0"/>
              </a:spcBef>
              <a:spcAft>
                <a:spcPts val="0"/>
              </a:spcAft>
              <a:buClr>
                <a:schemeClr val="dk1"/>
              </a:buClr>
              <a:buSzPts val="3200"/>
              <a:buFont typeface="Georgia"/>
              <a:buNone/>
            </a:pPr>
            <a:endParaRPr sz="2000" b="1">
              <a:latin typeface="Arial"/>
              <a:ea typeface="Arial"/>
              <a:cs typeface="Arial"/>
              <a:sym typeface="Arial"/>
            </a:endParaRPr>
          </a:p>
        </p:txBody>
      </p:sp>
      <p:graphicFrame>
        <p:nvGraphicFramePr>
          <p:cNvPr id="1198" name="Google Shape;1198;p134"/>
          <p:cNvGraphicFramePr/>
          <p:nvPr/>
        </p:nvGraphicFramePr>
        <p:xfrm>
          <a:off x="4341000" y="931225"/>
          <a:ext cx="7755000" cy="53096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The need for staff to spend time on manual or simple tasks, and how this can be automated or augmented to save time whilst maintaining the quality of work.</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rgbClr val="2D2D2D"/>
                          </a:solidFill>
                        </a:rPr>
                        <a:t>Harvey is a third-party generative AI solution - owned by Counsel AI - that can perform complex legal tasks via a web-based natural language interface. Users can ask open-ended legal and legal-adjacent questions and also upload documents or datasets for Harvey to analyse and ask natural language questions about those documents or datasets.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lnSpc>
                          <a:spcPct val="100000"/>
                        </a:lnSpc>
                        <a:spcBef>
                          <a:spcPts val="0"/>
                        </a:spcBef>
                        <a:spcAft>
                          <a:spcPts val="0"/>
                        </a:spcAft>
                        <a:buNone/>
                      </a:pPr>
                      <a:r>
                        <a:rPr lang="en-GB" sz="1000" b="1">
                          <a:solidFill>
                            <a:schemeClr val="accent4"/>
                          </a:solidFill>
                        </a:rPr>
                        <a:t>Key tool features</a:t>
                      </a:r>
                      <a:endParaRPr sz="1000">
                        <a:solidFill>
                          <a:schemeClr val="accent4"/>
                        </a:solidFill>
                      </a:endParaRPr>
                    </a:p>
                    <a:p>
                      <a:pPr marL="0" lvl="0" indent="0" algn="l" rtl="0">
                        <a:lnSpc>
                          <a:spcPct val="100000"/>
                        </a:lnSpc>
                        <a:spcBef>
                          <a:spcPts val="0"/>
                        </a:spcBef>
                        <a:spcAft>
                          <a:spcPts val="0"/>
                        </a:spcAft>
                        <a:buNone/>
                      </a:pPr>
                      <a:r>
                        <a:rPr lang="en-GB" sz="1000" b="1">
                          <a:solidFill>
                            <a:schemeClr val="dk1"/>
                          </a:solidFill>
                        </a:rPr>
                        <a:t>Assist -</a:t>
                      </a:r>
                      <a:r>
                        <a:rPr lang="en-GB" sz="1000">
                          <a:solidFill>
                            <a:schemeClr val="dk1"/>
                          </a:solidFill>
                        </a:rPr>
                        <a:t> chat or iterate on top of responses. </a:t>
                      </a:r>
                      <a:endParaRPr sz="1000">
                        <a:solidFill>
                          <a:schemeClr val="dk1"/>
                        </a:solidFill>
                      </a:endParaRPr>
                    </a:p>
                    <a:p>
                      <a:pPr marL="0" lvl="0" indent="0" algn="l" rtl="0">
                        <a:lnSpc>
                          <a:spcPct val="100000"/>
                        </a:lnSpc>
                        <a:spcBef>
                          <a:spcPts val="0"/>
                        </a:spcBef>
                        <a:spcAft>
                          <a:spcPts val="0"/>
                        </a:spcAft>
                        <a:buNone/>
                      </a:pPr>
                      <a:r>
                        <a:rPr lang="en-GB" sz="1000" b="1">
                          <a:solidFill>
                            <a:schemeClr val="dk1"/>
                          </a:solidFill>
                        </a:rPr>
                        <a:t>Draft -</a:t>
                      </a:r>
                      <a:r>
                        <a:rPr lang="en-GB" sz="1000">
                          <a:solidFill>
                            <a:schemeClr val="dk1"/>
                          </a:solidFill>
                        </a:rPr>
                        <a:t> Allows users the ability to track changes when you follow-up to a response to a prompt to see how the tool is updating the response. </a:t>
                      </a:r>
                      <a:endParaRPr sz="1000">
                        <a:solidFill>
                          <a:schemeClr val="dk1"/>
                        </a:solidFill>
                      </a:endParaRPr>
                    </a:p>
                    <a:p>
                      <a:pPr marL="0" lvl="0" indent="0" algn="l" rtl="0">
                        <a:lnSpc>
                          <a:spcPct val="100000"/>
                        </a:lnSpc>
                        <a:spcBef>
                          <a:spcPts val="0"/>
                        </a:spcBef>
                        <a:spcAft>
                          <a:spcPts val="0"/>
                        </a:spcAft>
                        <a:buNone/>
                      </a:pPr>
                      <a:r>
                        <a:rPr lang="en-GB" sz="1000" b="1">
                          <a:solidFill>
                            <a:schemeClr val="dk1"/>
                          </a:solidFill>
                        </a:rPr>
                        <a:t>Library - </a:t>
                      </a:r>
                      <a:r>
                        <a:rPr lang="en-GB" sz="1000">
                          <a:solidFill>
                            <a:schemeClr val="dk1"/>
                          </a:solidFill>
                        </a:rPr>
                        <a:t>Libraries allows a user to save and share prompts with their teams. </a:t>
                      </a:r>
                      <a:endParaRPr sz="1000">
                        <a:solidFill>
                          <a:schemeClr val="dk1"/>
                        </a:solidFill>
                      </a:endParaRPr>
                    </a:p>
                    <a:p>
                      <a:pPr marL="0" lvl="0" indent="0" algn="l" rtl="0">
                        <a:lnSpc>
                          <a:spcPct val="100000"/>
                        </a:lnSpc>
                        <a:spcBef>
                          <a:spcPts val="0"/>
                        </a:spcBef>
                        <a:spcAft>
                          <a:spcPts val="0"/>
                        </a:spcAft>
                        <a:buNone/>
                      </a:pPr>
                      <a:r>
                        <a:rPr lang="en-GB" sz="1000" b="1">
                          <a:solidFill>
                            <a:schemeClr val="dk1"/>
                          </a:solidFill>
                        </a:rPr>
                        <a:t>Workflow</a:t>
                      </a:r>
                      <a:endParaRPr sz="1000" b="1">
                        <a:solidFill>
                          <a:schemeClr val="dk1"/>
                        </a:solidFill>
                      </a:endParaRPr>
                    </a:p>
                    <a:p>
                      <a:pPr marL="457200" lvl="0" indent="-292100" algn="l" rtl="0">
                        <a:lnSpc>
                          <a:spcPct val="100000"/>
                        </a:lnSpc>
                        <a:spcBef>
                          <a:spcPts val="0"/>
                        </a:spcBef>
                        <a:spcAft>
                          <a:spcPts val="0"/>
                        </a:spcAft>
                        <a:buClr>
                          <a:schemeClr val="dk1"/>
                        </a:buClr>
                        <a:buSzPts val="1000"/>
                        <a:buFont typeface="Arial"/>
                        <a:buChar char="●"/>
                      </a:pPr>
                      <a:r>
                        <a:rPr lang="en-GB" sz="1000">
                          <a:solidFill>
                            <a:schemeClr val="dk1"/>
                          </a:solidFill>
                        </a:rPr>
                        <a:t>Discovery - This workflow allows you to upload up to 100 documents and instantly produce a report which provides a snapshot view of key diligence topics and value areas when considering a deal </a:t>
                      </a:r>
                      <a:endParaRPr sz="1000">
                        <a:solidFill>
                          <a:schemeClr val="dk1"/>
                        </a:solidFill>
                      </a:endParaRPr>
                    </a:p>
                    <a:p>
                      <a:pPr marL="457200" lvl="0" indent="-292100" algn="l" rtl="0">
                        <a:lnSpc>
                          <a:spcPct val="100000"/>
                        </a:lnSpc>
                        <a:spcBef>
                          <a:spcPts val="0"/>
                        </a:spcBef>
                        <a:spcAft>
                          <a:spcPts val="0"/>
                        </a:spcAft>
                        <a:buClr>
                          <a:schemeClr val="dk1"/>
                        </a:buClr>
                        <a:buSzPts val="1000"/>
                        <a:buFont typeface="Arial"/>
                        <a:buChar char="●"/>
                      </a:pPr>
                      <a:r>
                        <a:rPr lang="en-GB" sz="1000">
                          <a:solidFill>
                            <a:schemeClr val="dk1"/>
                          </a:solidFill>
                        </a:rPr>
                        <a:t>Redlines - Redline Analysis generates a chart comparing the original and revised version of a redline document based on topics you identify or generates a response to your query based on the redline document. </a:t>
                      </a:r>
                      <a:endParaRPr sz="1000">
                        <a:solidFill>
                          <a:schemeClr val="dk1"/>
                        </a:solidFill>
                      </a:endParaRPr>
                    </a:p>
                    <a:p>
                      <a:pPr marL="457200" lvl="0" indent="-292100" algn="l" rtl="0">
                        <a:lnSpc>
                          <a:spcPct val="100000"/>
                        </a:lnSpc>
                        <a:spcBef>
                          <a:spcPts val="0"/>
                        </a:spcBef>
                        <a:spcAft>
                          <a:spcPts val="0"/>
                        </a:spcAft>
                        <a:buClr>
                          <a:schemeClr val="dk1"/>
                        </a:buClr>
                        <a:buSzPts val="1000"/>
                        <a:buFont typeface="Arial"/>
                        <a:buChar char="●"/>
                      </a:pPr>
                      <a:r>
                        <a:rPr lang="en-GB" sz="1000">
                          <a:solidFill>
                            <a:schemeClr val="dk1"/>
                          </a:solidFill>
                        </a:rPr>
                        <a:t>Translation - This feature allows for the seamless translation of PDF documents from one language to another, supporting a diverse range of languages. </a:t>
                      </a:r>
                      <a:endParaRPr sz="1000">
                        <a:solidFill>
                          <a:schemeClr val="dk1"/>
                        </a:solidFill>
                      </a:endParaRPr>
                    </a:p>
                    <a:p>
                      <a:pPr marL="0" lvl="0" indent="0" algn="l" rtl="0">
                        <a:lnSpc>
                          <a:spcPct val="100000"/>
                        </a:lnSpc>
                        <a:spcBef>
                          <a:spcPts val="0"/>
                        </a:spcBef>
                        <a:spcAft>
                          <a:spcPts val="0"/>
                        </a:spcAft>
                        <a:buNone/>
                      </a:pPr>
                      <a:r>
                        <a:rPr lang="en-GB" sz="1000" b="1">
                          <a:solidFill>
                            <a:schemeClr val="dk1"/>
                          </a:solidFill>
                        </a:rPr>
                        <a:t>Research</a:t>
                      </a:r>
                      <a:endParaRPr sz="1000" b="1">
                        <a:solidFill>
                          <a:schemeClr val="dk1"/>
                        </a:solidFill>
                      </a:endParaRPr>
                    </a:p>
                    <a:p>
                      <a:pPr marL="457200" lvl="0" indent="-292100" algn="l" rtl="0">
                        <a:lnSpc>
                          <a:spcPct val="100000"/>
                        </a:lnSpc>
                        <a:spcBef>
                          <a:spcPts val="0"/>
                        </a:spcBef>
                        <a:spcAft>
                          <a:spcPts val="0"/>
                        </a:spcAft>
                        <a:buClr>
                          <a:schemeClr val="dk1"/>
                        </a:buClr>
                        <a:buSzPts val="1000"/>
                        <a:buFont typeface="Arial"/>
                        <a:buChar char="●"/>
                      </a:pPr>
                      <a:r>
                        <a:rPr lang="en-GB" sz="1000">
                          <a:solidFill>
                            <a:schemeClr val="dk1"/>
                          </a:solidFill>
                        </a:rPr>
                        <a:t>Edgar - Harvey will answer questions or generate new content based US regulatory filings (Form 10-K, Form 10-Q, Form DEF 14A,Form 8-K.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u="sng">
                          <a:solidFill>
                            <a:schemeClr val="hlink"/>
                          </a:solidFill>
                          <a:latin typeface="Roboto"/>
                          <a:ea typeface="Roboto"/>
                          <a:cs typeface="Roboto"/>
                          <a:sym typeface="Roboto"/>
                          <a:hlinkClick r:id="rId3"/>
                        </a:rPr>
                        <a:t>michael.j.gauer@pwc.com</a:t>
                      </a:r>
                      <a:r>
                        <a:rPr lang="en-GB" sz="1000">
                          <a:solidFill>
                            <a:srgbClr val="808080"/>
                          </a:solidFill>
                          <a:latin typeface="Roboto"/>
                          <a:ea typeface="Roboto"/>
                          <a:cs typeface="Roboto"/>
                          <a:sym typeface="Roboto"/>
                        </a:rPr>
                        <a:t> </a:t>
                      </a:r>
                      <a:endParaRPr sz="1000" b="1">
                        <a:solidFill>
                          <a:schemeClr val="accent4"/>
                        </a:solidFill>
                      </a:endParaRPr>
                    </a:p>
                    <a:p>
                      <a:pPr marL="0" lvl="0" indent="0" algn="l" rtl="0">
                        <a:spcBef>
                          <a:spcPts val="0"/>
                        </a:spcBef>
                        <a:spcAft>
                          <a:spcPts val="0"/>
                        </a:spcAft>
                        <a:buNone/>
                      </a:pPr>
                      <a:r>
                        <a:rPr lang="en-GB" sz="1000" u="sng">
                          <a:solidFill>
                            <a:schemeClr val="hlink"/>
                          </a:solidFill>
                          <a:latin typeface="Roboto"/>
                          <a:ea typeface="Roboto"/>
                          <a:cs typeface="Roboto"/>
                          <a:sym typeface="Roboto"/>
                          <a:hlinkClick r:id="rId4"/>
                        </a:rPr>
                        <a:t>ignas.matevicius@pwc.com</a:t>
                      </a:r>
                      <a:endParaRPr sz="1000">
                        <a:solidFill>
                          <a:srgbClr val="808080"/>
                        </a:solidFill>
                        <a:latin typeface="Roboto"/>
                        <a:ea typeface="Roboto"/>
                        <a:cs typeface="Roboto"/>
                        <a:sym typeface="Roboto"/>
                      </a:endParaRPr>
                    </a:p>
                    <a:p>
                      <a:pPr marL="0" lvl="0" indent="0" algn="l" rtl="0">
                        <a:spcBef>
                          <a:spcPts val="0"/>
                        </a:spcBef>
                        <a:spcAft>
                          <a:spcPts val="0"/>
                        </a:spcAft>
                        <a:buNone/>
                      </a:pPr>
                      <a:r>
                        <a:rPr lang="en-GB" sz="1000" u="sng">
                          <a:solidFill>
                            <a:schemeClr val="hlink"/>
                          </a:solidFill>
                          <a:latin typeface="Roboto"/>
                          <a:ea typeface="Roboto"/>
                          <a:cs typeface="Roboto"/>
                          <a:sym typeface="Roboto"/>
                          <a:hlinkClick r:id="rId5"/>
                        </a:rPr>
                        <a:t>james.schaefer@pwc.com</a:t>
                      </a:r>
                      <a:endParaRPr sz="1000">
                        <a:solidFill>
                          <a:srgbClr val="808080"/>
                        </a:solidFill>
                        <a:latin typeface="Roboto"/>
                        <a:ea typeface="Roboto"/>
                        <a:cs typeface="Roboto"/>
                        <a:sym typeface="Roboto"/>
                      </a:endParaRPr>
                    </a:p>
                    <a:p>
                      <a:pPr marL="0" lvl="0" indent="0" algn="l" rtl="0">
                        <a:spcBef>
                          <a:spcPts val="0"/>
                        </a:spcBef>
                        <a:spcAft>
                          <a:spcPts val="0"/>
                        </a:spcAft>
                        <a:buNone/>
                      </a:pPr>
                      <a:endParaRPr sz="1000">
                        <a:solidFill>
                          <a:srgbClr val="808080"/>
                        </a:solidFill>
                        <a:latin typeface="Roboto"/>
                        <a:ea typeface="Roboto"/>
                        <a:cs typeface="Roboto"/>
                        <a:sym typeface="Roboto"/>
                      </a:endParaRPr>
                    </a:p>
                    <a:p>
                      <a:pPr marL="0" lvl="0" indent="0" algn="l" rtl="0">
                        <a:spcBef>
                          <a:spcPts val="0"/>
                        </a:spcBef>
                        <a:spcAft>
                          <a:spcPts val="0"/>
                        </a:spcAft>
                        <a:buNone/>
                      </a:pPr>
                      <a:endParaRPr sz="1000">
                        <a:solidFill>
                          <a:srgbClr val="808080"/>
                        </a:solidFill>
                        <a:highlight>
                          <a:srgbClr val="F5F5F5"/>
                        </a:highlight>
                        <a:latin typeface="Roboto"/>
                        <a:ea typeface="Roboto"/>
                        <a:cs typeface="Roboto"/>
                        <a:sym typeface="Roboto"/>
                      </a:endParaRPr>
                    </a:p>
                    <a:p>
                      <a:pPr marL="0" lvl="0" indent="0" algn="l" rtl="0">
                        <a:spcBef>
                          <a:spcPts val="0"/>
                        </a:spcBef>
                        <a:spcAft>
                          <a:spcPts val="0"/>
                        </a:spcAft>
                        <a:buNone/>
                      </a:pP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0" lvl="0" indent="0" algn="l" rtl="0">
                        <a:spcBef>
                          <a:spcPts val="0"/>
                        </a:spcBef>
                        <a:spcAft>
                          <a:spcPts val="0"/>
                        </a:spcAft>
                        <a:buNone/>
                      </a:pPr>
                      <a:r>
                        <a:rPr lang="en-GB" sz="1000" b="1" u="sng">
                          <a:solidFill>
                            <a:schemeClr val="hlink"/>
                          </a:solidFill>
                          <a:hlinkClick r:id="rId6"/>
                        </a:rPr>
                        <a:t>Harvey</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199" name="Google Shape;1199;p134"/>
          <p:cNvGrpSpPr/>
          <p:nvPr/>
        </p:nvGrpSpPr>
        <p:grpSpPr>
          <a:xfrm>
            <a:off x="4340998" y="1076422"/>
            <a:ext cx="4105455" cy="4599184"/>
            <a:chOff x="4347048" y="1608497"/>
            <a:chExt cx="4105455" cy="4599184"/>
          </a:xfrm>
        </p:grpSpPr>
        <p:sp>
          <p:nvSpPr>
            <p:cNvPr id="1200" name="Google Shape;1200;p134"/>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01" name="Google Shape;1201;p134"/>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202" name="Google Shape;1202;p134"/>
            <p:cNvSpPr/>
            <p:nvPr/>
          </p:nvSpPr>
          <p:spPr>
            <a:xfrm>
              <a:off x="4419605" y="37752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03" name="Google Shape;1203;p134"/>
            <p:cNvSpPr/>
            <p:nvPr/>
          </p:nvSpPr>
          <p:spPr>
            <a:xfrm>
              <a:off x="7996597" y="5750473"/>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04" name="Google Shape;1204;p134"/>
            <p:cNvSpPr/>
            <p:nvPr/>
          </p:nvSpPr>
          <p:spPr>
            <a:xfrm>
              <a:off x="4347048" y="5750481"/>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205" name="Google Shape;1205;p134"/>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pic>
        <p:nvPicPr>
          <p:cNvPr id="1206" name="Google Shape;1206;p134"/>
          <p:cNvPicPr preferRelativeResize="0"/>
          <p:nvPr/>
        </p:nvPicPr>
        <p:blipFill rotWithShape="1">
          <a:blip r:embed="rId13">
            <a:alphaModFix/>
          </a:blip>
          <a:srcRect t="2969"/>
          <a:stretch/>
        </p:blipFill>
        <p:spPr>
          <a:xfrm>
            <a:off x="1279425" y="2506200"/>
            <a:ext cx="2705231" cy="855325"/>
          </a:xfrm>
          <a:prstGeom prst="rect">
            <a:avLst/>
          </a:prstGeom>
          <a:noFill/>
          <a:ln>
            <a:noFill/>
          </a:ln>
        </p:spPr>
      </p:pic>
      <p:pic>
        <p:nvPicPr>
          <p:cNvPr id="1207" name="Google Shape;1207;p134"/>
          <p:cNvPicPr preferRelativeResize="0"/>
          <p:nvPr/>
        </p:nvPicPr>
        <p:blipFill rotWithShape="1">
          <a:blip r:embed="rId14">
            <a:alphaModFix/>
          </a:blip>
          <a:srcRect t="3920"/>
          <a:stretch/>
        </p:blipFill>
        <p:spPr>
          <a:xfrm>
            <a:off x="130475" y="2437925"/>
            <a:ext cx="961336" cy="923600"/>
          </a:xfrm>
          <a:prstGeom prst="rect">
            <a:avLst/>
          </a:prstGeom>
          <a:noFill/>
          <a:ln>
            <a:noFill/>
          </a:ln>
        </p:spPr>
      </p:pic>
      <p:sp>
        <p:nvSpPr>
          <p:cNvPr id="1208" name="Google Shape;1208;p134"/>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209" name="Google Shape;1209;p134"/>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210" name="Google Shape;1210;p134"/>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211" name="Google Shape;1211;p134"/>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212" name="Google Shape;1212;p134"/>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213" name="Google Shape;1213;p134"/>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214" name="Google Shape;1214;p134"/>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135"/>
          <p:cNvSpPr txBox="1">
            <a:spLocks noGrp="1"/>
          </p:cNvSpPr>
          <p:nvPr>
            <p:ph type="title"/>
          </p:nvPr>
        </p:nvSpPr>
        <p:spPr>
          <a:xfrm>
            <a:off x="251675" y="761900"/>
            <a:ext cx="4076100" cy="5271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ChatGPT Enterprise</a:t>
            </a:r>
            <a:endParaRPr b="1">
              <a:latin typeface="Arial"/>
              <a:ea typeface="Arial"/>
              <a:cs typeface="Arial"/>
              <a:sym typeface="Arial"/>
            </a:endParaRPr>
          </a:p>
          <a:p>
            <a:pPr marL="0" marR="0" lvl="0" indent="0" algn="l" rtl="0">
              <a:lnSpc>
                <a:spcPct val="85000"/>
              </a:lnSpc>
              <a:spcBef>
                <a:spcPts val="0"/>
              </a:spcBef>
              <a:spcAft>
                <a:spcPts val="0"/>
              </a:spcAft>
              <a:buClr>
                <a:schemeClr val="dk1"/>
              </a:buClr>
              <a:buSzPts val="3200"/>
              <a:buFont typeface="Georgia"/>
              <a:buNone/>
            </a:pPr>
            <a:endParaRPr sz="2000" b="1">
              <a:latin typeface="Arial"/>
              <a:ea typeface="Arial"/>
              <a:cs typeface="Arial"/>
              <a:sym typeface="Arial"/>
            </a:endParaRPr>
          </a:p>
        </p:txBody>
      </p:sp>
      <p:graphicFrame>
        <p:nvGraphicFramePr>
          <p:cNvPr id="1221" name="Google Shape;1221;p135"/>
          <p:cNvGraphicFramePr/>
          <p:nvPr/>
        </p:nvGraphicFramePr>
        <p:xfrm>
          <a:off x="4341000" y="931225"/>
          <a:ext cx="7755000" cy="5321309"/>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The need for staff to spend time on manual or simple tasks, and how this can be automated or augmented to save time whilst maintaining the quality of work.</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ChatGPT Enterprise is a subscription-based plan launched on August 28, 2023. It offers enterprise-grade security and privacy, unlimited higher-speed access to GPT-4, longer context windows for processing longer inputs, advanced data analysis capabilities, customisation options, and much more.</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lnSpc>
                          <a:spcPct val="165600"/>
                        </a:lnSpc>
                        <a:spcBef>
                          <a:spcPts val="0"/>
                        </a:spcBef>
                        <a:spcAft>
                          <a:spcPts val="0"/>
                        </a:spcAft>
                        <a:buClr>
                          <a:schemeClr val="dk1"/>
                        </a:buClr>
                        <a:buSzPts val="1100"/>
                        <a:buFont typeface="Arial"/>
                        <a:buNone/>
                      </a:pPr>
                      <a:r>
                        <a:rPr lang="en-GB" sz="1000">
                          <a:solidFill>
                            <a:schemeClr val="dk1"/>
                          </a:solidFill>
                        </a:rPr>
                        <a:t>PwC UK had a personalised training session with OpenAI. The video covers:</a:t>
                      </a:r>
                      <a:endParaRPr sz="1000">
                        <a:solidFill>
                          <a:schemeClr val="dk1"/>
                        </a:solidFill>
                      </a:endParaRPr>
                    </a:p>
                    <a:p>
                      <a:pPr marL="647700" lvl="0" indent="-292100" algn="l" rtl="0">
                        <a:lnSpc>
                          <a:spcPct val="100000"/>
                        </a:lnSpc>
                        <a:spcBef>
                          <a:spcPts val="500"/>
                        </a:spcBef>
                        <a:spcAft>
                          <a:spcPts val="0"/>
                        </a:spcAft>
                        <a:buClr>
                          <a:srgbClr val="212121"/>
                        </a:buClr>
                        <a:buSzPts val="1000"/>
                        <a:buChar char="■"/>
                      </a:pPr>
                      <a:r>
                        <a:rPr lang="en-GB" sz="1000">
                          <a:solidFill>
                            <a:schemeClr val="dk1"/>
                          </a:solidFill>
                        </a:rPr>
                        <a:t>Brief history of OpenAI </a:t>
                      </a:r>
                      <a:endParaRPr sz="1000">
                        <a:solidFill>
                          <a:schemeClr val="dk1"/>
                        </a:solidFill>
                      </a:endParaRPr>
                    </a:p>
                    <a:p>
                      <a:pPr marL="647700" lvl="0" indent="-292100" algn="l" rtl="0">
                        <a:lnSpc>
                          <a:spcPct val="100000"/>
                        </a:lnSpc>
                        <a:spcBef>
                          <a:spcPts val="0"/>
                        </a:spcBef>
                        <a:spcAft>
                          <a:spcPts val="0"/>
                        </a:spcAft>
                        <a:buClr>
                          <a:srgbClr val="212121"/>
                        </a:buClr>
                        <a:buSzPts val="1000"/>
                        <a:buChar char="■"/>
                      </a:pPr>
                      <a:r>
                        <a:rPr lang="en-GB" sz="1000">
                          <a:solidFill>
                            <a:schemeClr val="dk1"/>
                          </a:solidFill>
                        </a:rPr>
                        <a:t>ChatGPT Enterprise </a:t>
                      </a:r>
                      <a:endParaRPr sz="1000">
                        <a:solidFill>
                          <a:schemeClr val="dk1"/>
                        </a:solidFill>
                      </a:endParaRPr>
                    </a:p>
                    <a:p>
                      <a:pPr marL="647700" lvl="0" indent="-292100" algn="l" rtl="0">
                        <a:lnSpc>
                          <a:spcPct val="100000"/>
                        </a:lnSpc>
                        <a:spcBef>
                          <a:spcPts val="0"/>
                        </a:spcBef>
                        <a:spcAft>
                          <a:spcPts val="0"/>
                        </a:spcAft>
                        <a:buClr>
                          <a:srgbClr val="212121"/>
                        </a:buClr>
                        <a:buSzPts val="1000"/>
                        <a:buChar char="■"/>
                      </a:pPr>
                      <a:r>
                        <a:rPr lang="en-GB" sz="1000">
                          <a:solidFill>
                            <a:schemeClr val="dk1"/>
                          </a:solidFill>
                        </a:rPr>
                        <a:t>Prompt Engineering </a:t>
                      </a:r>
                      <a:endParaRPr sz="1000">
                        <a:solidFill>
                          <a:schemeClr val="dk1"/>
                        </a:solidFill>
                      </a:endParaRPr>
                    </a:p>
                    <a:p>
                      <a:pPr marL="647700" lvl="0" indent="-292100" algn="l" rtl="0">
                        <a:lnSpc>
                          <a:spcPct val="100000"/>
                        </a:lnSpc>
                        <a:spcBef>
                          <a:spcPts val="0"/>
                        </a:spcBef>
                        <a:spcAft>
                          <a:spcPts val="0"/>
                        </a:spcAft>
                        <a:buClr>
                          <a:srgbClr val="212121"/>
                        </a:buClr>
                        <a:buSzPts val="1000"/>
                        <a:buChar char="■"/>
                      </a:pPr>
                      <a:r>
                        <a:rPr lang="en-GB" sz="1000">
                          <a:solidFill>
                            <a:schemeClr val="dk1"/>
                          </a:solidFill>
                        </a:rPr>
                        <a:t>Introducing brand new GPTs &amp; demo </a:t>
                      </a:r>
                      <a:endParaRPr sz="1000">
                        <a:solidFill>
                          <a:schemeClr val="dk1"/>
                        </a:solidFill>
                      </a:endParaRPr>
                    </a:p>
                    <a:p>
                      <a:pPr marL="647700" lvl="0" indent="-292100" algn="l" rtl="0">
                        <a:lnSpc>
                          <a:spcPct val="100000"/>
                        </a:lnSpc>
                        <a:spcBef>
                          <a:spcPts val="0"/>
                        </a:spcBef>
                        <a:spcAft>
                          <a:spcPts val="0"/>
                        </a:spcAft>
                        <a:buClr>
                          <a:srgbClr val="212121"/>
                        </a:buClr>
                        <a:buSzPts val="1000"/>
                        <a:buChar char="■"/>
                      </a:pPr>
                      <a:r>
                        <a:rPr lang="en-GB" sz="1000">
                          <a:solidFill>
                            <a:schemeClr val="dk1"/>
                          </a:solidFill>
                        </a:rPr>
                        <a:t>Actions in GPTs </a:t>
                      </a:r>
                      <a:endParaRPr sz="1000">
                        <a:solidFill>
                          <a:schemeClr val="dk1"/>
                        </a:solidFill>
                      </a:endParaRPr>
                    </a:p>
                    <a:p>
                      <a:pPr marL="647700" lvl="0" indent="-292100" algn="l" rtl="0">
                        <a:lnSpc>
                          <a:spcPct val="100000"/>
                        </a:lnSpc>
                        <a:spcBef>
                          <a:spcPts val="0"/>
                        </a:spcBef>
                        <a:spcAft>
                          <a:spcPts val="0"/>
                        </a:spcAft>
                        <a:buClr>
                          <a:srgbClr val="212121"/>
                        </a:buClr>
                        <a:buSzPts val="1000"/>
                        <a:buChar char="■"/>
                      </a:pPr>
                      <a:r>
                        <a:rPr lang="en-GB" sz="1000">
                          <a:solidFill>
                            <a:schemeClr val="dk1"/>
                          </a:solidFill>
                        </a:rPr>
                        <a:t>Live demos of GPTs created by us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Key tool features</a:t>
                      </a:r>
                      <a:endParaRPr sz="1000">
                        <a:solidFill>
                          <a:schemeClr val="dk1"/>
                        </a:solidFill>
                      </a:endParaRPr>
                    </a:p>
                    <a:p>
                      <a:pPr marL="0" lvl="0" indent="0" algn="l" rtl="0">
                        <a:lnSpc>
                          <a:spcPct val="100000"/>
                        </a:lnSpc>
                        <a:spcBef>
                          <a:spcPts val="0"/>
                        </a:spcBef>
                        <a:spcAft>
                          <a:spcPts val="0"/>
                        </a:spcAft>
                        <a:buNone/>
                      </a:pPr>
                      <a:r>
                        <a:rPr lang="en-GB" sz="1000">
                          <a:solidFill>
                            <a:srgbClr val="0F0D0B"/>
                          </a:solidFill>
                        </a:rPr>
                        <a:t>Natural Language Understanding and Generation</a:t>
                      </a:r>
                      <a:endParaRPr sz="1000">
                        <a:solidFill>
                          <a:srgbClr val="0F0D0B"/>
                        </a:solidFill>
                      </a:endParaRPr>
                    </a:p>
                    <a:p>
                      <a:pPr marL="0" lvl="0" indent="0" algn="l" rtl="0">
                        <a:lnSpc>
                          <a:spcPct val="100000"/>
                        </a:lnSpc>
                        <a:spcBef>
                          <a:spcPts val="0"/>
                        </a:spcBef>
                        <a:spcAft>
                          <a:spcPts val="0"/>
                        </a:spcAft>
                        <a:buNone/>
                      </a:pPr>
                      <a:r>
                        <a:rPr lang="en-GB" sz="1000">
                          <a:solidFill>
                            <a:srgbClr val="0F0D0B"/>
                          </a:solidFill>
                        </a:rPr>
                        <a:t>Versatility in Applications</a:t>
                      </a:r>
                      <a:endParaRPr sz="1000">
                        <a:solidFill>
                          <a:srgbClr val="0F0D0B"/>
                        </a:solidFill>
                      </a:endParaRPr>
                    </a:p>
                    <a:p>
                      <a:pPr marL="0" lvl="0" indent="0" algn="l" rtl="0">
                        <a:lnSpc>
                          <a:spcPct val="100000"/>
                        </a:lnSpc>
                        <a:spcBef>
                          <a:spcPts val="0"/>
                        </a:spcBef>
                        <a:spcAft>
                          <a:spcPts val="0"/>
                        </a:spcAft>
                        <a:buNone/>
                      </a:pPr>
                      <a:r>
                        <a:rPr lang="en-GB" sz="1000">
                          <a:solidFill>
                            <a:srgbClr val="0F0D0B"/>
                          </a:solidFill>
                          <a:highlight>
                            <a:srgbClr val="FFFFFF"/>
                          </a:highlight>
                        </a:rPr>
                        <a:t>Multilingual Capabilities</a:t>
                      </a:r>
                      <a:endParaRPr sz="1000">
                        <a:solidFill>
                          <a:srgbClr val="0F0D0B"/>
                        </a:solidFill>
                        <a:highlight>
                          <a:srgbClr val="FFFFFF"/>
                        </a:highlight>
                      </a:endParaRPr>
                    </a:p>
                    <a:p>
                      <a:pPr marL="0" lvl="0" indent="0" algn="l" rtl="0">
                        <a:lnSpc>
                          <a:spcPct val="100000"/>
                        </a:lnSpc>
                        <a:spcBef>
                          <a:spcPts val="0"/>
                        </a:spcBef>
                        <a:spcAft>
                          <a:spcPts val="0"/>
                        </a:spcAft>
                        <a:buNone/>
                      </a:pPr>
                      <a:r>
                        <a:rPr lang="en-GB" sz="1000">
                          <a:solidFill>
                            <a:srgbClr val="0F0D0B"/>
                          </a:solidFill>
                          <a:highlight>
                            <a:srgbClr val="FFFFFF"/>
                          </a:highlight>
                        </a:rPr>
                        <a:t>Personalisation and Customisation</a:t>
                      </a:r>
                      <a:endParaRPr sz="1000">
                        <a:solidFill>
                          <a:srgbClr val="0F0D0B"/>
                        </a:solidFill>
                        <a:highlight>
                          <a:srgbClr val="FFFFFF"/>
                        </a:highlight>
                      </a:endParaRPr>
                    </a:p>
                    <a:p>
                      <a:pPr marL="0" lvl="0" indent="0" algn="l" rtl="0">
                        <a:lnSpc>
                          <a:spcPct val="100000"/>
                        </a:lnSpc>
                        <a:spcBef>
                          <a:spcPts val="0"/>
                        </a:spcBef>
                        <a:spcAft>
                          <a:spcPts val="0"/>
                        </a:spcAft>
                        <a:buNone/>
                      </a:pPr>
                      <a:r>
                        <a:rPr lang="en-GB" sz="1000">
                          <a:solidFill>
                            <a:srgbClr val="0F0D0B"/>
                          </a:solidFill>
                          <a:highlight>
                            <a:srgbClr val="FFFFFF"/>
                          </a:highlight>
                        </a:rPr>
                        <a:t>Accessibility and Integration</a:t>
                      </a:r>
                      <a:endParaRPr sz="1000">
                        <a:solidFill>
                          <a:srgbClr val="0F0D0B"/>
                        </a:solidFill>
                        <a:highlight>
                          <a:srgbClr val="FFFFFF"/>
                        </a:highlight>
                      </a:endParaRPr>
                    </a:p>
                    <a:p>
                      <a:pPr marL="0" lvl="0" indent="0" algn="l" rtl="0">
                        <a:lnSpc>
                          <a:spcPct val="100000"/>
                        </a:lnSpc>
                        <a:spcBef>
                          <a:spcPts val="0"/>
                        </a:spcBef>
                        <a:spcAft>
                          <a:spcPts val="0"/>
                        </a:spcAft>
                        <a:buNone/>
                      </a:pPr>
                      <a:endParaRPr sz="1000">
                        <a:solidFill>
                          <a:srgbClr val="0F0D0B"/>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u="sng">
                          <a:solidFill>
                            <a:schemeClr val="hlink"/>
                          </a:solidFill>
                          <a:latin typeface="Roboto"/>
                          <a:ea typeface="Roboto"/>
                          <a:cs typeface="Roboto"/>
                          <a:sym typeface="Roboto"/>
                          <a:hlinkClick r:id="rId3"/>
                        </a:rPr>
                        <a:t>michael.j.gauer@pwc.com</a:t>
                      </a:r>
                      <a:r>
                        <a:rPr lang="en-GB" sz="1000">
                          <a:solidFill>
                            <a:srgbClr val="808080"/>
                          </a:solidFill>
                          <a:latin typeface="Roboto"/>
                          <a:ea typeface="Roboto"/>
                          <a:cs typeface="Roboto"/>
                          <a:sym typeface="Roboto"/>
                        </a:rPr>
                        <a:t> </a:t>
                      </a:r>
                      <a:endParaRPr sz="1000" b="1">
                        <a:solidFill>
                          <a:schemeClr val="accent4"/>
                        </a:solidFill>
                      </a:endParaRPr>
                    </a:p>
                    <a:p>
                      <a:pPr marL="0" lvl="0" indent="0" algn="l" rtl="0">
                        <a:spcBef>
                          <a:spcPts val="0"/>
                        </a:spcBef>
                        <a:spcAft>
                          <a:spcPts val="0"/>
                        </a:spcAft>
                        <a:buNone/>
                      </a:pPr>
                      <a:r>
                        <a:rPr lang="en-GB" sz="1000" u="sng">
                          <a:solidFill>
                            <a:schemeClr val="hlink"/>
                          </a:solidFill>
                          <a:latin typeface="Roboto"/>
                          <a:ea typeface="Roboto"/>
                          <a:cs typeface="Roboto"/>
                          <a:sym typeface="Roboto"/>
                          <a:hlinkClick r:id="rId4"/>
                        </a:rPr>
                        <a:t>ignas.matevicius@pwc.com</a:t>
                      </a:r>
                      <a:endParaRPr sz="1000">
                        <a:solidFill>
                          <a:srgbClr val="808080"/>
                        </a:solidFill>
                        <a:latin typeface="Roboto"/>
                        <a:ea typeface="Roboto"/>
                        <a:cs typeface="Roboto"/>
                        <a:sym typeface="Roboto"/>
                      </a:endParaRPr>
                    </a:p>
                    <a:p>
                      <a:pPr marL="0" lvl="0" indent="0" algn="l" rtl="0">
                        <a:spcBef>
                          <a:spcPts val="0"/>
                        </a:spcBef>
                        <a:spcAft>
                          <a:spcPts val="0"/>
                        </a:spcAft>
                        <a:buNone/>
                      </a:pPr>
                      <a:endParaRPr sz="1000">
                        <a:solidFill>
                          <a:srgbClr val="808080"/>
                        </a:solidFill>
                        <a:latin typeface="Roboto"/>
                        <a:ea typeface="Roboto"/>
                        <a:cs typeface="Roboto"/>
                        <a:sym typeface="Roboto"/>
                      </a:endParaRPr>
                    </a:p>
                    <a:p>
                      <a:pPr marL="0" lvl="0" indent="0" algn="l" rtl="0">
                        <a:spcBef>
                          <a:spcPts val="0"/>
                        </a:spcBef>
                        <a:spcAft>
                          <a:spcPts val="0"/>
                        </a:spcAft>
                        <a:buNone/>
                      </a:pPr>
                      <a:endParaRPr sz="1000">
                        <a:solidFill>
                          <a:srgbClr val="808080"/>
                        </a:solidFill>
                        <a:highlight>
                          <a:srgbClr val="F5F5F5"/>
                        </a:highlight>
                        <a:latin typeface="Roboto"/>
                        <a:ea typeface="Roboto"/>
                        <a:cs typeface="Roboto"/>
                        <a:sym typeface="Roboto"/>
                      </a:endParaRPr>
                    </a:p>
                    <a:p>
                      <a:pPr marL="0" lvl="0" indent="0" algn="l" rtl="0">
                        <a:spcBef>
                          <a:spcPts val="0"/>
                        </a:spcBef>
                        <a:spcAft>
                          <a:spcPts val="0"/>
                        </a:spcAft>
                        <a:buNone/>
                      </a:pP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0" lvl="0" indent="0" algn="l" rtl="0">
                        <a:spcBef>
                          <a:spcPts val="0"/>
                        </a:spcBef>
                        <a:spcAft>
                          <a:spcPts val="0"/>
                        </a:spcAft>
                        <a:buNone/>
                      </a:pPr>
                      <a:r>
                        <a:rPr lang="en-GB" sz="1000" b="1" u="sng">
                          <a:solidFill>
                            <a:schemeClr val="hlink"/>
                          </a:solidFill>
                          <a:hlinkClick r:id="rId5"/>
                        </a:rPr>
                        <a:t>Tool access</a:t>
                      </a:r>
                      <a:endParaRPr sz="1000" b="1" u="sng">
                        <a:solidFill>
                          <a:schemeClr val="dk1"/>
                        </a:solidFill>
                      </a:endParaRPr>
                    </a:p>
                    <a:p>
                      <a:pPr marL="0" lvl="0" indent="0" algn="l" rtl="0">
                        <a:spcBef>
                          <a:spcPts val="0"/>
                        </a:spcBef>
                        <a:spcAft>
                          <a:spcPts val="0"/>
                        </a:spcAft>
                        <a:buNone/>
                      </a:pPr>
                      <a:r>
                        <a:rPr lang="en-GB" sz="1000" b="1" u="sng">
                          <a:solidFill>
                            <a:schemeClr val="hlink"/>
                          </a:solidFill>
                          <a:hlinkClick r:id="rId6"/>
                        </a:rPr>
                        <a:t>Demo</a:t>
                      </a:r>
                      <a:r>
                        <a:rPr lang="en-GB" sz="1000" b="1" u="sng">
                          <a:solidFill>
                            <a:schemeClr val="dk1"/>
                          </a:solidFill>
                        </a:rPr>
                        <a:t> </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222" name="Google Shape;1222;p135"/>
          <p:cNvGrpSpPr/>
          <p:nvPr/>
        </p:nvGrpSpPr>
        <p:grpSpPr>
          <a:xfrm>
            <a:off x="4403073" y="1068772"/>
            <a:ext cx="3914130" cy="4763584"/>
            <a:chOff x="4419598" y="1388272"/>
            <a:chExt cx="3914130" cy="4763584"/>
          </a:xfrm>
        </p:grpSpPr>
        <p:sp>
          <p:nvSpPr>
            <p:cNvPr id="1223" name="Google Shape;1223;p135"/>
            <p:cNvSpPr/>
            <p:nvPr/>
          </p:nvSpPr>
          <p:spPr>
            <a:xfrm>
              <a:off x="4420248" y="138827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24" name="Google Shape;1224;p135"/>
            <p:cNvSpPr/>
            <p:nvPr/>
          </p:nvSpPr>
          <p:spPr>
            <a:xfrm>
              <a:off x="4420393" y="219434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225" name="Google Shape;1225;p135"/>
            <p:cNvSpPr/>
            <p:nvPr/>
          </p:nvSpPr>
          <p:spPr>
            <a:xfrm>
              <a:off x="4419605" y="46683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26" name="Google Shape;1226;p135"/>
            <p:cNvSpPr/>
            <p:nvPr/>
          </p:nvSpPr>
          <p:spPr>
            <a:xfrm>
              <a:off x="7877822" y="569464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27" name="Google Shape;1227;p135"/>
            <p:cNvSpPr/>
            <p:nvPr/>
          </p:nvSpPr>
          <p:spPr>
            <a:xfrm>
              <a:off x="4419598" y="56946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228" name="Google Shape;1228;p135"/>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pic>
        <p:nvPicPr>
          <p:cNvPr id="1229" name="Google Shape;1229;p135"/>
          <p:cNvPicPr preferRelativeResize="0"/>
          <p:nvPr/>
        </p:nvPicPr>
        <p:blipFill rotWithShape="1">
          <a:blip r:embed="rId13">
            <a:alphaModFix/>
          </a:blip>
          <a:srcRect t="20325" b="19647"/>
          <a:stretch/>
        </p:blipFill>
        <p:spPr>
          <a:xfrm>
            <a:off x="396763" y="2103450"/>
            <a:ext cx="3785924" cy="1262625"/>
          </a:xfrm>
          <a:prstGeom prst="rect">
            <a:avLst/>
          </a:prstGeom>
          <a:noFill/>
          <a:ln>
            <a:noFill/>
          </a:ln>
        </p:spPr>
      </p:pic>
      <p:sp>
        <p:nvSpPr>
          <p:cNvPr id="1230" name="Google Shape;1230;p135"/>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231" name="Google Shape;1231;p135"/>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232" name="Google Shape;1232;p135"/>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233" name="Google Shape;1233;p135"/>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234" name="Google Shape;1234;p135"/>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235" name="Google Shape;1235;p135"/>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236" name="Google Shape;1236;p135"/>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2"/>
        <p:cNvGrpSpPr/>
        <p:nvPr/>
      </p:nvGrpSpPr>
      <p:grpSpPr>
        <a:xfrm>
          <a:off x="0" y="0"/>
          <a:ext cx="0" cy="0"/>
          <a:chOff x="0" y="0"/>
          <a:chExt cx="0" cy="0"/>
        </a:xfrm>
      </p:grpSpPr>
      <p:sp>
        <p:nvSpPr>
          <p:cNvPr id="723" name="Google Shape;723;p109"/>
          <p:cNvSpPr txBox="1">
            <a:spLocks noGrp="1"/>
          </p:cNvSpPr>
          <p:nvPr>
            <p:ph type="title"/>
          </p:nvPr>
        </p:nvSpPr>
        <p:spPr>
          <a:xfrm>
            <a:off x="442913" y="432000"/>
            <a:ext cx="11306100" cy="864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Contents</a:t>
            </a:r>
            <a:endParaRPr b="1">
              <a:latin typeface="Arial"/>
              <a:ea typeface="Arial"/>
              <a:cs typeface="Arial"/>
              <a:sym typeface="Arial"/>
            </a:endParaRPr>
          </a:p>
        </p:txBody>
      </p:sp>
      <p:grpSp>
        <p:nvGrpSpPr>
          <p:cNvPr id="724" name="Google Shape;724;p109"/>
          <p:cNvGrpSpPr/>
          <p:nvPr/>
        </p:nvGrpSpPr>
        <p:grpSpPr>
          <a:xfrm>
            <a:off x="3175625" y="807602"/>
            <a:ext cx="5840683" cy="5776210"/>
            <a:chOff x="501729" y="1989753"/>
            <a:chExt cx="5008732" cy="4953443"/>
          </a:xfrm>
        </p:grpSpPr>
        <p:grpSp>
          <p:nvGrpSpPr>
            <p:cNvPr id="725" name="Google Shape;725;p109"/>
            <p:cNvGrpSpPr/>
            <p:nvPr/>
          </p:nvGrpSpPr>
          <p:grpSpPr>
            <a:xfrm>
              <a:off x="818288" y="2298351"/>
              <a:ext cx="4384396" cy="4394419"/>
              <a:chOff x="619226" y="2298351"/>
              <a:chExt cx="4384396" cy="4394419"/>
            </a:xfrm>
          </p:grpSpPr>
          <p:sp>
            <p:nvSpPr>
              <p:cNvPr id="726" name="Google Shape;726;p109"/>
              <p:cNvSpPr/>
              <p:nvPr/>
            </p:nvSpPr>
            <p:spPr>
              <a:xfrm>
                <a:off x="619226" y="3042015"/>
                <a:ext cx="2125500" cy="2917500"/>
              </a:xfrm>
              <a:prstGeom prst="rightArrow">
                <a:avLst>
                  <a:gd name="adj1" fmla="val 77182"/>
                  <a:gd name="adj2" fmla="val 68908"/>
                </a:avLst>
              </a:pr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727" name="Google Shape;727;p109"/>
              <p:cNvSpPr/>
              <p:nvPr/>
            </p:nvSpPr>
            <p:spPr>
              <a:xfrm rot="5400000">
                <a:off x="1732068" y="1902351"/>
                <a:ext cx="2125500" cy="2917500"/>
              </a:xfrm>
              <a:prstGeom prst="rightArrow">
                <a:avLst>
                  <a:gd name="adj1" fmla="val 79956"/>
                  <a:gd name="adj2" fmla="val 68908"/>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728" name="Google Shape;728;p109"/>
              <p:cNvSpPr/>
              <p:nvPr/>
            </p:nvSpPr>
            <p:spPr>
              <a:xfrm rot="10800000">
                <a:off x="2878122" y="3041907"/>
                <a:ext cx="2125500" cy="2917500"/>
              </a:xfrm>
              <a:prstGeom prst="rightArrow">
                <a:avLst>
                  <a:gd name="adj1" fmla="val 76628"/>
                  <a:gd name="adj2" fmla="val 68908"/>
                </a:avLst>
              </a:prstGeom>
              <a:solidFill>
                <a:srgbClr val="DB53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729" name="Google Shape;729;p109"/>
              <p:cNvSpPr/>
              <p:nvPr/>
            </p:nvSpPr>
            <p:spPr>
              <a:xfrm rot="-5400000">
                <a:off x="1732176" y="4171270"/>
                <a:ext cx="2125500" cy="2917500"/>
              </a:xfrm>
              <a:prstGeom prst="rightArrow">
                <a:avLst>
                  <a:gd name="adj1" fmla="val 81065"/>
                  <a:gd name="adj2" fmla="val 68908"/>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730" name="Google Shape;730;p109"/>
              <p:cNvSpPr txBox="1"/>
              <p:nvPr/>
            </p:nvSpPr>
            <p:spPr>
              <a:xfrm>
                <a:off x="758439" y="3480168"/>
                <a:ext cx="1305900" cy="20301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Financial Insights</a:t>
                </a:r>
                <a:endParaRPr b="1">
                  <a:solidFill>
                    <a:schemeClr val="lt1"/>
                  </a:solidFill>
                </a:endParaRPr>
              </a:p>
              <a:p>
                <a:pPr marL="0" marR="0" lvl="0" indent="0" algn="l" rtl="0">
                  <a:spcBef>
                    <a:spcPts val="0"/>
                  </a:spcBef>
                  <a:spcAft>
                    <a:spcPts val="0"/>
                  </a:spcAft>
                  <a:buNone/>
                </a:pPr>
                <a:endParaRPr b="1">
                  <a:solidFill>
                    <a:schemeClr val="lt1"/>
                  </a:solidFill>
                </a:endParaRPr>
              </a:p>
              <a:p>
                <a:pPr marL="0" marR="0" lvl="0" indent="0" algn="l"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Tax Opportunities Portal</a:t>
                </a:r>
                <a:endParaRPr b="1">
                  <a:solidFill>
                    <a:schemeClr val="lt1"/>
                  </a:solidFill>
                </a:endParaRPr>
              </a:p>
            </p:txBody>
          </p:sp>
          <p:sp>
            <p:nvSpPr>
              <p:cNvPr id="731" name="Google Shape;731;p109"/>
              <p:cNvSpPr txBox="1"/>
              <p:nvPr/>
            </p:nvSpPr>
            <p:spPr>
              <a:xfrm>
                <a:off x="3572613" y="3480168"/>
                <a:ext cx="1305900" cy="2030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b="1">
                    <a:solidFill>
                      <a:schemeClr val="lt1"/>
                    </a:solidFill>
                    <a:uFill>
                      <a:noFill/>
                    </a:uFill>
                    <a:hlinkClick r:id="rId4" action="ppaction://hlinksldjump">
                      <a:extLst>
                        <a:ext uri="{A12FA001-AC4F-418D-AE19-62706E023703}">
                          <ahyp:hlinkClr xmlns:ahyp="http://schemas.microsoft.com/office/drawing/2018/hyperlinkcolor" val="tx"/>
                        </a:ext>
                      </a:extLst>
                    </a:hlinkClick>
                  </a:rPr>
                  <a:t>Create a Proposal</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4" action="ppaction://hlinksldjump">
                      <a:extLst>
                        <a:ext uri="{A12FA001-AC4F-418D-AE19-62706E023703}">
                          <ahyp:hlinkClr xmlns:ahyp="http://schemas.microsoft.com/office/drawing/2018/hyperlinkcolor" val="tx"/>
                        </a:ext>
                      </a:extLst>
                    </a:hlinkClick>
                  </a:rPr>
                  <a:t>Demo a Tool</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4" action="ppaction://hlinksldjump">
                      <a:extLst>
                        <a:ext uri="{A12FA001-AC4F-418D-AE19-62706E023703}">
                          <ahyp:hlinkClr xmlns:ahyp="http://schemas.microsoft.com/office/drawing/2018/hyperlinkcolor" val="tx"/>
                        </a:ext>
                      </a:extLst>
                    </a:hlinkClick>
                  </a:rPr>
                  <a:t>Price a Project</a:t>
                </a:r>
                <a:endParaRPr b="1">
                  <a:solidFill>
                    <a:schemeClr val="lt1"/>
                  </a:solidFill>
                </a:endParaRPr>
              </a:p>
            </p:txBody>
          </p:sp>
          <p:sp>
            <p:nvSpPr>
              <p:cNvPr id="732" name="Google Shape;732;p109"/>
              <p:cNvSpPr txBox="1"/>
              <p:nvPr/>
            </p:nvSpPr>
            <p:spPr>
              <a:xfrm>
                <a:off x="2101998" y="2357497"/>
                <a:ext cx="1385700" cy="142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b="1">
                    <a:solidFill>
                      <a:schemeClr val="lt1"/>
                    </a:solidFill>
                    <a:uFill>
                      <a:noFill/>
                    </a:uFill>
                    <a:hlinkClick r:id="rId5" action="ppaction://hlinksldjump">
                      <a:extLst>
                        <a:ext uri="{A12FA001-AC4F-418D-AE19-62706E023703}">
                          <ahyp:hlinkClr xmlns:ahyp="http://schemas.microsoft.com/office/drawing/2018/hyperlinkcolor" val="tx"/>
                        </a:ext>
                      </a:extLst>
                    </a:hlinkClick>
                  </a:rPr>
                  <a:t>Targeting</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5" action="ppaction://hlinksldjump">
                      <a:extLst>
                        <a:ext uri="{A12FA001-AC4F-418D-AE19-62706E023703}">
                          <ahyp:hlinkClr xmlns:ahyp="http://schemas.microsoft.com/office/drawing/2018/hyperlinkcolor" val="tx"/>
                        </a:ext>
                      </a:extLst>
                    </a:hlinkClick>
                  </a:rPr>
                  <a:t>Opportunity Tracking</a:t>
                </a:r>
                <a:endParaRPr b="1">
                  <a:solidFill>
                    <a:schemeClr val="lt1"/>
                  </a:solidFill>
                </a:endParaRPr>
              </a:p>
            </p:txBody>
          </p:sp>
          <p:sp>
            <p:nvSpPr>
              <p:cNvPr id="733" name="Google Shape;733;p109"/>
              <p:cNvSpPr txBox="1"/>
              <p:nvPr/>
            </p:nvSpPr>
            <p:spPr>
              <a:xfrm>
                <a:off x="2101998" y="5581231"/>
                <a:ext cx="1385700" cy="1022700"/>
              </a:xfrm>
              <a:prstGeom prst="rect">
                <a:avLst/>
              </a:prstGeom>
              <a:noFill/>
              <a:ln>
                <a:noFill/>
              </a:ln>
            </p:spPr>
            <p:txBody>
              <a:bodyPr spcFirstLastPara="1" wrap="square" lIns="0" tIns="0" rIns="0" bIns="0" anchor="b" anchorCtr="0">
                <a:noAutofit/>
              </a:bodyPr>
              <a:lstStyle/>
              <a:p>
                <a:pPr marL="0" lvl="0" indent="0" algn="ctr" rtl="0">
                  <a:spcBef>
                    <a:spcPts val="0"/>
                  </a:spcBef>
                  <a:spcAft>
                    <a:spcPts val="0"/>
                  </a:spcAft>
                  <a:buClr>
                    <a:schemeClr val="dk1"/>
                  </a:buClr>
                  <a:buFont typeface="Arial"/>
                  <a:buNone/>
                </a:pPr>
                <a:r>
                  <a:rPr lang="en-GB" b="1">
                    <a:solidFill>
                      <a:schemeClr val="lt1"/>
                    </a:solidFill>
                    <a:uFill>
                      <a:noFill/>
                    </a:uFill>
                    <a:hlinkClick r:id="rId6" action="ppaction://hlinksldjump">
                      <a:extLst>
                        <a:ext uri="{A12FA001-AC4F-418D-AE19-62706E023703}">
                          <ahyp:hlinkClr xmlns:ahyp="http://schemas.microsoft.com/office/drawing/2018/hyperlinkcolor" val="tx"/>
                        </a:ext>
                      </a:extLst>
                    </a:hlinkClick>
                  </a:rPr>
                  <a:t>Disputes</a:t>
                </a:r>
                <a:endParaRPr b="1">
                  <a:solidFill>
                    <a:schemeClr val="lt1"/>
                  </a:solidFill>
                </a:endParaRPr>
              </a:p>
              <a:p>
                <a:pPr marL="0" lvl="0" indent="0" algn="ctr" rtl="0">
                  <a:spcBef>
                    <a:spcPts val="0"/>
                  </a:spcBef>
                  <a:spcAft>
                    <a:spcPts val="0"/>
                  </a:spcAft>
                  <a:buClr>
                    <a:schemeClr val="dk1"/>
                  </a:buClr>
                  <a:buFont typeface="Arial"/>
                  <a:buNone/>
                </a:pPr>
                <a:endParaRPr b="1">
                  <a:solidFill>
                    <a:schemeClr val="lt1"/>
                  </a:solidFill>
                </a:endParaRPr>
              </a:p>
              <a:p>
                <a:pPr marL="0" lvl="0" indent="0" algn="ctr" rtl="0">
                  <a:spcBef>
                    <a:spcPts val="0"/>
                  </a:spcBef>
                  <a:spcAft>
                    <a:spcPts val="0"/>
                  </a:spcAft>
                  <a:buClr>
                    <a:schemeClr val="dk1"/>
                  </a:buClr>
                  <a:buFont typeface="Arial"/>
                  <a:buNone/>
                </a:pPr>
                <a:r>
                  <a:rPr lang="en-GB" b="1">
                    <a:solidFill>
                      <a:schemeClr val="lt1"/>
                    </a:solidFill>
                    <a:uFill>
                      <a:noFill/>
                    </a:uFill>
                    <a:hlinkClick r:id="rId6" action="ppaction://hlinksldjump">
                      <a:extLst>
                        <a:ext uri="{A12FA001-AC4F-418D-AE19-62706E023703}">
                          <ahyp:hlinkClr xmlns:ahyp="http://schemas.microsoft.com/office/drawing/2018/hyperlinkcolor" val="tx"/>
                        </a:ext>
                      </a:extLst>
                    </a:hlinkClick>
                  </a:rPr>
                  <a:t>Strategy &amp; Policy Setting</a:t>
                </a:r>
                <a:endParaRPr b="1">
                  <a:solidFill>
                    <a:schemeClr val="lt1"/>
                  </a:solidFill>
                </a:endParaRPr>
              </a:p>
              <a:p>
                <a:pPr marL="0" lvl="0" indent="0" algn="ctr" rtl="0">
                  <a:spcBef>
                    <a:spcPts val="0"/>
                  </a:spcBef>
                  <a:spcAft>
                    <a:spcPts val="0"/>
                  </a:spcAft>
                  <a:buClr>
                    <a:schemeClr val="dk1"/>
                  </a:buClr>
                  <a:buFont typeface="Arial"/>
                  <a:buNone/>
                </a:pPr>
                <a:endParaRPr b="1">
                  <a:solidFill>
                    <a:schemeClr val="lt1"/>
                  </a:solidFill>
                </a:endParaRPr>
              </a:p>
              <a:p>
                <a:pPr marL="0" lvl="0" indent="0" algn="ctr" rtl="0">
                  <a:spcBef>
                    <a:spcPts val="0"/>
                  </a:spcBef>
                  <a:spcAft>
                    <a:spcPts val="0"/>
                  </a:spcAft>
                  <a:buClr>
                    <a:schemeClr val="dk1"/>
                  </a:buClr>
                  <a:buFont typeface="Arial"/>
                  <a:buNone/>
                </a:pPr>
                <a:r>
                  <a:rPr lang="en-GB" b="1">
                    <a:solidFill>
                      <a:schemeClr val="lt1"/>
                    </a:solidFill>
                    <a:uFill>
                      <a:noFill/>
                    </a:uFill>
                    <a:hlinkClick r:id="rId6" action="ppaction://hlinksldjump">
                      <a:extLst>
                        <a:ext uri="{A12FA001-AC4F-418D-AE19-62706E023703}">
                          <ahyp:hlinkClr xmlns:ahyp="http://schemas.microsoft.com/office/drawing/2018/hyperlinkcolor" val="tx"/>
                        </a:ext>
                      </a:extLst>
                    </a:hlinkClick>
                  </a:rPr>
                  <a:t>Implementation</a:t>
                </a:r>
                <a:endParaRPr b="1">
                  <a:solidFill>
                    <a:schemeClr val="lt1"/>
                  </a:solidFill>
                </a:endParaRPr>
              </a:p>
              <a:p>
                <a:pPr marL="0" lvl="0" indent="0" algn="ctr" rtl="0">
                  <a:spcBef>
                    <a:spcPts val="0"/>
                  </a:spcBef>
                  <a:spcAft>
                    <a:spcPts val="0"/>
                  </a:spcAft>
                  <a:buClr>
                    <a:schemeClr val="dk1"/>
                  </a:buClr>
                  <a:buFont typeface="Arial"/>
                  <a:buNone/>
                </a:pPr>
                <a:endParaRPr b="1">
                  <a:solidFill>
                    <a:schemeClr val="lt1"/>
                  </a:solidFill>
                </a:endParaRPr>
              </a:p>
              <a:p>
                <a:pPr marL="0" lvl="0" indent="0" algn="ctr" rtl="0">
                  <a:spcBef>
                    <a:spcPts val="0"/>
                  </a:spcBef>
                  <a:spcAft>
                    <a:spcPts val="0"/>
                  </a:spcAft>
                  <a:buNone/>
                </a:pPr>
                <a:r>
                  <a:rPr lang="en-GB" b="1">
                    <a:solidFill>
                      <a:schemeClr val="lt1"/>
                    </a:solidFill>
                    <a:uFill>
                      <a:noFill/>
                    </a:uFill>
                    <a:hlinkClick r:id="rId6" action="ppaction://hlinksldjump">
                      <a:extLst>
                        <a:ext uri="{A12FA001-AC4F-418D-AE19-62706E023703}">
                          <ahyp:hlinkClr xmlns:ahyp="http://schemas.microsoft.com/office/drawing/2018/hyperlinkcolor" val="tx"/>
                        </a:ext>
                      </a:extLst>
                    </a:hlinkClick>
                  </a:rPr>
                  <a:t>Documentation</a:t>
                </a:r>
                <a:endParaRPr b="1">
                  <a:solidFill>
                    <a:schemeClr val="lt1"/>
                  </a:solidFill>
                </a:endParaRPr>
              </a:p>
            </p:txBody>
          </p:sp>
        </p:grpSp>
        <p:sp>
          <p:nvSpPr>
            <p:cNvPr id="734" name="Google Shape;734;p109"/>
            <p:cNvSpPr txBox="1"/>
            <p:nvPr/>
          </p:nvSpPr>
          <p:spPr>
            <a:xfrm>
              <a:off x="1844984" y="1989753"/>
              <a:ext cx="2295000" cy="210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SzPts val="1200"/>
                <a:buNone/>
              </a:pPr>
              <a:r>
                <a:rPr lang="en-GB" sz="1800" b="1" u="sng">
                  <a:solidFill>
                    <a:schemeClr val="hlink"/>
                  </a:solidFill>
                  <a:hlinkClick r:id="rId5" action="ppaction://hlinksldjump"/>
                </a:rPr>
                <a:t>Business Development</a:t>
              </a:r>
              <a:endParaRPr sz="1800"/>
            </a:p>
          </p:txBody>
        </p:sp>
        <p:sp>
          <p:nvSpPr>
            <p:cNvPr id="735" name="Google Shape;735;p109"/>
            <p:cNvSpPr txBox="1"/>
            <p:nvPr/>
          </p:nvSpPr>
          <p:spPr>
            <a:xfrm>
              <a:off x="1844984" y="6732296"/>
              <a:ext cx="2295000" cy="210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chemeClr val="dk1"/>
                </a:buClr>
                <a:buSzPts val="1200"/>
                <a:buFont typeface="Arial"/>
                <a:buNone/>
              </a:pPr>
              <a:r>
                <a:rPr lang="en-GB" sz="1800" b="1" u="sng">
                  <a:solidFill>
                    <a:schemeClr val="hlink"/>
                  </a:solidFill>
                  <a:hlinkClick r:id="rId6" action="ppaction://hlinksldjump"/>
                </a:rPr>
                <a:t>Deliver</a:t>
              </a:r>
              <a:endParaRPr sz="1800"/>
            </a:p>
          </p:txBody>
        </p:sp>
        <p:sp>
          <p:nvSpPr>
            <p:cNvPr id="736" name="Google Shape;736;p109"/>
            <p:cNvSpPr txBox="1"/>
            <p:nvPr/>
          </p:nvSpPr>
          <p:spPr>
            <a:xfrm rot="-5400000">
              <a:off x="-540321" y="4377093"/>
              <a:ext cx="2295000" cy="2109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1800" b="1" u="sng">
                  <a:solidFill>
                    <a:schemeClr val="hlink"/>
                  </a:solidFill>
                  <a:hlinkClick r:id="rId3" action="ppaction://hlinksldjump"/>
                </a:rPr>
                <a:t>Other</a:t>
              </a:r>
              <a:endParaRPr sz="1800"/>
            </a:p>
          </p:txBody>
        </p:sp>
        <p:sp>
          <p:nvSpPr>
            <p:cNvPr id="737" name="Google Shape;737;p109"/>
            <p:cNvSpPr txBox="1"/>
            <p:nvPr/>
          </p:nvSpPr>
          <p:spPr>
            <a:xfrm rot="5400000">
              <a:off x="4257512" y="4393938"/>
              <a:ext cx="2295000" cy="210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chemeClr val="dk1"/>
                </a:buClr>
                <a:buSzPts val="1200"/>
                <a:buFont typeface="Arial"/>
                <a:buNone/>
              </a:pPr>
              <a:r>
                <a:rPr lang="en-GB" sz="1800" b="1" u="sng">
                  <a:solidFill>
                    <a:schemeClr val="hlink"/>
                  </a:solidFill>
                  <a:hlinkClick r:id="rId4" action="ppaction://hlinksldjump"/>
                </a:rPr>
                <a:t>Propose</a:t>
              </a:r>
              <a:endParaRPr sz="1800"/>
            </a:p>
          </p:txBody>
        </p:sp>
      </p:grpSp>
      <p:sp>
        <p:nvSpPr>
          <p:cNvPr id="738" name="Google Shape;738;p109">
            <a:hlinkClick r:id="rId3" action="ppaction://hlinksldjump"/>
          </p:cNvPr>
          <p:cNvSpPr/>
          <p:nvPr/>
        </p:nvSpPr>
        <p:spPr>
          <a:xfrm>
            <a:off x="5409041" y="3491328"/>
            <a:ext cx="407935" cy="341266"/>
          </a:xfrm>
          <a:custGeom>
            <a:avLst/>
            <a:gdLst/>
            <a:ahLst/>
            <a:cxnLst/>
            <a:rect l="l" t="t" r="r" b="b"/>
            <a:pathLst>
              <a:path w="239" h="200" extrusionOk="0">
                <a:moveTo>
                  <a:pt x="68" y="15"/>
                </a:moveTo>
                <a:cubicBezTo>
                  <a:pt x="87" y="15"/>
                  <a:pt x="103" y="30"/>
                  <a:pt x="103" y="49"/>
                </a:cubicBezTo>
                <a:cubicBezTo>
                  <a:pt x="103" y="68"/>
                  <a:pt x="87" y="84"/>
                  <a:pt x="68" y="84"/>
                </a:cubicBezTo>
                <a:cubicBezTo>
                  <a:pt x="49" y="84"/>
                  <a:pt x="33" y="68"/>
                  <a:pt x="33" y="49"/>
                </a:cubicBezTo>
                <a:cubicBezTo>
                  <a:pt x="33" y="30"/>
                  <a:pt x="49" y="15"/>
                  <a:pt x="68" y="15"/>
                </a:cubicBezTo>
                <a:moveTo>
                  <a:pt x="68" y="99"/>
                </a:moveTo>
                <a:cubicBezTo>
                  <a:pt x="95" y="99"/>
                  <a:pt x="118" y="77"/>
                  <a:pt x="118" y="49"/>
                </a:cubicBezTo>
                <a:cubicBezTo>
                  <a:pt x="118" y="22"/>
                  <a:pt x="95" y="0"/>
                  <a:pt x="68" y="0"/>
                </a:cubicBezTo>
                <a:cubicBezTo>
                  <a:pt x="41" y="0"/>
                  <a:pt x="18" y="22"/>
                  <a:pt x="18" y="49"/>
                </a:cubicBezTo>
                <a:cubicBezTo>
                  <a:pt x="18" y="77"/>
                  <a:pt x="41" y="99"/>
                  <a:pt x="68" y="99"/>
                </a:cubicBezTo>
                <a:moveTo>
                  <a:pt x="187" y="61"/>
                </a:moveTo>
                <a:cubicBezTo>
                  <a:pt x="201" y="61"/>
                  <a:pt x="211" y="72"/>
                  <a:pt x="211" y="85"/>
                </a:cubicBezTo>
                <a:cubicBezTo>
                  <a:pt x="211" y="98"/>
                  <a:pt x="201" y="109"/>
                  <a:pt x="187" y="109"/>
                </a:cubicBezTo>
                <a:cubicBezTo>
                  <a:pt x="174" y="109"/>
                  <a:pt x="163" y="98"/>
                  <a:pt x="163" y="85"/>
                </a:cubicBezTo>
                <a:cubicBezTo>
                  <a:pt x="163" y="72"/>
                  <a:pt x="174" y="61"/>
                  <a:pt x="187" y="61"/>
                </a:cubicBezTo>
                <a:moveTo>
                  <a:pt x="187" y="124"/>
                </a:moveTo>
                <a:cubicBezTo>
                  <a:pt x="209" y="124"/>
                  <a:pt x="226" y="107"/>
                  <a:pt x="226" y="85"/>
                </a:cubicBezTo>
                <a:cubicBezTo>
                  <a:pt x="226" y="64"/>
                  <a:pt x="209" y="46"/>
                  <a:pt x="187" y="46"/>
                </a:cubicBezTo>
                <a:cubicBezTo>
                  <a:pt x="166" y="46"/>
                  <a:pt x="148" y="64"/>
                  <a:pt x="148" y="85"/>
                </a:cubicBezTo>
                <a:cubicBezTo>
                  <a:pt x="148" y="107"/>
                  <a:pt x="166" y="124"/>
                  <a:pt x="187" y="124"/>
                </a:cubicBezTo>
                <a:moveTo>
                  <a:pt x="224" y="185"/>
                </a:moveTo>
                <a:cubicBezTo>
                  <a:pt x="143" y="185"/>
                  <a:pt x="143" y="185"/>
                  <a:pt x="143" y="185"/>
                </a:cubicBezTo>
                <a:cubicBezTo>
                  <a:pt x="143" y="159"/>
                  <a:pt x="143" y="159"/>
                  <a:pt x="143" y="159"/>
                </a:cubicBezTo>
                <a:cubicBezTo>
                  <a:pt x="167" y="149"/>
                  <a:pt x="200" y="149"/>
                  <a:pt x="224" y="159"/>
                </a:cubicBezTo>
                <a:lnTo>
                  <a:pt x="224" y="185"/>
                </a:lnTo>
                <a:close/>
                <a:moveTo>
                  <a:pt x="128" y="185"/>
                </a:moveTo>
                <a:cubicBezTo>
                  <a:pt x="15" y="185"/>
                  <a:pt x="15" y="185"/>
                  <a:pt x="15" y="185"/>
                </a:cubicBezTo>
                <a:cubicBezTo>
                  <a:pt x="15" y="147"/>
                  <a:pt x="15" y="147"/>
                  <a:pt x="15" y="147"/>
                </a:cubicBezTo>
                <a:cubicBezTo>
                  <a:pt x="48" y="132"/>
                  <a:pt x="94" y="132"/>
                  <a:pt x="128" y="147"/>
                </a:cubicBezTo>
                <a:cubicBezTo>
                  <a:pt x="128" y="150"/>
                  <a:pt x="128" y="150"/>
                  <a:pt x="128" y="150"/>
                </a:cubicBezTo>
                <a:lnTo>
                  <a:pt x="128" y="185"/>
                </a:lnTo>
                <a:close/>
                <a:moveTo>
                  <a:pt x="234" y="148"/>
                </a:moveTo>
                <a:cubicBezTo>
                  <a:pt x="208" y="135"/>
                  <a:pt x="171" y="134"/>
                  <a:pt x="143" y="143"/>
                </a:cubicBezTo>
                <a:cubicBezTo>
                  <a:pt x="143" y="137"/>
                  <a:pt x="143" y="137"/>
                  <a:pt x="143" y="137"/>
                </a:cubicBezTo>
                <a:cubicBezTo>
                  <a:pt x="138" y="135"/>
                  <a:pt x="138" y="135"/>
                  <a:pt x="138" y="135"/>
                </a:cubicBezTo>
                <a:cubicBezTo>
                  <a:pt x="99" y="116"/>
                  <a:pt x="43" y="116"/>
                  <a:pt x="4" y="135"/>
                </a:cubicBezTo>
                <a:cubicBezTo>
                  <a:pt x="0" y="137"/>
                  <a:pt x="0" y="137"/>
                  <a:pt x="0" y="137"/>
                </a:cubicBezTo>
                <a:cubicBezTo>
                  <a:pt x="0" y="200"/>
                  <a:pt x="0" y="200"/>
                  <a:pt x="0" y="200"/>
                </a:cubicBezTo>
                <a:cubicBezTo>
                  <a:pt x="128" y="200"/>
                  <a:pt x="128" y="200"/>
                  <a:pt x="128" y="200"/>
                </a:cubicBezTo>
                <a:cubicBezTo>
                  <a:pt x="143" y="200"/>
                  <a:pt x="143" y="200"/>
                  <a:pt x="143" y="200"/>
                </a:cubicBezTo>
                <a:cubicBezTo>
                  <a:pt x="239" y="200"/>
                  <a:pt x="239" y="200"/>
                  <a:pt x="239" y="200"/>
                </a:cubicBezTo>
                <a:cubicBezTo>
                  <a:pt x="239" y="150"/>
                  <a:pt x="239" y="150"/>
                  <a:pt x="239" y="150"/>
                </a:cubicBezTo>
                <a:lnTo>
                  <a:pt x="234" y="148"/>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684">
              <a:solidFill>
                <a:srgbClr val="000000"/>
              </a:solidFill>
            </a:endParaRPr>
          </a:p>
        </p:txBody>
      </p:sp>
      <p:sp>
        <p:nvSpPr>
          <p:cNvPr id="739" name="Google Shape;739;p109">
            <a:hlinkClick r:id="rId5" action="ppaction://hlinksldjump"/>
          </p:cNvPr>
          <p:cNvSpPr/>
          <p:nvPr/>
        </p:nvSpPr>
        <p:spPr>
          <a:xfrm>
            <a:off x="5917919" y="3091236"/>
            <a:ext cx="360760" cy="360760"/>
          </a:xfrm>
          <a:custGeom>
            <a:avLst/>
            <a:gdLst/>
            <a:ahLst/>
            <a:cxnLst/>
            <a:rect l="l" t="t" r="r" b="b"/>
            <a:pathLst>
              <a:path w="200" h="200" extrusionOk="0">
                <a:moveTo>
                  <a:pt x="8" y="183"/>
                </a:moveTo>
                <a:cubicBezTo>
                  <a:pt x="17" y="192"/>
                  <a:pt x="17" y="192"/>
                  <a:pt x="17" y="192"/>
                </a:cubicBezTo>
                <a:cubicBezTo>
                  <a:pt x="34" y="175"/>
                  <a:pt x="34" y="175"/>
                  <a:pt x="34" y="175"/>
                </a:cubicBezTo>
                <a:cubicBezTo>
                  <a:pt x="51" y="190"/>
                  <a:pt x="74" y="200"/>
                  <a:pt x="100" y="200"/>
                </a:cubicBezTo>
                <a:cubicBezTo>
                  <a:pt x="125" y="200"/>
                  <a:pt x="148" y="190"/>
                  <a:pt x="166" y="175"/>
                </a:cubicBezTo>
                <a:cubicBezTo>
                  <a:pt x="183" y="192"/>
                  <a:pt x="183" y="192"/>
                  <a:pt x="183" y="192"/>
                </a:cubicBezTo>
                <a:cubicBezTo>
                  <a:pt x="192" y="183"/>
                  <a:pt x="192" y="183"/>
                  <a:pt x="192" y="183"/>
                </a:cubicBezTo>
                <a:cubicBezTo>
                  <a:pt x="175" y="166"/>
                  <a:pt x="175" y="166"/>
                  <a:pt x="175" y="166"/>
                </a:cubicBezTo>
                <a:cubicBezTo>
                  <a:pt x="190" y="148"/>
                  <a:pt x="200" y="125"/>
                  <a:pt x="200" y="100"/>
                </a:cubicBezTo>
                <a:cubicBezTo>
                  <a:pt x="200" y="45"/>
                  <a:pt x="155" y="0"/>
                  <a:pt x="100" y="0"/>
                </a:cubicBezTo>
                <a:cubicBezTo>
                  <a:pt x="45" y="0"/>
                  <a:pt x="0" y="45"/>
                  <a:pt x="0" y="100"/>
                </a:cubicBezTo>
                <a:cubicBezTo>
                  <a:pt x="0" y="125"/>
                  <a:pt x="9" y="148"/>
                  <a:pt x="25" y="166"/>
                </a:cubicBezTo>
                <a:lnTo>
                  <a:pt x="8" y="183"/>
                </a:lnTo>
                <a:close/>
                <a:moveTo>
                  <a:pt x="12" y="100"/>
                </a:moveTo>
                <a:cubicBezTo>
                  <a:pt x="12" y="51"/>
                  <a:pt x="52" y="12"/>
                  <a:pt x="100" y="12"/>
                </a:cubicBezTo>
                <a:cubicBezTo>
                  <a:pt x="148" y="12"/>
                  <a:pt x="187" y="51"/>
                  <a:pt x="187" y="100"/>
                </a:cubicBezTo>
                <a:cubicBezTo>
                  <a:pt x="187" y="148"/>
                  <a:pt x="148" y="187"/>
                  <a:pt x="100" y="187"/>
                </a:cubicBezTo>
                <a:cubicBezTo>
                  <a:pt x="52" y="187"/>
                  <a:pt x="12" y="148"/>
                  <a:pt x="12" y="100"/>
                </a:cubicBezTo>
                <a:close/>
                <a:moveTo>
                  <a:pt x="100" y="166"/>
                </a:moveTo>
                <a:cubicBezTo>
                  <a:pt x="137" y="166"/>
                  <a:pt x="166" y="136"/>
                  <a:pt x="166" y="100"/>
                </a:cubicBezTo>
                <a:cubicBezTo>
                  <a:pt x="166" y="63"/>
                  <a:pt x="137" y="33"/>
                  <a:pt x="100" y="33"/>
                </a:cubicBezTo>
                <a:cubicBezTo>
                  <a:pt x="63" y="33"/>
                  <a:pt x="33" y="63"/>
                  <a:pt x="33" y="100"/>
                </a:cubicBezTo>
                <a:cubicBezTo>
                  <a:pt x="33" y="136"/>
                  <a:pt x="63" y="166"/>
                  <a:pt x="100" y="166"/>
                </a:cubicBezTo>
                <a:close/>
                <a:moveTo>
                  <a:pt x="100" y="46"/>
                </a:moveTo>
                <a:cubicBezTo>
                  <a:pt x="130" y="46"/>
                  <a:pt x="154" y="70"/>
                  <a:pt x="154" y="100"/>
                </a:cubicBezTo>
                <a:cubicBezTo>
                  <a:pt x="154" y="130"/>
                  <a:pt x="130" y="154"/>
                  <a:pt x="100" y="154"/>
                </a:cubicBezTo>
                <a:cubicBezTo>
                  <a:pt x="70" y="154"/>
                  <a:pt x="46" y="130"/>
                  <a:pt x="46" y="100"/>
                </a:cubicBezTo>
                <a:cubicBezTo>
                  <a:pt x="46" y="70"/>
                  <a:pt x="70" y="46"/>
                  <a:pt x="100" y="46"/>
                </a:cubicBezTo>
                <a:close/>
                <a:moveTo>
                  <a:pt x="100" y="133"/>
                </a:moveTo>
                <a:cubicBezTo>
                  <a:pt x="118" y="133"/>
                  <a:pt x="133" y="118"/>
                  <a:pt x="133" y="100"/>
                </a:cubicBezTo>
                <a:cubicBezTo>
                  <a:pt x="133" y="81"/>
                  <a:pt x="118" y="66"/>
                  <a:pt x="100" y="66"/>
                </a:cubicBezTo>
                <a:cubicBezTo>
                  <a:pt x="81" y="66"/>
                  <a:pt x="66" y="81"/>
                  <a:pt x="66" y="100"/>
                </a:cubicBezTo>
                <a:cubicBezTo>
                  <a:pt x="66" y="118"/>
                  <a:pt x="81" y="133"/>
                  <a:pt x="100" y="133"/>
                </a:cubicBezTo>
                <a:close/>
                <a:moveTo>
                  <a:pt x="100" y="79"/>
                </a:moveTo>
                <a:cubicBezTo>
                  <a:pt x="111" y="79"/>
                  <a:pt x="121" y="88"/>
                  <a:pt x="121" y="100"/>
                </a:cubicBezTo>
                <a:cubicBezTo>
                  <a:pt x="121" y="111"/>
                  <a:pt x="111" y="121"/>
                  <a:pt x="100" y="121"/>
                </a:cubicBezTo>
                <a:cubicBezTo>
                  <a:pt x="88" y="121"/>
                  <a:pt x="79" y="111"/>
                  <a:pt x="79" y="100"/>
                </a:cubicBezTo>
                <a:cubicBezTo>
                  <a:pt x="79" y="88"/>
                  <a:pt x="88" y="79"/>
                  <a:pt x="100" y="79"/>
                </a:cubicBez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684" b="1">
              <a:solidFill>
                <a:srgbClr val="000000"/>
              </a:solidFill>
            </a:endParaRPr>
          </a:p>
        </p:txBody>
      </p:sp>
      <p:sp>
        <p:nvSpPr>
          <p:cNvPr id="740" name="Google Shape;740;p109">
            <a:hlinkClick r:id="rId4" action="ppaction://hlinksldjump"/>
          </p:cNvPr>
          <p:cNvSpPr/>
          <p:nvPr/>
        </p:nvSpPr>
        <p:spPr>
          <a:xfrm>
            <a:off x="6462300" y="3553400"/>
            <a:ext cx="320350" cy="360775"/>
          </a:xfrm>
          <a:custGeom>
            <a:avLst/>
            <a:gdLst/>
            <a:ahLst/>
            <a:cxnLst/>
            <a:rect l="l" t="t" r="r" b="b"/>
            <a:pathLst>
              <a:path w="704" h="706" extrusionOk="0">
                <a:moveTo>
                  <a:pt x="430" y="178"/>
                </a:moveTo>
                <a:lnTo>
                  <a:pt x="131" y="178"/>
                </a:lnTo>
                <a:lnTo>
                  <a:pt x="131" y="148"/>
                </a:lnTo>
                <a:lnTo>
                  <a:pt x="430" y="148"/>
                </a:lnTo>
                <a:lnTo>
                  <a:pt x="430" y="178"/>
                </a:lnTo>
                <a:close/>
                <a:moveTo>
                  <a:pt x="131" y="305"/>
                </a:moveTo>
                <a:lnTo>
                  <a:pt x="571" y="305"/>
                </a:lnTo>
                <a:lnTo>
                  <a:pt x="571" y="275"/>
                </a:lnTo>
                <a:lnTo>
                  <a:pt x="131" y="275"/>
                </a:lnTo>
                <a:lnTo>
                  <a:pt x="131" y="305"/>
                </a:lnTo>
                <a:close/>
                <a:moveTo>
                  <a:pt x="131" y="431"/>
                </a:moveTo>
                <a:lnTo>
                  <a:pt x="571" y="431"/>
                </a:lnTo>
                <a:lnTo>
                  <a:pt x="571" y="402"/>
                </a:lnTo>
                <a:lnTo>
                  <a:pt x="131" y="402"/>
                </a:lnTo>
                <a:lnTo>
                  <a:pt x="131" y="431"/>
                </a:lnTo>
                <a:close/>
                <a:moveTo>
                  <a:pt x="131" y="559"/>
                </a:moveTo>
                <a:lnTo>
                  <a:pt x="571" y="559"/>
                </a:lnTo>
                <a:lnTo>
                  <a:pt x="571" y="528"/>
                </a:lnTo>
                <a:lnTo>
                  <a:pt x="131" y="528"/>
                </a:lnTo>
                <a:lnTo>
                  <a:pt x="131" y="559"/>
                </a:lnTo>
                <a:close/>
                <a:moveTo>
                  <a:pt x="704" y="150"/>
                </a:moveTo>
                <a:lnTo>
                  <a:pt x="704" y="706"/>
                </a:lnTo>
                <a:lnTo>
                  <a:pt x="0" y="706"/>
                </a:lnTo>
                <a:lnTo>
                  <a:pt x="0" y="0"/>
                </a:lnTo>
                <a:lnTo>
                  <a:pt x="555" y="0"/>
                </a:lnTo>
                <a:lnTo>
                  <a:pt x="704" y="150"/>
                </a:lnTo>
                <a:close/>
                <a:moveTo>
                  <a:pt x="564" y="146"/>
                </a:moveTo>
                <a:lnTo>
                  <a:pt x="658" y="146"/>
                </a:lnTo>
                <a:lnTo>
                  <a:pt x="564" y="52"/>
                </a:lnTo>
                <a:lnTo>
                  <a:pt x="564" y="146"/>
                </a:lnTo>
                <a:close/>
                <a:moveTo>
                  <a:pt x="675" y="675"/>
                </a:moveTo>
                <a:lnTo>
                  <a:pt x="675" y="177"/>
                </a:lnTo>
                <a:lnTo>
                  <a:pt x="533" y="177"/>
                </a:lnTo>
                <a:lnTo>
                  <a:pt x="533" y="31"/>
                </a:lnTo>
                <a:lnTo>
                  <a:pt x="31" y="31"/>
                </a:lnTo>
                <a:lnTo>
                  <a:pt x="31" y="675"/>
                </a:lnTo>
                <a:lnTo>
                  <a:pt x="675" y="675"/>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endParaRPr>
          </a:p>
        </p:txBody>
      </p:sp>
      <p:sp>
        <p:nvSpPr>
          <p:cNvPr id="741" name="Google Shape;741;p109">
            <a:hlinkClick r:id="rId6" action="ppaction://hlinksldjump"/>
          </p:cNvPr>
          <p:cNvSpPr/>
          <p:nvPr/>
        </p:nvSpPr>
        <p:spPr>
          <a:xfrm>
            <a:off x="5915575" y="4043424"/>
            <a:ext cx="360750" cy="360775"/>
          </a:xfrm>
          <a:custGeom>
            <a:avLst/>
            <a:gdLst/>
            <a:ahLst/>
            <a:cxnLst/>
            <a:rect l="l" t="t" r="r" b="b"/>
            <a:pathLst>
              <a:path w="576" h="576" extrusionOk="0">
                <a:moveTo>
                  <a:pt x="219" y="110"/>
                </a:moveTo>
                <a:cubicBezTo>
                  <a:pt x="158" y="110"/>
                  <a:pt x="108" y="159"/>
                  <a:pt x="108" y="220"/>
                </a:cubicBezTo>
                <a:cubicBezTo>
                  <a:pt x="108" y="282"/>
                  <a:pt x="157" y="331"/>
                  <a:pt x="219" y="331"/>
                </a:cubicBezTo>
                <a:cubicBezTo>
                  <a:pt x="280" y="331"/>
                  <a:pt x="329" y="281"/>
                  <a:pt x="329" y="220"/>
                </a:cubicBezTo>
                <a:cubicBezTo>
                  <a:pt x="329" y="159"/>
                  <a:pt x="280" y="110"/>
                  <a:pt x="219" y="110"/>
                </a:cubicBezTo>
                <a:close/>
                <a:moveTo>
                  <a:pt x="231" y="223"/>
                </a:moveTo>
                <a:cubicBezTo>
                  <a:pt x="231" y="135"/>
                  <a:pt x="231" y="135"/>
                  <a:pt x="231" y="135"/>
                </a:cubicBezTo>
                <a:cubicBezTo>
                  <a:pt x="273" y="141"/>
                  <a:pt x="305" y="177"/>
                  <a:pt x="305" y="220"/>
                </a:cubicBezTo>
                <a:cubicBezTo>
                  <a:pt x="305" y="268"/>
                  <a:pt x="266" y="307"/>
                  <a:pt x="219" y="307"/>
                </a:cubicBezTo>
                <a:cubicBezTo>
                  <a:pt x="209" y="307"/>
                  <a:pt x="201" y="306"/>
                  <a:pt x="193" y="303"/>
                </a:cubicBezTo>
                <a:lnTo>
                  <a:pt x="231" y="223"/>
                </a:lnTo>
                <a:close/>
                <a:moveTo>
                  <a:pt x="159" y="158"/>
                </a:moveTo>
                <a:cubicBezTo>
                  <a:pt x="172" y="145"/>
                  <a:pt x="188" y="137"/>
                  <a:pt x="207" y="135"/>
                </a:cubicBezTo>
                <a:cubicBezTo>
                  <a:pt x="207" y="194"/>
                  <a:pt x="207" y="194"/>
                  <a:pt x="207" y="194"/>
                </a:cubicBezTo>
                <a:lnTo>
                  <a:pt x="159" y="158"/>
                </a:lnTo>
                <a:close/>
                <a:moveTo>
                  <a:pt x="204" y="223"/>
                </a:moveTo>
                <a:cubicBezTo>
                  <a:pt x="171" y="293"/>
                  <a:pt x="171" y="293"/>
                  <a:pt x="171" y="293"/>
                </a:cubicBezTo>
                <a:cubicBezTo>
                  <a:pt x="135" y="270"/>
                  <a:pt x="122" y="223"/>
                  <a:pt x="140" y="184"/>
                </a:cubicBezTo>
                <a:cubicBezTo>
                  <a:pt x="141" y="181"/>
                  <a:pt x="142" y="179"/>
                  <a:pt x="144" y="177"/>
                </a:cubicBezTo>
                <a:lnTo>
                  <a:pt x="204" y="223"/>
                </a:lnTo>
                <a:close/>
                <a:moveTo>
                  <a:pt x="576" y="80"/>
                </a:moveTo>
                <a:cubicBezTo>
                  <a:pt x="576" y="0"/>
                  <a:pt x="576" y="0"/>
                  <a:pt x="576" y="0"/>
                </a:cubicBezTo>
                <a:cubicBezTo>
                  <a:pt x="0" y="0"/>
                  <a:pt x="0" y="0"/>
                  <a:pt x="0" y="0"/>
                </a:cubicBezTo>
                <a:cubicBezTo>
                  <a:pt x="0" y="80"/>
                  <a:pt x="0" y="80"/>
                  <a:pt x="0" y="80"/>
                </a:cubicBezTo>
                <a:cubicBezTo>
                  <a:pt x="32" y="80"/>
                  <a:pt x="32" y="80"/>
                  <a:pt x="32" y="80"/>
                </a:cubicBezTo>
                <a:cubicBezTo>
                  <a:pt x="32" y="466"/>
                  <a:pt x="32" y="466"/>
                  <a:pt x="32" y="466"/>
                </a:cubicBezTo>
                <a:cubicBezTo>
                  <a:pt x="0" y="466"/>
                  <a:pt x="0" y="466"/>
                  <a:pt x="0" y="466"/>
                </a:cubicBezTo>
                <a:cubicBezTo>
                  <a:pt x="0" y="546"/>
                  <a:pt x="0" y="546"/>
                  <a:pt x="0" y="546"/>
                </a:cubicBezTo>
                <a:cubicBezTo>
                  <a:pt x="263" y="546"/>
                  <a:pt x="263" y="546"/>
                  <a:pt x="263" y="546"/>
                </a:cubicBezTo>
                <a:cubicBezTo>
                  <a:pt x="268" y="564"/>
                  <a:pt x="285" y="576"/>
                  <a:pt x="303" y="576"/>
                </a:cubicBezTo>
                <a:cubicBezTo>
                  <a:pt x="321" y="576"/>
                  <a:pt x="338" y="564"/>
                  <a:pt x="343" y="546"/>
                </a:cubicBezTo>
                <a:cubicBezTo>
                  <a:pt x="576" y="546"/>
                  <a:pt x="576" y="546"/>
                  <a:pt x="576" y="546"/>
                </a:cubicBezTo>
                <a:cubicBezTo>
                  <a:pt x="576" y="466"/>
                  <a:pt x="576" y="466"/>
                  <a:pt x="576" y="466"/>
                </a:cubicBezTo>
                <a:cubicBezTo>
                  <a:pt x="544" y="466"/>
                  <a:pt x="544" y="466"/>
                  <a:pt x="544" y="466"/>
                </a:cubicBezTo>
                <a:cubicBezTo>
                  <a:pt x="544" y="80"/>
                  <a:pt x="544" y="80"/>
                  <a:pt x="544" y="80"/>
                </a:cubicBezTo>
                <a:lnTo>
                  <a:pt x="576" y="80"/>
                </a:lnTo>
                <a:close/>
                <a:moveTo>
                  <a:pt x="316" y="546"/>
                </a:moveTo>
                <a:cubicBezTo>
                  <a:pt x="312" y="550"/>
                  <a:pt x="308" y="552"/>
                  <a:pt x="303" y="552"/>
                </a:cubicBezTo>
                <a:cubicBezTo>
                  <a:pt x="298" y="552"/>
                  <a:pt x="293" y="550"/>
                  <a:pt x="290" y="546"/>
                </a:cubicBezTo>
                <a:lnTo>
                  <a:pt x="316" y="546"/>
                </a:lnTo>
                <a:close/>
                <a:moveTo>
                  <a:pt x="552" y="491"/>
                </a:moveTo>
                <a:cubicBezTo>
                  <a:pt x="552" y="522"/>
                  <a:pt x="552" y="522"/>
                  <a:pt x="552" y="522"/>
                </a:cubicBezTo>
                <a:cubicBezTo>
                  <a:pt x="24" y="522"/>
                  <a:pt x="24" y="522"/>
                  <a:pt x="24" y="522"/>
                </a:cubicBezTo>
                <a:cubicBezTo>
                  <a:pt x="24" y="491"/>
                  <a:pt x="24" y="491"/>
                  <a:pt x="24" y="491"/>
                </a:cubicBezTo>
                <a:lnTo>
                  <a:pt x="552" y="491"/>
                </a:lnTo>
                <a:close/>
                <a:moveTo>
                  <a:pt x="57" y="466"/>
                </a:moveTo>
                <a:cubicBezTo>
                  <a:pt x="57" y="80"/>
                  <a:pt x="57" y="80"/>
                  <a:pt x="57" y="80"/>
                </a:cubicBezTo>
                <a:cubicBezTo>
                  <a:pt x="519" y="80"/>
                  <a:pt x="519" y="80"/>
                  <a:pt x="519" y="80"/>
                </a:cubicBezTo>
                <a:cubicBezTo>
                  <a:pt x="519" y="466"/>
                  <a:pt x="519" y="466"/>
                  <a:pt x="519" y="466"/>
                </a:cubicBezTo>
                <a:lnTo>
                  <a:pt x="57" y="466"/>
                </a:lnTo>
                <a:close/>
                <a:moveTo>
                  <a:pt x="552" y="25"/>
                </a:moveTo>
                <a:cubicBezTo>
                  <a:pt x="552" y="56"/>
                  <a:pt x="552" y="56"/>
                  <a:pt x="552" y="56"/>
                </a:cubicBezTo>
                <a:cubicBezTo>
                  <a:pt x="24" y="56"/>
                  <a:pt x="24" y="56"/>
                  <a:pt x="24" y="56"/>
                </a:cubicBezTo>
                <a:cubicBezTo>
                  <a:pt x="24" y="25"/>
                  <a:pt x="24" y="25"/>
                  <a:pt x="24" y="25"/>
                </a:cubicBezTo>
                <a:lnTo>
                  <a:pt x="552" y="25"/>
                </a:lnTo>
                <a:close/>
                <a:moveTo>
                  <a:pt x="330" y="382"/>
                </a:moveTo>
                <a:cubicBezTo>
                  <a:pt x="355" y="382"/>
                  <a:pt x="355" y="382"/>
                  <a:pt x="355" y="382"/>
                </a:cubicBezTo>
                <a:cubicBezTo>
                  <a:pt x="355" y="420"/>
                  <a:pt x="355" y="420"/>
                  <a:pt x="355" y="420"/>
                </a:cubicBezTo>
                <a:cubicBezTo>
                  <a:pt x="330" y="420"/>
                  <a:pt x="330" y="420"/>
                  <a:pt x="330" y="420"/>
                </a:cubicBezTo>
                <a:lnTo>
                  <a:pt x="330" y="382"/>
                </a:lnTo>
                <a:close/>
                <a:moveTo>
                  <a:pt x="370" y="364"/>
                </a:moveTo>
                <a:cubicBezTo>
                  <a:pt x="395" y="364"/>
                  <a:pt x="395" y="364"/>
                  <a:pt x="395" y="364"/>
                </a:cubicBezTo>
                <a:cubicBezTo>
                  <a:pt x="395" y="420"/>
                  <a:pt x="395" y="420"/>
                  <a:pt x="395" y="420"/>
                </a:cubicBezTo>
                <a:cubicBezTo>
                  <a:pt x="370" y="420"/>
                  <a:pt x="370" y="420"/>
                  <a:pt x="370" y="420"/>
                </a:cubicBezTo>
                <a:lnTo>
                  <a:pt x="370" y="364"/>
                </a:lnTo>
                <a:close/>
                <a:moveTo>
                  <a:pt x="410" y="306"/>
                </a:moveTo>
                <a:cubicBezTo>
                  <a:pt x="434" y="306"/>
                  <a:pt x="434" y="306"/>
                  <a:pt x="434" y="306"/>
                </a:cubicBezTo>
                <a:cubicBezTo>
                  <a:pt x="434" y="420"/>
                  <a:pt x="434" y="420"/>
                  <a:pt x="434" y="420"/>
                </a:cubicBezTo>
                <a:cubicBezTo>
                  <a:pt x="410" y="420"/>
                  <a:pt x="410" y="420"/>
                  <a:pt x="410" y="420"/>
                </a:cubicBezTo>
                <a:lnTo>
                  <a:pt x="410" y="306"/>
                </a:lnTo>
                <a:close/>
                <a:moveTo>
                  <a:pt x="450" y="337"/>
                </a:moveTo>
                <a:cubicBezTo>
                  <a:pt x="474" y="337"/>
                  <a:pt x="474" y="337"/>
                  <a:pt x="474" y="337"/>
                </a:cubicBezTo>
                <a:cubicBezTo>
                  <a:pt x="474" y="420"/>
                  <a:pt x="474" y="420"/>
                  <a:pt x="474" y="420"/>
                </a:cubicBezTo>
                <a:cubicBezTo>
                  <a:pt x="450" y="420"/>
                  <a:pt x="450" y="420"/>
                  <a:pt x="450" y="420"/>
                </a:cubicBezTo>
                <a:lnTo>
                  <a:pt x="450" y="337"/>
                </a:lnTo>
                <a:close/>
                <a:moveTo>
                  <a:pt x="463" y="148"/>
                </a:moveTo>
                <a:cubicBezTo>
                  <a:pt x="367" y="148"/>
                  <a:pt x="367" y="148"/>
                  <a:pt x="367" y="148"/>
                </a:cubicBezTo>
                <a:cubicBezTo>
                  <a:pt x="367" y="124"/>
                  <a:pt x="367" y="124"/>
                  <a:pt x="367" y="124"/>
                </a:cubicBezTo>
                <a:cubicBezTo>
                  <a:pt x="463" y="124"/>
                  <a:pt x="463" y="124"/>
                  <a:pt x="463" y="124"/>
                </a:cubicBezTo>
                <a:lnTo>
                  <a:pt x="463" y="148"/>
                </a:lnTo>
                <a:close/>
                <a:moveTo>
                  <a:pt x="463" y="193"/>
                </a:moveTo>
                <a:cubicBezTo>
                  <a:pt x="367" y="193"/>
                  <a:pt x="367" y="193"/>
                  <a:pt x="367" y="193"/>
                </a:cubicBezTo>
                <a:cubicBezTo>
                  <a:pt x="367" y="168"/>
                  <a:pt x="367" y="168"/>
                  <a:pt x="367" y="168"/>
                </a:cubicBezTo>
                <a:cubicBezTo>
                  <a:pt x="463" y="168"/>
                  <a:pt x="463" y="168"/>
                  <a:pt x="463" y="168"/>
                </a:cubicBezTo>
                <a:lnTo>
                  <a:pt x="463" y="193"/>
                </a:lnTo>
                <a:close/>
                <a:moveTo>
                  <a:pt x="119" y="364"/>
                </a:moveTo>
                <a:cubicBezTo>
                  <a:pt x="215" y="364"/>
                  <a:pt x="215" y="364"/>
                  <a:pt x="215" y="364"/>
                </a:cubicBezTo>
                <a:cubicBezTo>
                  <a:pt x="215" y="388"/>
                  <a:pt x="215" y="388"/>
                  <a:pt x="215" y="388"/>
                </a:cubicBezTo>
                <a:cubicBezTo>
                  <a:pt x="119" y="388"/>
                  <a:pt x="119" y="388"/>
                  <a:pt x="119" y="388"/>
                </a:cubicBezTo>
                <a:lnTo>
                  <a:pt x="119" y="364"/>
                </a:lnTo>
                <a:close/>
                <a:moveTo>
                  <a:pt x="119" y="408"/>
                </a:moveTo>
                <a:cubicBezTo>
                  <a:pt x="215" y="408"/>
                  <a:pt x="215" y="408"/>
                  <a:pt x="215" y="408"/>
                </a:cubicBezTo>
                <a:cubicBezTo>
                  <a:pt x="215" y="432"/>
                  <a:pt x="215" y="432"/>
                  <a:pt x="215" y="432"/>
                </a:cubicBezTo>
                <a:cubicBezTo>
                  <a:pt x="119" y="432"/>
                  <a:pt x="119" y="432"/>
                  <a:pt x="119" y="432"/>
                </a:cubicBezTo>
                <a:lnTo>
                  <a:pt x="119" y="40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742" name="Google Shape;742;p109"/>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5" action="ppaction://hlinksldjump"/>
              </a:rPr>
              <a:t>Business Development</a:t>
            </a:r>
            <a:r>
              <a:rPr lang="en-GB" sz="1200" b="1">
                <a:solidFill>
                  <a:schemeClr val="dk1"/>
                </a:solidFill>
              </a:rPr>
              <a:t>┃</a:t>
            </a:r>
            <a:r>
              <a:rPr lang="en-GB" sz="1200" b="1" u="sng">
                <a:solidFill>
                  <a:schemeClr val="hlink"/>
                </a:solidFill>
                <a:hlinkClick r:id="rId4" action="ppaction://hlinksldjump"/>
              </a:rPr>
              <a:t>Propose</a:t>
            </a:r>
            <a:r>
              <a:rPr lang="en-GB" sz="1200" b="1">
                <a:solidFill>
                  <a:schemeClr val="dk1"/>
                </a:solidFill>
              </a:rPr>
              <a:t>┃</a:t>
            </a:r>
            <a:r>
              <a:rPr lang="en-GB" sz="1200" b="1" u="sng">
                <a:solidFill>
                  <a:schemeClr val="hlink"/>
                </a:solidFill>
                <a:hlinkClick r:id="rId6" action="ppaction://hlinksldjump"/>
              </a:rPr>
              <a:t>Deliver</a:t>
            </a:r>
            <a:r>
              <a:rPr lang="en-GB" sz="1200" b="1">
                <a:solidFill>
                  <a:schemeClr val="dk1"/>
                </a:solidFill>
              </a:rPr>
              <a:t>┃</a:t>
            </a:r>
            <a:r>
              <a:rPr lang="en-GB" sz="1200" b="1" u="sng">
                <a:solidFill>
                  <a:schemeClr val="hlink"/>
                </a:solidFill>
                <a:hlinkClick r:id="rId3" action="ppaction://hlinksldjump"/>
              </a:rPr>
              <a:t>Other</a:t>
            </a:r>
            <a:r>
              <a:rPr lang="en-GB" b="1"/>
              <a:t>  </a:t>
            </a:r>
            <a:endParaRPr b="1"/>
          </a:p>
        </p:txBody>
      </p:sp>
      <p:sp>
        <p:nvSpPr>
          <p:cNvPr id="743" name="Google Shape;743;p109"/>
          <p:cNvSpPr txBox="1"/>
          <p:nvPr/>
        </p:nvSpPr>
        <p:spPr>
          <a:xfrm>
            <a:off x="442925" y="1326675"/>
            <a:ext cx="3000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b="1">
                <a:solidFill>
                  <a:schemeClr val="dk1"/>
                </a:solidFill>
              </a:rPr>
              <a:t>Click the area of the Toolkit you would like to explore.</a:t>
            </a:r>
            <a:endParaRPr sz="1000" b="1">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136"/>
          <p:cNvSpPr txBox="1">
            <a:spLocks noGrp="1"/>
          </p:cNvSpPr>
          <p:nvPr>
            <p:ph type="title"/>
          </p:nvPr>
        </p:nvSpPr>
        <p:spPr>
          <a:xfrm>
            <a:off x="251675" y="761900"/>
            <a:ext cx="4076100" cy="5271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Microsoft Copilot</a:t>
            </a:r>
            <a:endParaRPr b="1">
              <a:latin typeface="Arial"/>
              <a:ea typeface="Arial"/>
              <a:cs typeface="Arial"/>
              <a:sym typeface="Arial"/>
            </a:endParaRPr>
          </a:p>
          <a:p>
            <a:pPr marL="0" marR="0" lvl="0" indent="0" algn="l" rtl="0">
              <a:lnSpc>
                <a:spcPct val="85000"/>
              </a:lnSpc>
              <a:spcBef>
                <a:spcPts val="0"/>
              </a:spcBef>
              <a:spcAft>
                <a:spcPts val="0"/>
              </a:spcAft>
              <a:buClr>
                <a:schemeClr val="dk1"/>
              </a:buClr>
              <a:buSzPts val="3200"/>
              <a:buFont typeface="Georgia"/>
              <a:buNone/>
            </a:pPr>
            <a:endParaRPr sz="2000" b="1">
              <a:latin typeface="Arial"/>
              <a:ea typeface="Arial"/>
              <a:cs typeface="Arial"/>
              <a:sym typeface="Arial"/>
            </a:endParaRPr>
          </a:p>
        </p:txBody>
      </p:sp>
      <p:graphicFrame>
        <p:nvGraphicFramePr>
          <p:cNvPr id="1243" name="Google Shape;1243;p136"/>
          <p:cNvGraphicFramePr/>
          <p:nvPr/>
        </p:nvGraphicFramePr>
        <p:xfrm>
          <a:off x="4341000" y="931225"/>
          <a:ext cx="7755000" cy="42428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The need for staff to spend time on manual or simple tasks, and how this can be automated or augmented to save time whilst maintaining the quality of work.</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Microsoft 365 Copilot is an AI-powered productivity tool that uses large language models (LLMs) and integrates data with the Microsoft Graph and Microsoft 365 apps and services. It works alongside popular Microsoft 365 apps such as Word, Excel, PowerPoint, Outlook, Teams, and more. Copilot provides real-time intelligent assistance, enabling users to enhance their creativity, productivity, and skills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There are some short guides available that may be helpful in understanding its potential.</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Key tool features</a:t>
                      </a:r>
                      <a:endParaRPr sz="10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sz="1000">
                          <a:solidFill>
                            <a:srgbClr val="0F0D0B"/>
                          </a:solidFill>
                          <a:highlight>
                            <a:srgbClr val="FFFFFF"/>
                          </a:highlight>
                        </a:rPr>
                        <a:t>Integration with Microsoft 365 Apps</a:t>
                      </a:r>
                      <a:endParaRPr sz="1000">
                        <a:solidFill>
                          <a:srgbClr val="0F0D0B"/>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GB" sz="1000">
                          <a:solidFill>
                            <a:srgbClr val="0F0D0B"/>
                          </a:solidFill>
                          <a:highlight>
                            <a:srgbClr val="FFFFFF"/>
                          </a:highlight>
                        </a:rPr>
                        <a:t>Automation and Task Management</a:t>
                      </a:r>
                      <a:endParaRPr sz="1000">
                        <a:solidFill>
                          <a:srgbClr val="0F0D0B"/>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GB" sz="1000">
                          <a:solidFill>
                            <a:srgbClr val="0F0D0B"/>
                          </a:solidFill>
                          <a:highlight>
                            <a:srgbClr val="FFFFFF"/>
                          </a:highlight>
                        </a:rPr>
                        <a:t>Data Insights and Analysis</a:t>
                      </a:r>
                      <a:endParaRPr sz="1000">
                        <a:solidFill>
                          <a:srgbClr val="0F0D0B"/>
                        </a:solidFill>
                        <a:highlight>
                          <a:srgbClr val="FFFFFF"/>
                        </a:highlight>
                      </a:endParaRPr>
                    </a:p>
                    <a:p>
                      <a:pPr marL="0" lvl="0" indent="0" algn="l" rtl="0">
                        <a:lnSpc>
                          <a:spcPct val="100000"/>
                        </a:lnSpc>
                        <a:spcBef>
                          <a:spcPts val="0"/>
                        </a:spcBef>
                        <a:spcAft>
                          <a:spcPts val="0"/>
                        </a:spcAft>
                        <a:buNone/>
                      </a:pPr>
                      <a:r>
                        <a:rPr lang="en-GB" sz="1000">
                          <a:solidFill>
                            <a:srgbClr val="0F0D0B"/>
                          </a:solidFill>
                          <a:highlight>
                            <a:srgbClr val="FFFFFF"/>
                          </a:highlight>
                        </a:rPr>
                        <a:t>Enhanced Collaboration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u="sng">
                          <a:solidFill>
                            <a:schemeClr val="hlink"/>
                          </a:solidFill>
                          <a:hlinkClick r:id="rId3"/>
                        </a:rPr>
                        <a:t>michael.j.gauer@pwc.com</a:t>
                      </a:r>
                      <a:r>
                        <a:rPr lang="en-GB" sz="1000">
                          <a:solidFill>
                            <a:srgbClr val="808080"/>
                          </a:solidFill>
                        </a:rPr>
                        <a:t> </a:t>
                      </a:r>
                      <a:endParaRPr sz="1000" b="1">
                        <a:solidFill>
                          <a:schemeClr val="accent4"/>
                        </a:solidFill>
                      </a:endParaRPr>
                    </a:p>
                    <a:p>
                      <a:pPr marL="0" lvl="0" indent="0" algn="l" rtl="0">
                        <a:spcBef>
                          <a:spcPts val="0"/>
                        </a:spcBef>
                        <a:spcAft>
                          <a:spcPts val="0"/>
                        </a:spcAft>
                        <a:buNone/>
                      </a:pPr>
                      <a:r>
                        <a:rPr lang="en-GB" sz="1000" u="sng">
                          <a:solidFill>
                            <a:schemeClr val="hlink"/>
                          </a:solidFill>
                          <a:hlinkClick r:id="rId4"/>
                        </a:rPr>
                        <a:t>ignas.matevicius@pwc.com</a:t>
                      </a:r>
                      <a:endParaRPr sz="1000">
                        <a:solidFill>
                          <a:srgbClr val="808080"/>
                        </a:solidFill>
                      </a:endParaRPr>
                    </a:p>
                    <a:p>
                      <a:pPr marL="0" lvl="0" indent="0" algn="l" rtl="0">
                        <a:spcBef>
                          <a:spcPts val="0"/>
                        </a:spcBef>
                        <a:spcAft>
                          <a:spcPts val="0"/>
                        </a:spcAft>
                        <a:buNone/>
                      </a:pPr>
                      <a:r>
                        <a:rPr lang="en-GB" sz="1000" u="sng">
                          <a:solidFill>
                            <a:schemeClr val="hlink"/>
                          </a:solidFill>
                          <a:hlinkClick r:id="rId5"/>
                        </a:rPr>
                        <a:t>james.schaefer@pwc.com</a:t>
                      </a:r>
                      <a:endParaRPr sz="1000">
                        <a:solidFill>
                          <a:srgbClr val="808080"/>
                        </a:solidFill>
                      </a:endParaRPr>
                    </a:p>
                    <a:p>
                      <a:pPr marL="0" lvl="0" indent="0" algn="l" rtl="0">
                        <a:spcBef>
                          <a:spcPts val="0"/>
                        </a:spcBef>
                        <a:spcAft>
                          <a:spcPts val="0"/>
                        </a:spcAft>
                        <a:buNone/>
                      </a:pPr>
                      <a:endParaRPr sz="1000">
                        <a:solidFill>
                          <a:srgbClr val="808080"/>
                        </a:solidFill>
                        <a:latin typeface="Roboto"/>
                        <a:ea typeface="Roboto"/>
                        <a:cs typeface="Roboto"/>
                        <a:sym typeface="Roboto"/>
                      </a:endParaRPr>
                    </a:p>
                    <a:p>
                      <a:pPr marL="0" lvl="0" indent="0" algn="l" rtl="0">
                        <a:spcBef>
                          <a:spcPts val="0"/>
                        </a:spcBef>
                        <a:spcAft>
                          <a:spcPts val="0"/>
                        </a:spcAft>
                        <a:buNone/>
                      </a:pPr>
                      <a:endParaRPr sz="1000">
                        <a:solidFill>
                          <a:srgbClr val="808080"/>
                        </a:solidFill>
                        <a:highlight>
                          <a:srgbClr val="F5F5F5"/>
                        </a:highlight>
                        <a:latin typeface="Roboto"/>
                        <a:ea typeface="Roboto"/>
                        <a:cs typeface="Roboto"/>
                        <a:sym typeface="Roboto"/>
                      </a:endParaRPr>
                    </a:p>
                    <a:p>
                      <a:pPr marL="0" lvl="0" indent="0" algn="l" rtl="0">
                        <a:spcBef>
                          <a:spcPts val="0"/>
                        </a:spcBef>
                        <a:spcAft>
                          <a:spcPts val="0"/>
                        </a:spcAft>
                        <a:buNone/>
                      </a:pP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u="sng">
                        <a:solidFill>
                          <a:schemeClr val="dk1"/>
                        </a:solidFill>
                      </a:endParaRPr>
                    </a:p>
                    <a:p>
                      <a:pPr marL="0" lvl="0" indent="0" algn="l" rtl="0">
                        <a:spcBef>
                          <a:spcPts val="0"/>
                        </a:spcBef>
                        <a:spcAft>
                          <a:spcPts val="0"/>
                        </a:spcAft>
                        <a:buNone/>
                      </a:pPr>
                      <a:r>
                        <a:rPr lang="en-GB" sz="1000" b="1" u="sng">
                          <a:solidFill>
                            <a:schemeClr val="hlink"/>
                          </a:solidFill>
                          <a:hlinkClick r:id="rId6"/>
                        </a:rPr>
                        <a:t>Microsoft Copilot</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244" name="Google Shape;1244;p136"/>
          <p:cNvGrpSpPr/>
          <p:nvPr/>
        </p:nvGrpSpPr>
        <p:grpSpPr>
          <a:xfrm>
            <a:off x="4413548" y="1076422"/>
            <a:ext cx="3954405" cy="3517109"/>
            <a:chOff x="4419598" y="1608497"/>
            <a:chExt cx="3954405" cy="3517109"/>
          </a:xfrm>
        </p:grpSpPr>
        <p:sp>
          <p:nvSpPr>
            <p:cNvPr id="1245" name="Google Shape;1245;p136"/>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46" name="Google Shape;1246;p136"/>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247" name="Google Shape;1247;p136"/>
            <p:cNvSpPr/>
            <p:nvPr/>
          </p:nvSpPr>
          <p:spPr>
            <a:xfrm>
              <a:off x="4419605" y="37752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48" name="Google Shape;1248;p136"/>
            <p:cNvSpPr/>
            <p:nvPr/>
          </p:nvSpPr>
          <p:spPr>
            <a:xfrm>
              <a:off x="7918097" y="466839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49" name="Google Shape;1249;p136"/>
            <p:cNvSpPr/>
            <p:nvPr/>
          </p:nvSpPr>
          <p:spPr>
            <a:xfrm>
              <a:off x="4419598" y="466840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250" name="Google Shape;1250;p136"/>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pic>
        <p:nvPicPr>
          <p:cNvPr id="1251" name="Google Shape;1251;p136"/>
          <p:cNvPicPr preferRelativeResize="0"/>
          <p:nvPr/>
        </p:nvPicPr>
        <p:blipFill>
          <a:blip r:embed="rId13">
            <a:alphaModFix/>
          </a:blip>
          <a:stretch>
            <a:fillRect/>
          </a:stretch>
        </p:blipFill>
        <p:spPr>
          <a:xfrm>
            <a:off x="327600" y="1678450"/>
            <a:ext cx="3725724" cy="1949775"/>
          </a:xfrm>
          <a:prstGeom prst="rect">
            <a:avLst/>
          </a:prstGeom>
          <a:noFill/>
          <a:ln>
            <a:noFill/>
          </a:ln>
        </p:spPr>
      </p:pic>
      <p:sp>
        <p:nvSpPr>
          <p:cNvPr id="1252" name="Google Shape;1252;p136"/>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253" name="Google Shape;1253;p136"/>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254" name="Google Shape;1254;p136"/>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255" name="Google Shape;1255;p136"/>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256" name="Google Shape;1256;p136"/>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257" name="Google Shape;1257;p136"/>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258" name="Google Shape;1258;p136"/>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1264" name="Google Shape;1264;p137"/>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Digital Labs</a:t>
            </a:r>
            <a:endParaRPr b="1">
              <a:latin typeface="Arial"/>
              <a:ea typeface="Arial"/>
              <a:cs typeface="Arial"/>
              <a:sym typeface="Arial"/>
            </a:endParaRPr>
          </a:p>
        </p:txBody>
      </p:sp>
      <p:graphicFrame>
        <p:nvGraphicFramePr>
          <p:cNvPr id="1265" name="Google Shape;1265;p137"/>
          <p:cNvGraphicFramePr/>
          <p:nvPr/>
        </p:nvGraphicFramePr>
        <p:xfrm>
          <a:off x="4341000" y="931225"/>
          <a:ext cx="7755000" cy="30162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0" lvl="0" indent="0" algn="l" rtl="0">
                        <a:spcBef>
                          <a:spcPts val="0"/>
                        </a:spcBef>
                        <a:spcAft>
                          <a:spcPts val="0"/>
                        </a:spcAft>
                        <a:buNone/>
                      </a:pP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266" name="Google Shape;1266;p137"/>
          <p:cNvGrpSpPr/>
          <p:nvPr/>
        </p:nvGrpSpPr>
        <p:grpSpPr>
          <a:xfrm>
            <a:off x="4413548" y="1076422"/>
            <a:ext cx="3954405" cy="3994976"/>
            <a:chOff x="4419598" y="1608497"/>
            <a:chExt cx="3954405" cy="3994976"/>
          </a:xfrm>
        </p:grpSpPr>
        <p:sp>
          <p:nvSpPr>
            <p:cNvPr id="1267" name="Google Shape;1267;p137"/>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68" name="Google Shape;1268;p137"/>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269" name="Google Shape;1269;p137"/>
            <p:cNvSpPr/>
            <p:nvPr/>
          </p:nvSpPr>
          <p:spPr>
            <a:xfrm>
              <a:off x="4419605" y="37752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70" name="Google Shape;1270;p137"/>
            <p:cNvSpPr/>
            <p:nvPr/>
          </p:nvSpPr>
          <p:spPr>
            <a:xfrm>
              <a:off x="7918097" y="5146273"/>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71" name="Google Shape;1271;p137"/>
            <p:cNvSpPr/>
            <p:nvPr/>
          </p:nvSpPr>
          <p:spPr>
            <a:xfrm>
              <a:off x="4419598" y="51462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272" name="Google Shape;1272;p137"/>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3" action="ppaction://hlinksldjump"/>
              </a:rPr>
              <a:t>Introduction</a:t>
            </a:r>
            <a:r>
              <a:rPr lang="en-GB" sz="1200" b="1">
                <a:solidFill>
                  <a:schemeClr val="dk1"/>
                </a:solidFill>
              </a:rPr>
              <a:t>┃</a:t>
            </a:r>
            <a:r>
              <a:rPr lang="en-GB" sz="1200" b="1" u="sng">
                <a:solidFill>
                  <a:schemeClr val="hlink"/>
                </a:solidFill>
                <a:hlinkClick r:id="rId4" action="ppaction://hlinksldjump"/>
              </a:rPr>
              <a:t>Contents</a:t>
            </a:r>
            <a:r>
              <a:rPr lang="en-GB" sz="1200" b="1"/>
              <a:t>┃</a:t>
            </a:r>
            <a:r>
              <a:rPr lang="en-GB" sz="1200" b="1" u="sng">
                <a:solidFill>
                  <a:schemeClr val="hlink"/>
                </a:solidFill>
                <a:hlinkClick r:id="rId5" action="ppaction://hlinksldjump"/>
              </a:rPr>
              <a:t>Business Development</a:t>
            </a:r>
            <a:r>
              <a:rPr lang="en-GB" sz="1200" b="1">
                <a:solidFill>
                  <a:schemeClr val="dk1"/>
                </a:solidFill>
              </a:rPr>
              <a:t>┃</a:t>
            </a:r>
            <a:r>
              <a:rPr lang="en-GB" sz="1200" b="1" u="sng">
                <a:solidFill>
                  <a:schemeClr val="hlink"/>
                </a:solidFill>
                <a:hlinkClick r:id="rId6" action="ppaction://hlinksldjump"/>
              </a:rPr>
              <a:t>Propose</a:t>
            </a:r>
            <a:r>
              <a:rPr lang="en-GB" sz="1200" b="1">
                <a:solidFill>
                  <a:schemeClr val="dk1"/>
                </a:solidFill>
              </a:rPr>
              <a:t>┃</a:t>
            </a:r>
            <a:r>
              <a:rPr lang="en-GB" sz="1200" b="1" u="sng">
                <a:solidFill>
                  <a:schemeClr val="hlink"/>
                </a:solidFill>
                <a:hlinkClick r:id="rId7" action="ppaction://hlinksldjump"/>
              </a:rPr>
              <a:t>Deliver</a:t>
            </a:r>
            <a:r>
              <a:rPr lang="en-GB" sz="1200" b="1">
                <a:solidFill>
                  <a:schemeClr val="dk1"/>
                </a:solidFill>
              </a:rPr>
              <a:t>┃</a:t>
            </a:r>
            <a:r>
              <a:rPr lang="en-GB" sz="1200" b="1" u="sng">
                <a:solidFill>
                  <a:schemeClr val="hlink"/>
                </a:solidFill>
                <a:hlinkClick r:id="rId8" action="ppaction://hlinksldjump"/>
              </a:rPr>
              <a:t>Other</a:t>
            </a:r>
            <a:r>
              <a:rPr lang="en-GB" b="1"/>
              <a:t>  </a:t>
            </a:r>
            <a:endParaRPr b="1"/>
          </a:p>
        </p:txBody>
      </p:sp>
      <p:pic>
        <p:nvPicPr>
          <p:cNvPr id="1273" name="Google Shape;1273;p137"/>
          <p:cNvPicPr preferRelativeResize="0"/>
          <p:nvPr/>
        </p:nvPicPr>
        <p:blipFill>
          <a:blip r:embed="rId9">
            <a:alphaModFix/>
          </a:blip>
          <a:stretch>
            <a:fillRect/>
          </a:stretch>
        </p:blipFill>
        <p:spPr>
          <a:xfrm>
            <a:off x="259563" y="1729910"/>
            <a:ext cx="3477727" cy="1722815"/>
          </a:xfrm>
          <a:prstGeom prst="rect">
            <a:avLst/>
          </a:prstGeom>
          <a:noFill/>
          <a:ln>
            <a:noFill/>
          </a:ln>
        </p:spPr>
      </p:pic>
      <p:sp>
        <p:nvSpPr>
          <p:cNvPr id="1274" name="Google Shape;1274;p137"/>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275" name="Google Shape;1275;p137"/>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276" name="Google Shape;1276;p137"/>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277" name="Google Shape;1277;p137"/>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278" name="Google Shape;1278;p137"/>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279" name="Google Shape;1279;p137"/>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280" name="Google Shape;1280;p137"/>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138"/>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Financial Insights</a:t>
            </a:r>
            <a:endParaRPr b="1">
              <a:latin typeface="Arial"/>
              <a:ea typeface="Arial"/>
              <a:cs typeface="Arial"/>
              <a:sym typeface="Arial"/>
            </a:endParaRPr>
          </a:p>
        </p:txBody>
      </p:sp>
      <p:graphicFrame>
        <p:nvGraphicFramePr>
          <p:cNvPr id="1287" name="Google Shape;1287;p138"/>
          <p:cNvGraphicFramePr/>
          <p:nvPr/>
        </p:nvGraphicFramePr>
        <p:xfrm>
          <a:off x="4341000" y="931225"/>
          <a:ext cx="7755000" cy="433426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Viewing financial management information for your projects, team and self at the click of a few buttons.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Financial Insights combines a number of Finance Management Information solutions from across the firm into an accessible self-serve format, presenting working capital and revenue metrics for billing partners and managers as well as individual personal performance hours data for everyone.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Ability to view:</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Unbilled WIP</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WIP coverage</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Engagement value</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Bill targets</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Cash received</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Cash targets</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Debtors</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Overdue debts</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Analysis of chargeables hours and time sheet information</a:t>
                      </a: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chemeClr val="lt1"/>
                          </a:highlight>
                          <a:latin typeface="Roboto"/>
                          <a:ea typeface="Roboto"/>
                          <a:cs typeface="Roboto"/>
                          <a:sym typeface="Roboto"/>
                          <a:hlinkClick r:id="rId3"/>
                        </a:rPr>
                        <a:t>uk_financial_insights_support@pwc.com</a:t>
                      </a: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See emails from ‘</a:t>
                      </a:r>
                      <a:r>
                        <a:rPr lang="en-GB" sz="1000" u="sng">
                          <a:solidFill>
                            <a:schemeClr val="accent1"/>
                          </a:solidFill>
                          <a:hlinkClick r:id="rId3">
                            <a:extLst>
                              <a:ext uri="{A12FA001-AC4F-418D-AE19-62706E023703}">
                                <ahyp:hlinkClr xmlns:ahyp="http://schemas.microsoft.com/office/drawing/2018/hyperlinkcolor" val="tx"/>
                              </a:ext>
                            </a:extLst>
                          </a:hlinkClick>
                        </a:rPr>
                        <a:t>uk_financial_insights_support@pwc.com</a:t>
                      </a:r>
                      <a:r>
                        <a:rPr lang="en-GB" sz="1000">
                          <a:solidFill>
                            <a:schemeClr val="dk1"/>
                          </a:solidFill>
                        </a:rPr>
                        <a:t>’ for a link to your dashboard</a:t>
                      </a: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288" name="Google Shape;1288;p138"/>
          <p:cNvGrpSpPr/>
          <p:nvPr/>
        </p:nvGrpSpPr>
        <p:grpSpPr>
          <a:xfrm>
            <a:off x="4413548" y="1076422"/>
            <a:ext cx="3954405" cy="3994976"/>
            <a:chOff x="4419598" y="1608497"/>
            <a:chExt cx="3954405" cy="3994976"/>
          </a:xfrm>
        </p:grpSpPr>
        <p:sp>
          <p:nvSpPr>
            <p:cNvPr id="1289" name="Google Shape;1289;p138"/>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90" name="Google Shape;1290;p138"/>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291" name="Google Shape;1291;p138"/>
            <p:cNvSpPr/>
            <p:nvPr/>
          </p:nvSpPr>
          <p:spPr>
            <a:xfrm>
              <a:off x="4419605" y="37752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92" name="Google Shape;1292;p138"/>
            <p:cNvSpPr/>
            <p:nvPr/>
          </p:nvSpPr>
          <p:spPr>
            <a:xfrm>
              <a:off x="7918097" y="5146273"/>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293" name="Google Shape;1293;p138"/>
            <p:cNvSpPr/>
            <p:nvPr/>
          </p:nvSpPr>
          <p:spPr>
            <a:xfrm>
              <a:off x="4419598" y="51462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1294" name="Google Shape;1294;p138"/>
          <p:cNvPicPr preferRelativeResize="0"/>
          <p:nvPr/>
        </p:nvPicPr>
        <p:blipFill>
          <a:blip r:embed="rId4">
            <a:alphaModFix/>
          </a:blip>
          <a:stretch>
            <a:fillRect/>
          </a:stretch>
        </p:blipFill>
        <p:spPr>
          <a:xfrm>
            <a:off x="442925" y="2058475"/>
            <a:ext cx="2873274" cy="1422959"/>
          </a:xfrm>
          <a:prstGeom prst="rect">
            <a:avLst/>
          </a:prstGeom>
          <a:noFill/>
          <a:ln>
            <a:noFill/>
          </a:ln>
        </p:spPr>
      </p:pic>
      <p:sp>
        <p:nvSpPr>
          <p:cNvPr id="1295" name="Google Shape;1295;p138"/>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5" action="ppaction://hlinksldjump"/>
              </a:rPr>
              <a:t>Introduction</a:t>
            </a:r>
            <a:r>
              <a:rPr lang="en-GB" sz="1200" b="1">
                <a:solidFill>
                  <a:schemeClr val="dk1"/>
                </a:solidFill>
              </a:rPr>
              <a:t>┃</a:t>
            </a:r>
            <a:r>
              <a:rPr lang="en-GB" sz="1200" b="1" u="sng">
                <a:solidFill>
                  <a:schemeClr val="hlink"/>
                </a:solidFill>
                <a:hlinkClick r:id="rId6" action="ppaction://hlinksldjump"/>
              </a:rPr>
              <a:t>Contents</a:t>
            </a:r>
            <a:r>
              <a:rPr lang="en-GB" sz="1200" b="1"/>
              <a:t>┃</a:t>
            </a:r>
            <a:r>
              <a:rPr lang="en-GB" sz="1200" b="1" u="sng">
                <a:solidFill>
                  <a:schemeClr val="hlink"/>
                </a:solidFill>
                <a:hlinkClick r:id="rId7" action="ppaction://hlinksldjump"/>
              </a:rPr>
              <a:t>Business Development</a:t>
            </a:r>
            <a:r>
              <a:rPr lang="en-GB" sz="1200" b="1">
                <a:solidFill>
                  <a:schemeClr val="dk1"/>
                </a:solidFill>
              </a:rPr>
              <a:t>┃</a:t>
            </a:r>
            <a:r>
              <a:rPr lang="en-GB" sz="1200" b="1" u="sng">
                <a:solidFill>
                  <a:schemeClr val="hlink"/>
                </a:solidFill>
                <a:hlinkClick r:id="rId8" action="ppaction://hlinksldjump"/>
              </a:rPr>
              <a:t>Propose</a:t>
            </a:r>
            <a:r>
              <a:rPr lang="en-GB" sz="1200" b="1">
                <a:solidFill>
                  <a:schemeClr val="dk1"/>
                </a:solidFill>
              </a:rPr>
              <a:t>┃</a:t>
            </a:r>
            <a:r>
              <a:rPr lang="en-GB" sz="1200" b="1" u="sng">
                <a:solidFill>
                  <a:schemeClr val="hlink"/>
                </a:solidFill>
                <a:hlinkClick r:id="rId9" action="ppaction://hlinksldjump"/>
              </a:rPr>
              <a:t>Deliver</a:t>
            </a:r>
            <a:r>
              <a:rPr lang="en-GB" sz="1200" b="1">
                <a:solidFill>
                  <a:schemeClr val="dk1"/>
                </a:solidFill>
              </a:rPr>
              <a:t>┃</a:t>
            </a:r>
            <a:r>
              <a:rPr lang="en-GB" sz="1200" b="1" u="sng">
                <a:solidFill>
                  <a:schemeClr val="hlink"/>
                </a:solidFill>
                <a:hlinkClick r:id="rId10" action="ppaction://hlinksldjump"/>
              </a:rPr>
              <a:t>Other</a:t>
            </a:r>
            <a:r>
              <a:rPr lang="en-GB" b="1"/>
              <a:t>  </a:t>
            </a:r>
            <a:endParaRPr b="1"/>
          </a:p>
        </p:txBody>
      </p:sp>
      <p:sp>
        <p:nvSpPr>
          <p:cNvPr id="1296" name="Google Shape;1296;p138"/>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297" name="Google Shape;1297;p138"/>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298" name="Google Shape;1298;p138"/>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03"/>
        <p:cNvGrpSpPr/>
        <p:nvPr/>
      </p:nvGrpSpPr>
      <p:grpSpPr>
        <a:xfrm>
          <a:off x="0" y="0"/>
          <a:ext cx="0" cy="0"/>
          <a:chOff x="0" y="0"/>
          <a:chExt cx="0" cy="0"/>
        </a:xfrm>
      </p:grpSpPr>
      <p:sp>
        <p:nvSpPr>
          <p:cNvPr id="1304" name="Google Shape;1304;p139"/>
          <p:cNvSpPr txBox="1">
            <a:spLocks noGrp="1"/>
          </p:cNvSpPr>
          <p:nvPr>
            <p:ph type="title"/>
          </p:nvPr>
        </p:nvSpPr>
        <p:spPr>
          <a:xfrm>
            <a:off x="442913" y="432001"/>
            <a:ext cx="11306100" cy="1387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Teams and ADMs</a:t>
            </a:r>
            <a:endParaRPr/>
          </a:p>
        </p:txBody>
      </p:sp>
      <p:sp>
        <p:nvSpPr>
          <p:cNvPr id="1305" name="Google Shape;1305;p139"/>
          <p:cNvSpPr txBox="1">
            <a:spLocks noGrp="1"/>
          </p:cNvSpPr>
          <p:nvPr>
            <p:ph type="body" idx="1"/>
          </p:nvPr>
        </p:nvSpPr>
        <p:spPr>
          <a:xfrm>
            <a:off x="442914" y="2103438"/>
            <a:ext cx="3528900" cy="40689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06" name="Google Shape;1306;p139"/>
          <p:cNvSpPr txBox="1">
            <a:spLocks noGrp="1"/>
          </p:cNvSpPr>
          <p:nvPr>
            <p:ph type="sldNum" idx="12"/>
          </p:nvPr>
        </p:nvSpPr>
        <p:spPr>
          <a:xfrm>
            <a:off x="9984296" y="6492240"/>
            <a:ext cx="17649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SzPts val="750"/>
              <a:buFont typeface="Arial"/>
              <a:buNone/>
            </a:pPr>
            <a:fld id="{00000000-1234-1234-1234-123412341234}" type="slidenum">
              <a:rPr lang="en-GB"/>
              <a:t>33</a:t>
            </a:fld>
            <a:endParaRPr/>
          </a:p>
        </p:txBody>
      </p:sp>
      <p:sp>
        <p:nvSpPr>
          <p:cNvPr id="1307" name="Google Shape;1307;p139"/>
          <p:cNvSpPr>
            <a:spLocks noGrp="1"/>
          </p:cNvSpPr>
          <p:nvPr>
            <p:ph type="chart" idx="2"/>
          </p:nvPr>
        </p:nvSpPr>
        <p:spPr>
          <a:xfrm>
            <a:off x="5600701" y="1428750"/>
            <a:ext cx="6148500" cy="474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140"/>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TP Operate</a:t>
            </a:r>
            <a:endParaRPr b="1">
              <a:latin typeface="Arial"/>
              <a:ea typeface="Arial"/>
              <a:cs typeface="Arial"/>
              <a:sym typeface="Arial"/>
            </a:endParaRPr>
          </a:p>
        </p:txBody>
      </p:sp>
      <p:graphicFrame>
        <p:nvGraphicFramePr>
          <p:cNvPr id="1314" name="Google Shape;1314;p140"/>
          <p:cNvGraphicFramePr/>
          <p:nvPr/>
        </p:nvGraphicFramePr>
        <p:xfrm>
          <a:off x="4341000" y="931225"/>
          <a:ext cx="7755000" cy="37856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Delivering similar projects to multiple clients in a time efficient and consistent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Our TP Operate team. The team consists of TP dedicated Senior Associates / Associates who are skilled in, but not limited to, the following areas: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TP benchmarking</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TP documentation</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Ad-hoc TP consulting</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How to use the team</a:t>
                      </a:r>
                      <a:endParaRPr sz="1000">
                        <a:solidFill>
                          <a:schemeClr val="dk1"/>
                        </a:solidFill>
                      </a:endParaRPr>
                    </a:p>
                    <a:p>
                      <a:pPr marL="457200" lvl="0" indent="-292100" algn="l" rtl="0">
                        <a:lnSpc>
                          <a:spcPct val="100000"/>
                        </a:lnSpc>
                        <a:spcBef>
                          <a:spcPts val="0"/>
                        </a:spcBef>
                        <a:spcAft>
                          <a:spcPts val="0"/>
                        </a:spcAft>
                        <a:buClr>
                          <a:schemeClr val="dk1"/>
                        </a:buClr>
                        <a:buSzPts val="1000"/>
                        <a:buChar char="●"/>
                      </a:pPr>
                      <a:r>
                        <a:rPr lang="en-GB" sz="1000">
                          <a:solidFill>
                            <a:schemeClr val="dk1"/>
                          </a:solidFill>
                          <a:highlight>
                            <a:schemeClr val="lt1"/>
                          </a:highlight>
                        </a:rPr>
                        <a:t>Complete the TP Operate request form </a:t>
                      </a:r>
                      <a:r>
                        <a:rPr lang="en-GB" sz="1000" b="1" u="sng">
                          <a:solidFill>
                            <a:schemeClr val="hlink"/>
                          </a:solidFill>
                          <a:highlight>
                            <a:schemeClr val="lt1"/>
                          </a:highlight>
                          <a:hlinkClick r:id="rId3"/>
                        </a:rPr>
                        <a:t>here</a:t>
                      </a:r>
                      <a:r>
                        <a:rPr lang="en-GB" sz="1000">
                          <a:solidFill>
                            <a:schemeClr val="dk1"/>
                          </a:solidFill>
                        </a:rPr>
                        <a:t>.</a:t>
                      </a:r>
                      <a:endParaRPr sz="1000">
                        <a:solidFill>
                          <a:schemeClr val="dk1"/>
                        </a:solidFill>
                      </a:endParaRPr>
                    </a:p>
                    <a:p>
                      <a:pPr marL="457200" lvl="0" indent="-292100" algn="l" rtl="0">
                        <a:lnSpc>
                          <a:spcPct val="100000"/>
                        </a:lnSpc>
                        <a:spcBef>
                          <a:spcPts val="0"/>
                        </a:spcBef>
                        <a:spcAft>
                          <a:spcPts val="0"/>
                        </a:spcAft>
                        <a:buClr>
                          <a:schemeClr val="dk1"/>
                        </a:buClr>
                        <a:buSzPts val="1000"/>
                        <a:buChar char="●"/>
                      </a:pPr>
                      <a:r>
                        <a:rPr lang="en-GB" sz="1000">
                          <a:solidFill>
                            <a:schemeClr val="dk1"/>
                          </a:solidFill>
                        </a:rPr>
                        <a:t>Hourly Market value rates range between c.£42 - £72 and standard cost rates per hour between c.£34 - £59</a:t>
                      </a:r>
                      <a:endParaRPr sz="1000">
                        <a:solidFill>
                          <a:schemeClr val="dk1"/>
                        </a:solidFill>
                      </a:endParaRPr>
                    </a:p>
                    <a:p>
                      <a:pPr marL="457200" lvl="0" indent="-292100" algn="l" rtl="0">
                        <a:lnSpc>
                          <a:spcPct val="100000"/>
                        </a:lnSpc>
                        <a:spcBef>
                          <a:spcPts val="0"/>
                        </a:spcBef>
                        <a:spcAft>
                          <a:spcPts val="0"/>
                        </a:spcAft>
                        <a:buClr>
                          <a:schemeClr val="dk1"/>
                        </a:buClr>
                        <a:buSzPts val="1000"/>
                        <a:buChar char="●"/>
                      </a:pPr>
                      <a:r>
                        <a:rPr lang="en-GB" sz="1000">
                          <a:solidFill>
                            <a:schemeClr val="dk1"/>
                          </a:solidFill>
                        </a:rPr>
                        <a:t>The TP Operate team should be primarily used for TP technical tasks. If you require support for non-TP technical tasks please use the ADM self-service hubs.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457200" lvl="0" indent="-292100" algn="l" rtl="0">
                        <a:spcBef>
                          <a:spcPts val="0"/>
                        </a:spcBef>
                        <a:spcAft>
                          <a:spcPts val="0"/>
                        </a:spcAft>
                        <a:buClr>
                          <a:schemeClr val="dk1"/>
                        </a:buClr>
                        <a:buSzPts val="1000"/>
                        <a:buFont typeface="Roboto"/>
                        <a:buChar char="●"/>
                      </a:pPr>
                      <a:r>
                        <a:rPr lang="en-GB" sz="1000" b="1" u="sng">
                          <a:solidFill>
                            <a:schemeClr val="accent1"/>
                          </a:solidFill>
                          <a:highlight>
                            <a:schemeClr val="lt1"/>
                          </a:highlight>
                          <a:latin typeface="Roboto"/>
                          <a:ea typeface="Roboto"/>
                          <a:cs typeface="Roboto"/>
                          <a:sym typeface="Roboto"/>
                        </a:rPr>
                        <a:t>steve.lord@pwc.com</a:t>
                      </a:r>
                      <a:endParaRPr sz="1000" b="1" u="sng">
                        <a:solidFill>
                          <a:schemeClr val="accent1"/>
                        </a:solidFill>
                        <a:highlight>
                          <a:schemeClr val="lt1"/>
                        </a:highlight>
                        <a:latin typeface="Roboto"/>
                        <a:ea typeface="Roboto"/>
                        <a:cs typeface="Roboto"/>
                        <a:sym typeface="Roboto"/>
                      </a:endParaRPr>
                    </a:p>
                    <a:p>
                      <a:pPr marL="457200" lvl="0" indent="-292100" algn="l" rtl="0">
                        <a:spcBef>
                          <a:spcPts val="0"/>
                        </a:spcBef>
                        <a:spcAft>
                          <a:spcPts val="0"/>
                        </a:spcAft>
                        <a:buClr>
                          <a:schemeClr val="dk1"/>
                        </a:buClr>
                        <a:buSzPts val="1000"/>
                        <a:buFont typeface="Roboto"/>
                        <a:buChar char="●"/>
                      </a:pPr>
                      <a:r>
                        <a:rPr lang="en-GB" sz="1000" b="1" u="sng">
                          <a:solidFill>
                            <a:schemeClr val="accent1"/>
                          </a:solidFill>
                          <a:highlight>
                            <a:schemeClr val="lt1"/>
                          </a:highlight>
                          <a:latin typeface="Roboto"/>
                          <a:ea typeface="Roboto"/>
                          <a:cs typeface="Roboto"/>
                          <a:sym typeface="Roboto"/>
                          <a:hlinkClick r:id="rId4">
                            <a:extLst>
                              <a:ext uri="{A12FA001-AC4F-418D-AE19-62706E023703}">
                                <ahyp:hlinkClr xmlns:ahyp="http://schemas.microsoft.com/office/drawing/2018/hyperlinkcolor" val="tx"/>
                              </a:ext>
                            </a:extLst>
                          </a:hlinkClick>
                        </a:rPr>
                        <a:t>caoilin.kearns@pwc.com</a:t>
                      </a:r>
                      <a:endParaRPr sz="1000" b="1" u="sng">
                        <a:solidFill>
                          <a:schemeClr val="accent1"/>
                        </a:solidFill>
                        <a:highlight>
                          <a:schemeClr val="lt1"/>
                        </a:highlight>
                        <a:latin typeface="Roboto"/>
                        <a:ea typeface="Roboto"/>
                        <a:cs typeface="Roboto"/>
                        <a:sym typeface="Roboto"/>
                      </a:endParaRPr>
                    </a:p>
                    <a:p>
                      <a:pPr marL="457200" lvl="0" indent="-292100" algn="l" rtl="0">
                        <a:spcBef>
                          <a:spcPts val="0"/>
                        </a:spcBef>
                        <a:spcAft>
                          <a:spcPts val="0"/>
                        </a:spcAft>
                        <a:buClr>
                          <a:schemeClr val="dk1"/>
                        </a:buClr>
                        <a:buSzPts val="1000"/>
                        <a:buFont typeface="Roboto"/>
                        <a:buChar char="●"/>
                      </a:pPr>
                      <a:r>
                        <a:rPr lang="en-GB" sz="1000" b="1" u="sng">
                          <a:solidFill>
                            <a:schemeClr val="accent1"/>
                          </a:solidFill>
                          <a:highlight>
                            <a:schemeClr val="lt1"/>
                          </a:highlight>
                          <a:latin typeface="Roboto"/>
                          <a:ea typeface="Roboto"/>
                          <a:cs typeface="Roboto"/>
                          <a:sym typeface="Roboto"/>
                          <a:hlinkClick r:id="rId5">
                            <a:extLst>
                              <a:ext uri="{A12FA001-AC4F-418D-AE19-62706E023703}">
                                <ahyp:hlinkClr xmlns:ahyp="http://schemas.microsoft.com/office/drawing/2018/hyperlinkcolor" val="tx"/>
                              </a:ext>
                            </a:extLst>
                          </a:hlinkClick>
                        </a:rPr>
                        <a:t>conor.richmond@pwc.com</a:t>
                      </a: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3"/>
                        </a:rPr>
                        <a:t>TP Operate resource request form</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6"/>
                        </a:rPr>
                        <a:t>TP Operate feedback form</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7"/>
                        </a:rPr>
                        <a:t>TP Operate guidance</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8"/>
                        </a:rPr>
                        <a:t>TP Operate intranet site</a:t>
                      </a:r>
                      <a:endParaRPr sz="10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315" name="Google Shape;1315;p140"/>
          <p:cNvGrpSpPr/>
          <p:nvPr/>
        </p:nvGrpSpPr>
        <p:grpSpPr>
          <a:xfrm>
            <a:off x="4413548" y="1076422"/>
            <a:ext cx="3954405" cy="3558559"/>
            <a:chOff x="4419598" y="1608497"/>
            <a:chExt cx="3954405" cy="3558559"/>
          </a:xfrm>
        </p:grpSpPr>
        <p:sp>
          <p:nvSpPr>
            <p:cNvPr id="1316" name="Google Shape;1316;p140"/>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317" name="Google Shape;1317;p140"/>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318" name="Google Shape;1318;p140"/>
            <p:cNvSpPr/>
            <p:nvPr/>
          </p:nvSpPr>
          <p:spPr>
            <a:xfrm>
              <a:off x="4419605" y="34704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319" name="Google Shape;1319;p140"/>
            <p:cNvSpPr/>
            <p:nvPr/>
          </p:nvSpPr>
          <p:spPr>
            <a:xfrm>
              <a:off x="7918097" y="4689073"/>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320" name="Google Shape;1320;p140"/>
            <p:cNvSpPr/>
            <p:nvPr/>
          </p:nvSpPr>
          <p:spPr>
            <a:xfrm>
              <a:off x="4419598" y="47098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1321" name="Google Shape;1321;p140"/>
          <p:cNvPicPr preferRelativeResize="0"/>
          <p:nvPr/>
        </p:nvPicPr>
        <p:blipFill>
          <a:blip r:embed="rId9">
            <a:alphaModFix/>
          </a:blip>
          <a:stretch>
            <a:fillRect/>
          </a:stretch>
        </p:blipFill>
        <p:spPr>
          <a:xfrm>
            <a:off x="532275" y="1538750"/>
            <a:ext cx="2603520" cy="2341225"/>
          </a:xfrm>
          <a:prstGeom prst="rect">
            <a:avLst/>
          </a:prstGeom>
          <a:noFill/>
          <a:ln>
            <a:noFill/>
          </a:ln>
        </p:spPr>
      </p:pic>
      <p:sp>
        <p:nvSpPr>
          <p:cNvPr id="1322" name="Google Shape;1322;p140"/>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0" action="ppaction://hlinksldjump"/>
              </a:rPr>
              <a:t>Introduction</a:t>
            </a:r>
            <a:r>
              <a:rPr lang="en-GB" sz="1200" b="1">
                <a:solidFill>
                  <a:schemeClr val="dk1"/>
                </a:solidFill>
              </a:rPr>
              <a:t>┃</a:t>
            </a:r>
            <a:r>
              <a:rPr lang="en-GB" sz="1200" b="1" u="sng">
                <a:solidFill>
                  <a:schemeClr val="hlink"/>
                </a:solidFill>
                <a:hlinkClick r:id="rId11" action="ppaction://hlinksldjump"/>
              </a:rPr>
              <a:t>Contents</a:t>
            </a:r>
            <a:r>
              <a:rPr lang="en-GB" sz="1200" b="1"/>
              <a:t>┃</a:t>
            </a:r>
            <a:r>
              <a:rPr lang="en-GB" sz="1200" b="1" u="sng">
                <a:solidFill>
                  <a:schemeClr val="hlink"/>
                </a:solidFill>
                <a:hlinkClick r:id="rId12" action="ppaction://hlinksldjump"/>
              </a:rPr>
              <a:t>Business Development</a:t>
            </a:r>
            <a:r>
              <a:rPr lang="en-GB" sz="1200" b="1">
                <a:solidFill>
                  <a:schemeClr val="dk1"/>
                </a:solidFill>
              </a:rPr>
              <a:t>┃</a:t>
            </a:r>
            <a:r>
              <a:rPr lang="en-GB" sz="1200" b="1" u="sng">
                <a:solidFill>
                  <a:schemeClr val="hlink"/>
                </a:solidFill>
                <a:hlinkClick r:id="rId13" action="ppaction://hlinksldjump"/>
              </a:rPr>
              <a:t>Propose</a:t>
            </a:r>
            <a:r>
              <a:rPr lang="en-GB" sz="1200" b="1">
                <a:solidFill>
                  <a:schemeClr val="dk1"/>
                </a:solidFill>
              </a:rPr>
              <a:t>┃</a:t>
            </a:r>
            <a:r>
              <a:rPr lang="en-GB" sz="1200" b="1" u="sng">
                <a:solidFill>
                  <a:schemeClr val="hlink"/>
                </a:solidFill>
                <a:hlinkClick r:id="rId14" action="ppaction://hlinksldjump"/>
              </a:rPr>
              <a:t>Deliver</a:t>
            </a:r>
            <a:r>
              <a:rPr lang="en-GB" sz="1200" b="1">
                <a:solidFill>
                  <a:schemeClr val="dk1"/>
                </a:solidFill>
              </a:rPr>
              <a:t>┃</a:t>
            </a:r>
            <a:r>
              <a:rPr lang="en-GB" sz="1200" b="1" u="sng">
                <a:solidFill>
                  <a:schemeClr val="hlink"/>
                </a:solidFill>
                <a:hlinkClick r:id="rId15" action="ppaction://hlinksldjump"/>
              </a:rPr>
              <a:t>Other</a:t>
            </a:r>
            <a:r>
              <a:rPr lang="en-GB" b="1"/>
              <a:t>  </a:t>
            </a:r>
            <a:endParaRPr b="1"/>
          </a:p>
        </p:txBody>
      </p:sp>
      <p:sp>
        <p:nvSpPr>
          <p:cNvPr id="1323" name="Google Shape;1323;p140"/>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324" name="Google Shape;1324;p140"/>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325" name="Google Shape;1325;p140"/>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326" name="Google Shape;1326;p140"/>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327" name="Google Shape;1327;p140"/>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328" name="Google Shape;1328;p140"/>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329" name="Google Shape;1329;p140"/>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35" name="Google Shape;1335;p141"/>
          <p:cNvSpPr txBox="1">
            <a:spLocks noGrp="1"/>
          </p:cNvSpPr>
          <p:nvPr>
            <p:ph type="title"/>
          </p:nvPr>
        </p:nvSpPr>
        <p:spPr>
          <a:xfrm>
            <a:off x="442925" y="761900"/>
            <a:ext cx="31107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MNE Company Briefing</a:t>
            </a:r>
            <a:endParaRPr b="1">
              <a:latin typeface="Arial"/>
              <a:ea typeface="Arial"/>
              <a:cs typeface="Arial"/>
              <a:sym typeface="Arial"/>
            </a:endParaRPr>
          </a:p>
        </p:txBody>
      </p:sp>
      <p:graphicFrame>
        <p:nvGraphicFramePr>
          <p:cNvPr id="1336" name="Google Shape;1336;p141"/>
          <p:cNvGraphicFramePr/>
          <p:nvPr/>
        </p:nvGraphicFramePr>
        <p:xfrm>
          <a:off x="4341000" y="931225"/>
          <a:ext cx="7755000" cy="48159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18000">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Completing rapid research or in-depth analysis for projects to multiple clients in a time efficient and consistent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558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Using the ‘MNE company briefing’ template, Alternative Delivery Model support teams with the skilled and experienced people, to streamline the process of gathering information on companies.This frees up your time on researching to ensure focus on your client. </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The research template focuses on the activities and the financials of the target company to help identify where there might be potential tax opportunities. One of the key benefits of the company briefing template is that it allows better targeting in a resource efficient manner and can be turned around within 3-5 days.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If you need information on a specific item not in the template or you are working on a slightly tighter deadline, this can be flagged in the form as part of your request to the ADM.</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Guidance &amp; training</a:t>
                      </a:r>
                      <a:endParaRPr sz="1000">
                        <a:solidFill>
                          <a:schemeClr val="dk1"/>
                        </a:solidFill>
                      </a:endParaRPr>
                    </a:p>
                    <a:p>
                      <a:pPr marL="609600" lvl="0" indent="-368300" algn="l" rtl="0">
                        <a:lnSpc>
                          <a:spcPct val="100000"/>
                        </a:lnSpc>
                        <a:spcBef>
                          <a:spcPts val="0"/>
                        </a:spcBef>
                        <a:spcAft>
                          <a:spcPts val="0"/>
                        </a:spcAft>
                        <a:buClr>
                          <a:schemeClr val="dk1"/>
                        </a:buClr>
                        <a:buSzPts val="1000"/>
                        <a:buChar char="●"/>
                      </a:pPr>
                      <a:r>
                        <a:rPr lang="en-GB" sz="1000">
                          <a:solidFill>
                            <a:schemeClr val="dk1"/>
                          </a:solidFill>
                        </a:rPr>
                        <a:t>Complete the ADM request form - </a:t>
                      </a:r>
                      <a:r>
                        <a:rPr lang="en-GB" sz="1000" b="1" u="sng">
                          <a:solidFill>
                            <a:schemeClr val="hlink"/>
                          </a:solidFill>
                          <a:hlinkClick r:id="rId3"/>
                        </a:rPr>
                        <a:t>Research</a:t>
                      </a:r>
                      <a:endParaRPr sz="1000" b="1" u="sng">
                        <a:solidFill>
                          <a:srgbClr val="D04A02"/>
                        </a:solidFill>
                      </a:endParaRPr>
                    </a:p>
                    <a:p>
                      <a:pPr marL="609600" lvl="0" indent="-368300" algn="l" rtl="0">
                        <a:lnSpc>
                          <a:spcPct val="100000"/>
                        </a:lnSpc>
                        <a:spcBef>
                          <a:spcPts val="0"/>
                        </a:spcBef>
                        <a:spcAft>
                          <a:spcPts val="0"/>
                        </a:spcAft>
                        <a:buClr>
                          <a:schemeClr val="dk1"/>
                        </a:buClr>
                        <a:buSzPts val="1000"/>
                        <a:buChar char="●"/>
                      </a:pPr>
                      <a:r>
                        <a:rPr lang="en-GB" sz="1000">
                          <a:solidFill>
                            <a:schemeClr val="dk1"/>
                          </a:solidFill>
                        </a:rPr>
                        <a:t>State that the ‘MNE Company Briefing’ template be used</a:t>
                      </a:r>
                      <a:endParaRPr sz="1000">
                        <a:solidFill>
                          <a:schemeClr val="dk1"/>
                        </a:solidFill>
                      </a:endParaRPr>
                    </a:p>
                    <a:p>
                      <a:pPr marL="609600" lvl="0" indent="-368300" algn="l" rtl="0">
                        <a:lnSpc>
                          <a:spcPct val="100000"/>
                        </a:lnSpc>
                        <a:spcBef>
                          <a:spcPts val="0"/>
                        </a:spcBef>
                        <a:spcAft>
                          <a:spcPts val="0"/>
                        </a:spcAft>
                        <a:buClr>
                          <a:schemeClr val="dk1"/>
                        </a:buClr>
                        <a:buSzPts val="1000"/>
                        <a:buChar char="●"/>
                      </a:pPr>
                      <a:r>
                        <a:rPr lang="en-GB" sz="1000">
                          <a:solidFill>
                            <a:schemeClr val="dk1"/>
                          </a:solidFill>
                        </a:rPr>
                        <a:t>£29 cost per hour (based on a typical investment time of two days) - Kolkata</a:t>
                      </a:r>
                      <a:endParaRPr sz="1000">
                        <a:solidFill>
                          <a:schemeClr val="dk1"/>
                        </a:solidFill>
                      </a:endParaRPr>
                    </a:p>
                    <a:p>
                      <a:pPr marL="609600" lvl="0" indent="-368300" algn="l" rtl="0">
                        <a:lnSpc>
                          <a:spcPct val="100000"/>
                        </a:lnSpc>
                        <a:spcBef>
                          <a:spcPts val="0"/>
                        </a:spcBef>
                        <a:spcAft>
                          <a:spcPts val="0"/>
                        </a:spcAft>
                        <a:buClr>
                          <a:schemeClr val="dk1"/>
                        </a:buClr>
                        <a:buSzPts val="1000"/>
                        <a:buChar char="●"/>
                      </a:pPr>
                      <a:r>
                        <a:rPr lang="en-GB" sz="1000">
                          <a:solidFill>
                            <a:schemeClr val="dk1"/>
                          </a:solidFill>
                        </a:rPr>
                        <a:t>Costs can vary depending on group size</a:t>
                      </a:r>
                      <a:endParaRPr sz="1000">
                        <a:solidFill>
                          <a:schemeClr val="dk1"/>
                        </a:solidFill>
                      </a:endParaRPr>
                    </a:p>
                    <a:p>
                      <a:pPr marL="609600" lvl="0" indent="-368300" algn="l" rtl="0">
                        <a:lnSpc>
                          <a:spcPct val="100000"/>
                        </a:lnSpc>
                        <a:spcBef>
                          <a:spcPts val="0"/>
                        </a:spcBef>
                        <a:spcAft>
                          <a:spcPts val="0"/>
                        </a:spcAft>
                        <a:buClr>
                          <a:schemeClr val="dk1"/>
                        </a:buClr>
                        <a:buSzPts val="1000"/>
                        <a:buChar char="●"/>
                      </a:pPr>
                      <a:r>
                        <a:rPr lang="en-GB" sz="1000">
                          <a:solidFill>
                            <a:schemeClr val="dk1"/>
                          </a:solidFill>
                        </a:rPr>
                        <a:t>The ADM teams should be primarily used for non-TP technical tasks. If you require support for TP technical tasks please use TP Operate.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609600" lvl="0" indent="-368300" algn="l" rtl="0">
                        <a:spcBef>
                          <a:spcPts val="0"/>
                        </a:spcBef>
                        <a:spcAft>
                          <a:spcPts val="0"/>
                        </a:spcAft>
                        <a:buClr>
                          <a:schemeClr val="dk1"/>
                        </a:buClr>
                        <a:buSzPts val="1000"/>
                        <a:buChar char="●"/>
                      </a:pPr>
                      <a:r>
                        <a:rPr lang="en-GB" sz="1000" b="1" u="sng">
                          <a:solidFill>
                            <a:srgbClr val="D04A02"/>
                          </a:solidFill>
                          <a:highlight>
                            <a:srgbClr val="FFFFFF"/>
                          </a:highlight>
                        </a:rPr>
                        <a:t>fernando.lopez@pwc.com</a:t>
                      </a:r>
                      <a:endParaRPr sz="1000" b="1" u="sng">
                        <a:solidFill>
                          <a:srgbClr val="D04A02"/>
                        </a:solidFill>
                        <a:highlight>
                          <a:srgbClr val="FFFFFF"/>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609600" lvl="0" indent="-368300" algn="l" rtl="0">
                        <a:spcBef>
                          <a:spcPts val="0"/>
                        </a:spcBef>
                        <a:spcAft>
                          <a:spcPts val="0"/>
                        </a:spcAft>
                        <a:buClr>
                          <a:schemeClr val="dk1"/>
                        </a:buClr>
                        <a:buSzPts val="1000"/>
                        <a:buChar char="●"/>
                      </a:pPr>
                      <a:r>
                        <a:rPr lang="en-GB" sz="1000" b="1" u="sng">
                          <a:solidFill>
                            <a:schemeClr val="hlink"/>
                          </a:solidFill>
                          <a:hlinkClick r:id="rId3"/>
                        </a:rPr>
                        <a:t>UK Tax Form</a:t>
                      </a:r>
                      <a:endParaRPr sz="1000" b="1" u="sng">
                        <a:solidFill>
                          <a:srgbClr val="D04A02"/>
                        </a:solidFill>
                      </a:endParaRPr>
                    </a:p>
                    <a:p>
                      <a:pPr marL="609600" lvl="0" indent="-368300" algn="l" rtl="0">
                        <a:spcBef>
                          <a:spcPts val="0"/>
                        </a:spcBef>
                        <a:spcAft>
                          <a:spcPts val="0"/>
                        </a:spcAft>
                        <a:buClr>
                          <a:schemeClr val="dk1"/>
                        </a:buClr>
                        <a:buSzPts val="1000"/>
                        <a:buChar char="●"/>
                      </a:pPr>
                      <a:r>
                        <a:rPr lang="en-GB" sz="1000" b="1" u="sng">
                          <a:solidFill>
                            <a:schemeClr val="hlink"/>
                          </a:solidFill>
                          <a:hlinkClick r:id="rId4"/>
                        </a:rPr>
                        <a:t>Research ADM</a:t>
                      </a:r>
                      <a:endParaRPr sz="1000" b="1" u="sng">
                        <a:solidFill>
                          <a:srgbClr val="D04A02"/>
                        </a:solidFill>
                      </a:endParaRPr>
                    </a:p>
                    <a:p>
                      <a:pPr marL="609600" lvl="0" indent="-368300" algn="l" rtl="0">
                        <a:spcBef>
                          <a:spcPts val="0"/>
                        </a:spcBef>
                        <a:spcAft>
                          <a:spcPts val="0"/>
                        </a:spcAft>
                        <a:buClr>
                          <a:schemeClr val="dk1"/>
                        </a:buClr>
                        <a:buSzPts val="1000"/>
                        <a:buChar char="●"/>
                      </a:pPr>
                      <a:r>
                        <a:rPr lang="en-GB" sz="1000" b="1" u="sng">
                          <a:solidFill>
                            <a:schemeClr val="hlink"/>
                          </a:solidFill>
                          <a:hlinkClick r:id="rId5"/>
                        </a:rPr>
                        <a:t>Example of research using template</a:t>
                      </a:r>
                      <a:endParaRPr sz="1000" b="1" u="sng">
                        <a:solidFill>
                          <a:srgbClr val="D04A02"/>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1337" name="Google Shape;1337;p141"/>
          <p:cNvSpPr/>
          <p:nvPr/>
        </p:nvSpPr>
        <p:spPr>
          <a:xfrm>
            <a:off x="4414198" y="107642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338" name="Google Shape;1338;p141"/>
          <p:cNvSpPr/>
          <p:nvPr/>
        </p:nvSpPr>
        <p:spPr>
          <a:xfrm>
            <a:off x="4414343" y="182602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339" name="Google Shape;1339;p141"/>
          <p:cNvSpPr/>
          <p:nvPr/>
        </p:nvSpPr>
        <p:spPr>
          <a:xfrm>
            <a:off x="4413555" y="38020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000000"/>
              </a:solidFill>
              <a:latin typeface="Arial"/>
              <a:ea typeface="Arial"/>
              <a:cs typeface="Arial"/>
              <a:sym typeface="Arial"/>
            </a:endParaRPr>
          </a:p>
        </p:txBody>
      </p:sp>
      <p:sp>
        <p:nvSpPr>
          <p:cNvPr id="1340" name="Google Shape;1340;p141"/>
          <p:cNvSpPr/>
          <p:nvPr/>
        </p:nvSpPr>
        <p:spPr>
          <a:xfrm>
            <a:off x="7990547" y="5091652"/>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341" name="Google Shape;1341;p141"/>
          <p:cNvSpPr/>
          <p:nvPr/>
        </p:nvSpPr>
        <p:spPr>
          <a:xfrm>
            <a:off x="4413581" y="509166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342" name="Google Shape;1342;p141"/>
          <p:cNvSpPr txBox="1"/>
          <p:nvPr/>
        </p:nvSpPr>
        <p:spPr>
          <a:xfrm>
            <a:off x="67400" y="64675"/>
            <a:ext cx="12062100" cy="415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sz="1500" b="1"/>
              <a:t>  </a:t>
            </a:r>
            <a:endParaRPr sz="1500" b="1"/>
          </a:p>
        </p:txBody>
      </p:sp>
      <p:pic>
        <p:nvPicPr>
          <p:cNvPr id="1343" name="Google Shape;1343;p141"/>
          <p:cNvPicPr preferRelativeResize="0"/>
          <p:nvPr/>
        </p:nvPicPr>
        <p:blipFill>
          <a:blip r:embed="rId12">
            <a:alphaModFix/>
          </a:blip>
          <a:stretch>
            <a:fillRect/>
          </a:stretch>
        </p:blipFill>
        <p:spPr>
          <a:xfrm>
            <a:off x="122033" y="2103464"/>
            <a:ext cx="3752601" cy="1982291"/>
          </a:xfrm>
          <a:prstGeom prst="rect">
            <a:avLst/>
          </a:prstGeom>
          <a:noFill/>
          <a:ln>
            <a:noFill/>
          </a:ln>
        </p:spPr>
      </p:pic>
      <p:sp>
        <p:nvSpPr>
          <p:cNvPr id="1344" name="Google Shape;1344;p141"/>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345" name="Google Shape;1345;p141"/>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346" name="Google Shape;1346;p141"/>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347" name="Google Shape;1347;p141"/>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348" name="Google Shape;1348;p141"/>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349" name="Google Shape;1349;p141"/>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350" name="Google Shape;1350;p141"/>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sp>
        <p:nvSpPr>
          <p:cNvPr id="1356" name="Google Shape;1356;p142"/>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ADM self-service hubs</a:t>
            </a:r>
            <a:endParaRPr b="1">
              <a:latin typeface="Arial"/>
              <a:ea typeface="Arial"/>
              <a:cs typeface="Arial"/>
              <a:sym typeface="Arial"/>
            </a:endParaRPr>
          </a:p>
        </p:txBody>
      </p:sp>
      <p:graphicFrame>
        <p:nvGraphicFramePr>
          <p:cNvPr id="1357" name="Google Shape;1357;p142"/>
          <p:cNvGraphicFramePr/>
          <p:nvPr/>
        </p:nvGraphicFramePr>
        <p:xfrm>
          <a:off x="4341000" y="931225"/>
          <a:ext cx="7755000" cy="49045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69842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Completing routine tasks for projects to multiple clients in a time efficient and consistent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Alternative Delivery Model support teams with the skilled and experienced people, freeing up your time to focus on your clients.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Clr>
                          <a:schemeClr val="dk1"/>
                        </a:buClr>
                        <a:buSzPts val="1100"/>
                        <a:buFont typeface="Arial"/>
                        <a:buNone/>
                      </a:pPr>
                      <a:r>
                        <a:rPr lang="en-GB" sz="1000">
                          <a:solidFill>
                            <a:schemeClr val="dk1"/>
                          </a:solidFill>
                        </a:rPr>
                        <a:t>The SMEs in each of the hubs can support you with the following services.</a:t>
                      </a:r>
                      <a:endParaRPr sz="1000">
                        <a:solidFill>
                          <a:schemeClr val="dk1"/>
                        </a:solidFill>
                      </a:endParaRPr>
                    </a:p>
                    <a:p>
                      <a:pPr marL="0" lvl="0" indent="0" algn="l" rtl="0">
                        <a:spcBef>
                          <a:spcPts val="0"/>
                        </a:spcBef>
                        <a:spcAft>
                          <a:spcPts val="0"/>
                        </a:spcAft>
                        <a:buClr>
                          <a:schemeClr val="dk1"/>
                        </a:buClr>
                        <a:buSzPts val="1100"/>
                        <a:buFont typeface="Arial"/>
                        <a:buNone/>
                      </a:pPr>
                      <a:endParaRPr sz="1000">
                        <a:solidFill>
                          <a:schemeClr val="dk1"/>
                        </a:solidFill>
                      </a:endParaRPr>
                    </a:p>
                    <a:p>
                      <a:pPr marL="457200" lvl="0" indent="-292100" algn="l" rtl="0">
                        <a:spcBef>
                          <a:spcPts val="0"/>
                        </a:spcBef>
                        <a:spcAft>
                          <a:spcPts val="0"/>
                        </a:spcAft>
                        <a:buSzPts val="1000"/>
                        <a:buChar char="●"/>
                      </a:pPr>
                      <a:r>
                        <a:rPr lang="en-GB" sz="1000" b="1" u="sng">
                          <a:solidFill>
                            <a:schemeClr val="accent1"/>
                          </a:solidFill>
                          <a:highlight>
                            <a:schemeClr val="lt1"/>
                          </a:highlight>
                          <a:latin typeface="Roboto"/>
                          <a:ea typeface="Roboto"/>
                          <a:cs typeface="Roboto"/>
                          <a:sym typeface="Roboto"/>
                          <a:hlinkClick r:id="rId3">
                            <a:extLst>
                              <a:ext uri="{A12FA001-AC4F-418D-AE19-62706E023703}">
                                <ahyp:hlinkClr xmlns:ahyp="http://schemas.microsoft.com/office/drawing/2018/hyperlinkcolor" val="tx"/>
                              </a:ext>
                            </a:extLst>
                          </a:hlinkClick>
                        </a:rPr>
                        <a:t>Proposal Content</a:t>
                      </a:r>
                      <a:r>
                        <a:rPr lang="en-GB" sz="1000">
                          <a:solidFill>
                            <a:schemeClr val="dk1"/>
                          </a:solidFill>
                        </a:rPr>
                        <a:t> - Tax teams can work with the proposals hub on a range of proposal support, including design and creative content (including videos and google sites), proofreading and editorial support.</a:t>
                      </a:r>
                      <a:endParaRPr sz="1000">
                        <a:solidFill>
                          <a:schemeClr val="dk1"/>
                        </a:solidFill>
                      </a:endParaRPr>
                    </a:p>
                    <a:p>
                      <a:pPr marL="457200" lvl="0" indent="-292100" algn="l" rtl="0">
                        <a:spcBef>
                          <a:spcPts val="0"/>
                        </a:spcBef>
                        <a:spcAft>
                          <a:spcPts val="0"/>
                        </a:spcAft>
                        <a:buSzPts val="1000"/>
                        <a:buChar char="●"/>
                      </a:pPr>
                      <a:r>
                        <a:rPr lang="en-GB" sz="1000" b="1" u="sng">
                          <a:solidFill>
                            <a:schemeClr val="accent1"/>
                          </a:solidFill>
                          <a:highlight>
                            <a:schemeClr val="lt1"/>
                          </a:highlight>
                          <a:latin typeface="Roboto"/>
                          <a:ea typeface="Roboto"/>
                          <a:cs typeface="Roboto"/>
                          <a:sym typeface="Roboto"/>
                          <a:hlinkClick r:id="rId4">
                            <a:extLst>
                              <a:ext uri="{A12FA001-AC4F-418D-AE19-62706E023703}">
                                <ahyp:hlinkClr xmlns:ahyp="http://schemas.microsoft.com/office/drawing/2018/hyperlinkcolor" val="tx"/>
                              </a:ext>
                            </a:extLst>
                          </a:hlinkClick>
                        </a:rPr>
                        <a:t>Research</a:t>
                      </a:r>
                      <a:r>
                        <a:rPr lang="en-GB" sz="1000">
                          <a:solidFill>
                            <a:schemeClr val="dk1"/>
                          </a:solidFill>
                        </a:rPr>
                        <a:t> - The team can provide both rapid research (industry / company research) and in-depth analysis (competitor intelligence, benchmarking, thought leadership support)</a:t>
                      </a:r>
                      <a:endParaRPr sz="1000">
                        <a:solidFill>
                          <a:schemeClr val="dk1"/>
                        </a:solidFill>
                      </a:endParaRPr>
                    </a:p>
                    <a:p>
                      <a:pPr marL="457200" lvl="0" indent="-292100" algn="l" rtl="0">
                        <a:spcBef>
                          <a:spcPts val="0"/>
                        </a:spcBef>
                        <a:spcAft>
                          <a:spcPts val="0"/>
                        </a:spcAft>
                        <a:buSzPts val="1000"/>
                        <a:buChar char="●"/>
                      </a:pPr>
                      <a:r>
                        <a:rPr lang="en-GB" sz="1000" b="1" u="sng">
                          <a:solidFill>
                            <a:schemeClr val="accent1"/>
                          </a:solidFill>
                          <a:highlight>
                            <a:schemeClr val="lt1"/>
                          </a:highlight>
                          <a:latin typeface="Roboto"/>
                          <a:ea typeface="Roboto"/>
                          <a:cs typeface="Roboto"/>
                          <a:sym typeface="Roboto"/>
                          <a:hlinkClick r:id="rId5">
                            <a:extLst>
                              <a:ext uri="{A12FA001-AC4F-418D-AE19-62706E023703}">
                                <ahyp:hlinkClr xmlns:ahyp="http://schemas.microsoft.com/office/drawing/2018/hyperlinkcolor" val="tx"/>
                              </a:ext>
                            </a:extLst>
                          </a:hlinkClick>
                        </a:rPr>
                        <a:t>Data Analytics</a:t>
                      </a:r>
                      <a:r>
                        <a:rPr lang="en-GB" sz="1000">
                          <a:solidFill>
                            <a:schemeClr val="dk1"/>
                          </a:solidFill>
                        </a:rPr>
                        <a:t> - The team can help transform data into a workable format and generate insightful dashboards both for you and your client using systems such as Alteryx, PowerBI or Tableau</a:t>
                      </a:r>
                      <a:endParaRPr sz="1000">
                        <a:solidFill>
                          <a:schemeClr val="dk1"/>
                        </a:solidFill>
                      </a:endParaRPr>
                    </a:p>
                    <a:p>
                      <a:pPr marL="457200" lvl="0" indent="-292100" algn="l" rtl="0">
                        <a:spcBef>
                          <a:spcPts val="0"/>
                        </a:spcBef>
                        <a:spcAft>
                          <a:spcPts val="0"/>
                        </a:spcAft>
                        <a:buSzPts val="1000"/>
                        <a:buChar char="●"/>
                      </a:pPr>
                      <a:r>
                        <a:rPr lang="en-GB" sz="1000" b="1" u="sng">
                          <a:solidFill>
                            <a:schemeClr val="accent1"/>
                          </a:solidFill>
                          <a:highlight>
                            <a:schemeClr val="lt1"/>
                          </a:highlight>
                          <a:latin typeface="Roboto"/>
                          <a:ea typeface="Roboto"/>
                          <a:cs typeface="Roboto"/>
                          <a:sym typeface="Roboto"/>
                          <a:hlinkClick r:id="rId6">
                            <a:extLst>
                              <a:ext uri="{A12FA001-AC4F-418D-AE19-62706E023703}">
                                <ahyp:hlinkClr xmlns:ahyp="http://schemas.microsoft.com/office/drawing/2018/hyperlinkcolor" val="tx"/>
                              </a:ext>
                            </a:extLst>
                          </a:hlinkClick>
                        </a:rPr>
                        <a:t>Project Management</a:t>
                      </a:r>
                      <a:r>
                        <a:rPr lang="en-GB" sz="1000">
                          <a:solidFill>
                            <a:schemeClr val="dk1"/>
                          </a:solidFill>
                        </a:rPr>
                        <a:t> - The PM team have a range of skills and expertise to help manage projects from start to finish, supporting delivery of projects against scope, quality and budget - offering both project management and business analyst services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How to use the teams</a:t>
                      </a:r>
                      <a:endParaRPr sz="1000">
                        <a:solidFill>
                          <a:schemeClr val="dk1"/>
                        </a:solidFill>
                      </a:endParaRPr>
                    </a:p>
                    <a:p>
                      <a:pPr marL="457200" lvl="0" indent="-292100" algn="l" rtl="0">
                        <a:lnSpc>
                          <a:spcPct val="100000"/>
                        </a:lnSpc>
                        <a:spcBef>
                          <a:spcPts val="0"/>
                        </a:spcBef>
                        <a:spcAft>
                          <a:spcPts val="0"/>
                        </a:spcAft>
                        <a:buClr>
                          <a:schemeClr val="dk1"/>
                        </a:buClr>
                        <a:buSzPts val="1000"/>
                        <a:buChar char="●"/>
                      </a:pPr>
                      <a:r>
                        <a:rPr lang="en-GB" sz="1000">
                          <a:solidFill>
                            <a:schemeClr val="dk1"/>
                          </a:solidFill>
                          <a:highlight>
                            <a:schemeClr val="lt1"/>
                          </a:highlight>
                        </a:rPr>
                        <a:t>Complete the ADM request form</a:t>
                      </a:r>
                      <a:r>
                        <a:rPr lang="en-GB" sz="1000" b="1">
                          <a:solidFill>
                            <a:schemeClr val="dk1"/>
                          </a:solidFill>
                          <a:highlight>
                            <a:schemeClr val="lt1"/>
                          </a:highlight>
                        </a:rPr>
                        <a:t> - </a:t>
                      </a:r>
                      <a:r>
                        <a:rPr lang="en-GB" sz="1000" b="1" u="sng">
                          <a:solidFill>
                            <a:schemeClr val="hlink"/>
                          </a:solidFill>
                          <a:highlight>
                            <a:schemeClr val="lt1"/>
                          </a:highlight>
                          <a:hlinkClick r:id="rId7"/>
                        </a:rPr>
                        <a:t>Proposal Content</a:t>
                      </a:r>
                      <a:r>
                        <a:rPr lang="en-GB" sz="1000" b="1">
                          <a:solidFill>
                            <a:schemeClr val="dk1"/>
                          </a:solidFill>
                          <a:highlight>
                            <a:schemeClr val="lt1"/>
                          </a:highlight>
                        </a:rPr>
                        <a:t> / </a:t>
                      </a:r>
                      <a:r>
                        <a:rPr lang="en-GB" sz="1000" b="1" u="sng">
                          <a:solidFill>
                            <a:schemeClr val="hlink"/>
                          </a:solidFill>
                          <a:highlight>
                            <a:schemeClr val="lt1"/>
                          </a:highlight>
                          <a:hlinkClick r:id="rId8"/>
                        </a:rPr>
                        <a:t>Research</a:t>
                      </a:r>
                      <a:r>
                        <a:rPr lang="en-GB" sz="1000" b="1">
                          <a:solidFill>
                            <a:schemeClr val="dk1"/>
                          </a:solidFill>
                          <a:highlight>
                            <a:schemeClr val="lt1"/>
                          </a:highlight>
                        </a:rPr>
                        <a:t> / </a:t>
                      </a:r>
                      <a:r>
                        <a:rPr lang="en-GB" sz="1000" b="1" u="sng">
                          <a:solidFill>
                            <a:schemeClr val="hlink"/>
                          </a:solidFill>
                          <a:highlight>
                            <a:schemeClr val="lt1"/>
                          </a:highlight>
                          <a:hlinkClick r:id="rId9"/>
                        </a:rPr>
                        <a:t>Data Analytics</a:t>
                      </a:r>
                      <a:r>
                        <a:rPr lang="en-GB" sz="1000" b="1">
                          <a:solidFill>
                            <a:schemeClr val="dk1"/>
                          </a:solidFill>
                          <a:highlight>
                            <a:schemeClr val="lt1"/>
                          </a:highlight>
                        </a:rPr>
                        <a:t> / </a:t>
                      </a:r>
                      <a:r>
                        <a:rPr lang="en-GB" sz="1000" b="1" u="sng">
                          <a:solidFill>
                            <a:schemeClr val="hlink"/>
                          </a:solidFill>
                          <a:highlight>
                            <a:schemeClr val="lt1"/>
                          </a:highlight>
                          <a:hlinkClick r:id="rId10"/>
                        </a:rPr>
                        <a:t>Project Management</a:t>
                      </a:r>
                      <a:endParaRPr sz="1000">
                        <a:solidFill>
                          <a:schemeClr val="dk1"/>
                        </a:solidFill>
                      </a:endParaRPr>
                    </a:p>
                    <a:p>
                      <a:pPr marL="457200" lvl="0" indent="-292100" algn="l" rtl="0">
                        <a:lnSpc>
                          <a:spcPct val="100000"/>
                        </a:lnSpc>
                        <a:spcBef>
                          <a:spcPts val="0"/>
                        </a:spcBef>
                        <a:spcAft>
                          <a:spcPts val="0"/>
                        </a:spcAft>
                        <a:buClr>
                          <a:schemeClr val="dk1"/>
                        </a:buClr>
                        <a:buSzPts val="1000"/>
                        <a:buChar char="●"/>
                      </a:pPr>
                      <a:r>
                        <a:rPr lang="en-GB" sz="1000">
                          <a:solidFill>
                            <a:schemeClr val="dk1"/>
                          </a:solidFill>
                        </a:rPr>
                        <a:t>£26 cost per hour for Proposals, Research and Data Analytics ADM teams- Kolkata</a:t>
                      </a:r>
                      <a:endParaRPr sz="1000">
                        <a:solidFill>
                          <a:schemeClr val="dk1"/>
                        </a:solidFill>
                      </a:endParaRPr>
                    </a:p>
                    <a:p>
                      <a:pPr marL="457200" lvl="0" indent="-292100" algn="l" rtl="0">
                        <a:lnSpc>
                          <a:spcPct val="100000"/>
                        </a:lnSpc>
                        <a:spcBef>
                          <a:spcPts val="0"/>
                        </a:spcBef>
                        <a:spcAft>
                          <a:spcPts val="0"/>
                        </a:spcAft>
                        <a:buClr>
                          <a:schemeClr val="dk1"/>
                        </a:buClr>
                        <a:buSzPts val="1000"/>
                        <a:buChar char="●"/>
                      </a:pPr>
                      <a:r>
                        <a:rPr lang="en-GB" sz="1000">
                          <a:solidFill>
                            <a:schemeClr val="dk1"/>
                          </a:solidFill>
                        </a:rPr>
                        <a:t>£37 cost per hour for Project Management ADM team- Northern Ireland</a:t>
                      </a:r>
                      <a:endParaRPr sz="1000">
                        <a:solidFill>
                          <a:schemeClr val="dk1"/>
                        </a:solidFill>
                      </a:endParaRPr>
                    </a:p>
                    <a:p>
                      <a:pPr marL="457200" lvl="0" indent="-292100" algn="l" rtl="0">
                        <a:lnSpc>
                          <a:spcPct val="100000"/>
                        </a:lnSpc>
                        <a:spcBef>
                          <a:spcPts val="0"/>
                        </a:spcBef>
                        <a:spcAft>
                          <a:spcPts val="0"/>
                        </a:spcAft>
                        <a:buClr>
                          <a:schemeClr val="dk1"/>
                        </a:buClr>
                        <a:buSzPts val="1000"/>
                        <a:buChar char="●"/>
                      </a:pPr>
                      <a:r>
                        <a:rPr lang="en-GB" sz="1000">
                          <a:solidFill>
                            <a:schemeClr val="dk1"/>
                          </a:solidFill>
                        </a:rPr>
                        <a:t>The ADM teams should be primarily used for non-TP technical tasks. If you require support for TP technical tasks please use TP Operate.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610875">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457200" lvl="0" indent="-292100" algn="l" rtl="0">
                        <a:spcBef>
                          <a:spcPts val="0"/>
                        </a:spcBef>
                        <a:spcAft>
                          <a:spcPts val="0"/>
                        </a:spcAft>
                        <a:buClr>
                          <a:schemeClr val="dk1"/>
                        </a:buClr>
                        <a:buSzPts val="1000"/>
                        <a:buFont typeface="Roboto"/>
                        <a:buChar char="●"/>
                      </a:pPr>
                      <a:r>
                        <a:rPr lang="en-GB" sz="1000" b="1" u="sng">
                          <a:solidFill>
                            <a:schemeClr val="hlink"/>
                          </a:solidFill>
                          <a:highlight>
                            <a:schemeClr val="lt1"/>
                          </a:highlight>
                          <a:latin typeface="Roboto"/>
                          <a:ea typeface="Roboto"/>
                          <a:cs typeface="Roboto"/>
                          <a:sym typeface="Roboto"/>
                          <a:hlinkClick r:id="rId11"/>
                        </a:rPr>
                        <a:t>tracey.j.crowder@pwc.com</a:t>
                      </a:r>
                      <a:endParaRPr sz="1000" b="1">
                        <a:solidFill>
                          <a:schemeClr val="accent4"/>
                        </a:solidFill>
                        <a:highlight>
                          <a:schemeClr val="lt1"/>
                        </a:highlight>
                        <a:latin typeface="Roboto"/>
                        <a:ea typeface="Roboto"/>
                        <a:cs typeface="Roboto"/>
                        <a:sym typeface="Roboto"/>
                      </a:endParaRPr>
                    </a:p>
                    <a:p>
                      <a:pPr marL="457200" lvl="0" indent="0" algn="l" rtl="0">
                        <a:spcBef>
                          <a:spcPts val="0"/>
                        </a:spcBef>
                        <a:spcAft>
                          <a:spcPts val="0"/>
                        </a:spcAft>
                        <a:buNone/>
                      </a:pP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12"/>
                        </a:rPr>
                        <a:t>UK Tax Alternative Delivery Model Support site</a:t>
                      </a:r>
                      <a:endParaRPr sz="10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358" name="Google Shape;1358;p142"/>
          <p:cNvGrpSpPr/>
          <p:nvPr/>
        </p:nvGrpSpPr>
        <p:grpSpPr>
          <a:xfrm>
            <a:off x="4413548" y="1076422"/>
            <a:ext cx="3954405" cy="4664534"/>
            <a:chOff x="4419598" y="1608497"/>
            <a:chExt cx="3954405" cy="4664534"/>
          </a:xfrm>
        </p:grpSpPr>
        <p:sp>
          <p:nvSpPr>
            <p:cNvPr id="1359" name="Google Shape;1359;p142"/>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360" name="Google Shape;1360;p142"/>
            <p:cNvSpPr/>
            <p:nvPr/>
          </p:nvSpPr>
          <p:spPr>
            <a:xfrm>
              <a:off x="4420393" y="25104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361" name="Google Shape;1361;p142"/>
            <p:cNvSpPr/>
            <p:nvPr/>
          </p:nvSpPr>
          <p:spPr>
            <a:xfrm>
              <a:off x="4419605" y="51468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362" name="Google Shape;1362;p142"/>
            <p:cNvSpPr/>
            <p:nvPr/>
          </p:nvSpPr>
          <p:spPr>
            <a:xfrm>
              <a:off x="7918097" y="579504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363" name="Google Shape;1363;p142"/>
            <p:cNvSpPr/>
            <p:nvPr/>
          </p:nvSpPr>
          <p:spPr>
            <a:xfrm>
              <a:off x="4419598" y="5815831"/>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1364" name="Google Shape;1364;p142"/>
          <p:cNvPicPr preferRelativeResize="0"/>
          <p:nvPr/>
        </p:nvPicPr>
        <p:blipFill>
          <a:blip r:embed="rId13">
            <a:alphaModFix/>
          </a:blip>
          <a:stretch>
            <a:fillRect/>
          </a:stretch>
        </p:blipFill>
        <p:spPr>
          <a:xfrm>
            <a:off x="395275" y="2223725"/>
            <a:ext cx="2743200" cy="1754900"/>
          </a:xfrm>
          <a:prstGeom prst="rect">
            <a:avLst/>
          </a:prstGeom>
          <a:noFill/>
          <a:ln>
            <a:noFill/>
          </a:ln>
        </p:spPr>
      </p:pic>
      <p:sp>
        <p:nvSpPr>
          <p:cNvPr id="1365" name="Google Shape;1365;p142"/>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4" action="ppaction://hlinksldjump"/>
              </a:rPr>
              <a:t>Introduction</a:t>
            </a:r>
            <a:r>
              <a:rPr lang="en-GB" sz="1200" b="1">
                <a:solidFill>
                  <a:schemeClr val="dk1"/>
                </a:solidFill>
              </a:rPr>
              <a:t>┃</a:t>
            </a:r>
            <a:r>
              <a:rPr lang="en-GB" sz="1200" b="1" u="sng">
                <a:solidFill>
                  <a:schemeClr val="hlink"/>
                </a:solidFill>
                <a:hlinkClick r:id="rId15" action="ppaction://hlinksldjump"/>
              </a:rPr>
              <a:t>Contents</a:t>
            </a:r>
            <a:r>
              <a:rPr lang="en-GB" sz="1200" b="1"/>
              <a:t>┃</a:t>
            </a:r>
            <a:r>
              <a:rPr lang="en-GB" sz="1200" b="1" u="sng">
                <a:solidFill>
                  <a:schemeClr val="hlink"/>
                </a:solidFill>
                <a:hlinkClick r:id="rId16" action="ppaction://hlinksldjump"/>
              </a:rPr>
              <a:t>Business Development</a:t>
            </a:r>
            <a:r>
              <a:rPr lang="en-GB" sz="1200" b="1">
                <a:solidFill>
                  <a:schemeClr val="dk1"/>
                </a:solidFill>
              </a:rPr>
              <a:t>┃</a:t>
            </a:r>
            <a:r>
              <a:rPr lang="en-GB" sz="1200" b="1" u="sng">
                <a:solidFill>
                  <a:schemeClr val="hlink"/>
                </a:solidFill>
                <a:hlinkClick r:id="rId17" action="ppaction://hlinksldjump"/>
              </a:rPr>
              <a:t>Propose</a:t>
            </a:r>
            <a:r>
              <a:rPr lang="en-GB" sz="1200" b="1">
                <a:solidFill>
                  <a:schemeClr val="dk1"/>
                </a:solidFill>
              </a:rPr>
              <a:t>┃</a:t>
            </a:r>
            <a:r>
              <a:rPr lang="en-GB" sz="1200" b="1" u="sng">
                <a:solidFill>
                  <a:schemeClr val="hlink"/>
                </a:solidFill>
                <a:hlinkClick r:id="rId18" action="ppaction://hlinksldjump"/>
              </a:rPr>
              <a:t>Deliver</a:t>
            </a:r>
            <a:r>
              <a:rPr lang="en-GB" sz="1200" b="1">
                <a:solidFill>
                  <a:schemeClr val="dk1"/>
                </a:solidFill>
              </a:rPr>
              <a:t>┃</a:t>
            </a:r>
            <a:r>
              <a:rPr lang="en-GB" sz="1200" b="1" u="sng">
                <a:solidFill>
                  <a:schemeClr val="hlink"/>
                </a:solidFill>
                <a:hlinkClick r:id="rId19" action="ppaction://hlinksldjump"/>
              </a:rPr>
              <a:t>Other</a:t>
            </a:r>
            <a:r>
              <a:rPr lang="en-GB" b="1"/>
              <a:t>  </a:t>
            </a:r>
            <a:endParaRPr b="1"/>
          </a:p>
        </p:txBody>
      </p:sp>
      <p:sp>
        <p:nvSpPr>
          <p:cNvPr id="1366" name="Google Shape;1366;p142"/>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367" name="Google Shape;1367;p142"/>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368" name="Google Shape;1368;p142"/>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369" name="Google Shape;1369;p142"/>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370" name="Google Shape;1370;p142"/>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371" name="Google Shape;1371;p142"/>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372" name="Google Shape;1372;p142"/>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77"/>
        <p:cNvGrpSpPr/>
        <p:nvPr/>
      </p:nvGrpSpPr>
      <p:grpSpPr>
        <a:xfrm>
          <a:off x="0" y="0"/>
          <a:ext cx="0" cy="0"/>
          <a:chOff x="0" y="0"/>
          <a:chExt cx="0" cy="0"/>
        </a:xfrm>
      </p:grpSpPr>
      <p:sp>
        <p:nvSpPr>
          <p:cNvPr id="1378" name="Google Shape;1378;p143"/>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Debt Hub</a:t>
            </a:r>
            <a:endParaRPr b="1">
              <a:latin typeface="Arial"/>
              <a:ea typeface="Arial"/>
              <a:cs typeface="Arial"/>
              <a:sym typeface="Arial"/>
            </a:endParaRPr>
          </a:p>
        </p:txBody>
      </p:sp>
      <p:graphicFrame>
        <p:nvGraphicFramePr>
          <p:cNvPr id="1379" name="Google Shape;1379;p143"/>
          <p:cNvGraphicFramePr/>
          <p:nvPr/>
        </p:nvGraphicFramePr>
        <p:xfrm>
          <a:off x="4341000" y="931225"/>
          <a:ext cx="7755000" cy="49096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908525">
                  <a:extLst>
                    <a:ext uri="{9D8B030D-6E8A-4147-A177-3AD203B41FA5}">
                      <a16:colId xmlns:a16="http://schemas.microsoft.com/office/drawing/2014/main" val="20001"/>
                    </a:ext>
                  </a:extLst>
                </a:gridCol>
                <a:gridCol w="357200">
                  <a:extLst>
                    <a:ext uri="{9D8B030D-6E8A-4147-A177-3AD203B41FA5}">
                      <a16:colId xmlns:a16="http://schemas.microsoft.com/office/drawing/2014/main" val="20002"/>
                    </a:ext>
                  </a:extLst>
                </a:gridCol>
                <a:gridCol w="3877500">
                  <a:extLst>
                    <a:ext uri="{9D8B030D-6E8A-4147-A177-3AD203B41FA5}">
                      <a16:colId xmlns:a16="http://schemas.microsoft.com/office/drawing/2014/main" val="20003"/>
                    </a:ext>
                  </a:extLst>
                </a:gridCol>
              </a:tblGrid>
              <a:tr h="69842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Completing complex work related to the transfer pricing of debt in a time efficient and consistent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centre of excellence for transfer pricing of debt work for the national TP network. This "hub" is to perform the underlying analysis on debt related projects going forward, utilising a new global financial transactions transfer pricing ("FTTP") tool and other technology available.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Key Aims of the Debt Hub</a:t>
                      </a:r>
                      <a:endParaRPr sz="1000">
                        <a:solidFill>
                          <a:schemeClr val="dk1"/>
                        </a:solidFill>
                      </a:endParaRPr>
                    </a:p>
                    <a:p>
                      <a:pPr marL="0" lvl="0" indent="0" algn="l" rtl="0">
                        <a:spcBef>
                          <a:spcPts val="0"/>
                        </a:spcBef>
                        <a:spcAft>
                          <a:spcPts val="0"/>
                        </a:spcAft>
                        <a:buNone/>
                      </a:pPr>
                      <a:r>
                        <a:rPr lang="en-GB" sz="1000">
                          <a:solidFill>
                            <a:schemeClr val="dk1"/>
                          </a:solidFill>
                        </a:rPr>
                        <a:t>The key aims of the hub are to:</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Achieve consistency, in terms of both quality &amp; approach;</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Drive efficiency by utilising the FTTP tool, other technology and templates; and</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Contribute and drive innovation and thought leadership to optimise market opportunities.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lnSpc>
                          <a:spcPct val="100000"/>
                        </a:lnSpc>
                        <a:spcBef>
                          <a:spcPts val="0"/>
                        </a:spcBef>
                        <a:spcAft>
                          <a:spcPts val="0"/>
                        </a:spcAft>
                        <a:buNone/>
                      </a:pPr>
                      <a:r>
                        <a:rPr lang="en-GB" sz="1000" b="1">
                          <a:solidFill>
                            <a:schemeClr val="accent4"/>
                          </a:solidFill>
                        </a:rPr>
                        <a:t>How the Debt Hub can help</a:t>
                      </a:r>
                      <a:endParaRPr sz="1000" b="1">
                        <a:solidFill>
                          <a:schemeClr val="accent4"/>
                        </a:solidFill>
                      </a:endParaRPr>
                    </a:p>
                    <a:p>
                      <a:pPr marL="596900" lvl="0" indent="-292100" algn="l" rtl="0">
                        <a:lnSpc>
                          <a:spcPct val="100000"/>
                        </a:lnSpc>
                        <a:spcBef>
                          <a:spcPts val="1000"/>
                        </a:spcBef>
                        <a:spcAft>
                          <a:spcPts val="0"/>
                        </a:spcAft>
                        <a:buClr>
                          <a:srgbClr val="222222"/>
                        </a:buClr>
                        <a:buSzPts val="1000"/>
                        <a:buChar char="●"/>
                      </a:pPr>
                      <a:r>
                        <a:rPr lang="en-GB" sz="1000">
                          <a:solidFill>
                            <a:srgbClr val="222222"/>
                          </a:solidFill>
                        </a:rPr>
                        <a:t>Indicative credit rating analysis;</a:t>
                      </a:r>
                      <a:endParaRPr sz="1000">
                        <a:solidFill>
                          <a:srgbClr val="222222"/>
                        </a:solidFill>
                      </a:endParaRPr>
                    </a:p>
                    <a:p>
                      <a:pPr marL="596900" lvl="0" indent="-292100" algn="l" rtl="0">
                        <a:lnSpc>
                          <a:spcPct val="100000"/>
                        </a:lnSpc>
                        <a:spcBef>
                          <a:spcPts val="0"/>
                        </a:spcBef>
                        <a:spcAft>
                          <a:spcPts val="0"/>
                        </a:spcAft>
                        <a:buClr>
                          <a:srgbClr val="222222"/>
                        </a:buClr>
                        <a:buSzPts val="1000"/>
                        <a:buChar char="●"/>
                      </a:pPr>
                      <a:r>
                        <a:rPr lang="en-GB" sz="1000">
                          <a:solidFill>
                            <a:srgbClr val="222222"/>
                          </a:solidFill>
                        </a:rPr>
                        <a:t>Interest rate benchmarking using the FTTP tool;</a:t>
                      </a:r>
                      <a:endParaRPr sz="1000">
                        <a:solidFill>
                          <a:srgbClr val="222222"/>
                        </a:solidFill>
                      </a:endParaRPr>
                    </a:p>
                    <a:p>
                      <a:pPr marL="596900" lvl="0" indent="-292100" algn="l" rtl="0">
                        <a:lnSpc>
                          <a:spcPct val="100000"/>
                        </a:lnSpc>
                        <a:spcBef>
                          <a:spcPts val="0"/>
                        </a:spcBef>
                        <a:spcAft>
                          <a:spcPts val="0"/>
                        </a:spcAft>
                        <a:buClr>
                          <a:srgbClr val="222222"/>
                        </a:buClr>
                        <a:buSzPts val="1000"/>
                        <a:buChar char="●"/>
                      </a:pPr>
                      <a:r>
                        <a:rPr lang="en-GB" sz="1000">
                          <a:solidFill>
                            <a:srgbClr val="222222"/>
                          </a:solidFill>
                        </a:rPr>
                        <a:t>Debt capacity analysis using multiple data sources (S&amp;P, internal CUPs, wider group / competitor metrics etc.);</a:t>
                      </a:r>
                      <a:endParaRPr sz="1000">
                        <a:solidFill>
                          <a:srgbClr val="222222"/>
                        </a:solidFill>
                      </a:endParaRPr>
                    </a:p>
                    <a:p>
                      <a:pPr marL="596900" lvl="0" indent="-292100" algn="l" rtl="0">
                        <a:lnSpc>
                          <a:spcPct val="100000"/>
                        </a:lnSpc>
                        <a:spcBef>
                          <a:spcPts val="0"/>
                        </a:spcBef>
                        <a:spcAft>
                          <a:spcPts val="0"/>
                        </a:spcAft>
                        <a:buClr>
                          <a:srgbClr val="222222"/>
                        </a:buClr>
                        <a:buSzPts val="1000"/>
                        <a:buChar char="●"/>
                      </a:pPr>
                      <a:r>
                        <a:rPr lang="en-GB" sz="1000">
                          <a:solidFill>
                            <a:srgbClr val="222222"/>
                          </a:solidFill>
                        </a:rPr>
                        <a:t>Thin capitalisation ratio analysis;</a:t>
                      </a:r>
                      <a:endParaRPr sz="1000">
                        <a:solidFill>
                          <a:srgbClr val="222222"/>
                        </a:solidFill>
                      </a:endParaRPr>
                    </a:p>
                    <a:p>
                      <a:pPr marL="596900" lvl="0" indent="-292100" algn="l" rtl="0">
                        <a:lnSpc>
                          <a:spcPct val="100000"/>
                        </a:lnSpc>
                        <a:spcBef>
                          <a:spcPts val="0"/>
                        </a:spcBef>
                        <a:spcAft>
                          <a:spcPts val="0"/>
                        </a:spcAft>
                        <a:buClr>
                          <a:srgbClr val="222222"/>
                        </a:buClr>
                        <a:buSzPts val="1000"/>
                        <a:buChar char="●"/>
                      </a:pPr>
                      <a:r>
                        <a:rPr lang="en-GB" sz="1000">
                          <a:solidFill>
                            <a:srgbClr val="222222"/>
                          </a:solidFill>
                        </a:rPr>
                        <a:t>Guarantee fee benchmarking;</a:t>
                      </a:r>
                      <a:endParaRPr sz="1000">
                        <a:solidFill>
                          <a:srgbClr val="222222"/>
                        </a:solidFill>
                      </a:endParaRPr>
                    </a:p>
                    <a:p>
                      <a:pPr marL="596900" lvl="0" indent="-292100" algn="l" rtl="0">
                        <a:lnSpc>
                          <a:spcPct val="100000"/>
                        </a:lnSpc>
                        <a:spcBef>
                          <a:spcPts val="0"/>
                        </a:spcBef>
                        <a:spcAft>
                          <a:spcPts val="0"/>
                        </a:spcAft>
                        <a:buClr>
                          <a:srgbClr val="222222"/>
                        </a:buClr>
                        <a:buSzPts val="1000"/>
                        <a:buChar char="●"/>
                      </a:pPr>
                      <a:r>
                        <a:rPr lang="en-GB" sz="1000">
                          <a:solidFill>
                            <a:srgbClr val="222222"/>
                          </a:solidFill>
                        </a:rPr>
                        <a:t>Underlying analysis for cash pool arrangements; and</a:t>
                      </a:r>
                      <a:endParaRPr sz="1000">
                        <a:solidFill>
                          <a:srgbClr val="222222"/>
                        </a:solidFill>
                      </a:endParaRPr>
                    </a:p>
                    <a:p>
                      <a:pPr marL="596900" lvl="0" indent="-292100" algn="l" rtl="0">
                        <a:lnSpc>
                          <a:spcPct val="100000"/>
                        </a:lnSpc>
                        <a:spcBef>
                          <a:spcPts val="0"/>
                        </a:spcBef>
                        <a:spcAft>
                          <a:spcPts val="0"/>
                        </a:spcAft>
                        <a:buClr>
                          <a:srgbClr val="222222"/>
                        </a:buClr>
                        <a:buSzPts val="1000"/>
                        <a:buChar char="●"/>
                      </a:pPr>
                      <a:r>
                        <a:rPr lang="en-GB" sz="1000">
                          <a:solidFill>
                            <a:srgbClr val="222222"/>
                          </a:solidFill>
                        </a:rPr>
                        <a:t>Production of UK debt transfer pricing documentation.</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610875">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457200" lvl="0" indent="-292100" algn="l" rtl="0">
                        <a:spcBef>
                          <a:spcPts val="0"/>
                        </a:spcBef>
                        <a:spcAft>
                          <a:spcPts val="0"/>
                        </a:spcAft>
                        <a:buClr>
                          <a:schemeClr val="dk1"/>
                        </a:buClr>
                        <a:buSzPts val="1000"/>
                        <a:buFont typeface="Roboto"/>
                        <a:buChar char="●"/>
                      </a:pPr>
                      <a:r>
                        <a:rPr lang="en-GB" sz="1000" b="1" u="sng">
                          <a:solidFill>
                            <a:schemeClr val="hlink"/>
                          </a:solidFill>
                          <a:highlight>
                            <a:schemeClr val="lt1"/>
                          </a:highlight>
                          <a:latin typeface="Roboto"/>
                          <a:ea typeface="Roboto"/>
                          <a:cs typeface="Roboto"/>
                          <a:sym typeface="Roboto"/>
                          <a:hlinkClick r:id="rId3"/>
                        </a:rPr>
                        <a:t>UK_Tax-Midlands-Debt-Hub@pwc.com</a:t>
                      </a:r>
                      <a:endParaRPr sz="1000" b="1">
                        <a:solidFill>
                          <a:schemeClr val="accent4"/>
                        </a:solidFill>
                        <a:highlight>
                          <a:schemeClr val="lt1"/>
                        </a:highlight>
                        <a:latin typeface="Roboto"/>
                        <a:ea typeface="Roboto"/>
                        <a:cs typeface="Roboto"/>
                        <a:sym typeface="Roboto"/>
                      </a:endParaRPr>
                    </a:p>
                    <a:p>
                      <a:pPr marL="457200" lvl="0" indent="-292100" algn="l" rtl="0">
                        <a:spcBef>
                          <a:spcPts val="0"/>
                        </a:spcBef>
                        <a:spcAft>
                          <a:spcPts val="0"/>
                        </a:spcAft>
                        <a:buClr>
                          <a:schemeClr val="dk1"/>
                        </a:buClr>
                        <a:buSzPts val="1000"/>
                        <a:buFont typeface="Roboto"/>
                        <a:buChar char="●"/>
                      </a:pPr>
                      <a:r>
                        <a:rPr lang="en-GB" sz="1000" b="1" u="sng">
                          <a:solidFill>
                            <a:schemeClr val="hlink"/>
                          </a:solidFill>
                          <a:highlight>
                            <a:schemeClr val="lt1"/>
                          </a:highlight>
                          <a:latin typeface="Roboto"/>
                          <a:ea typeface="Roboto"/>
                          <a:cs typeface="Roboto"/>
                          <a:sym typeface="Roboto"/>
                          <a:hlinkClick r:id="rId4"/>
                        </a:rPr>
                        <a:t>james.andrews@pwc.com</a:t>
                      </a:r>
                      <a:endParaRPr sz="1000" b="1">
                        <a:solidFill>
                          <a:schemeClr val="accent4"/>
                        </a:solidFill>
                        <a:highlight>
                          <a:schemeClr val="lt1"/>
                        </a:highlight>
                        <a:latin typeface="Roboto"/>
                        <a:ea typeface="Roboto"/>
                        <a:cs typeface="Roboto"/>
                        <a:sym typeface="Roboto"/>
                      </a:endParaRPr>
                    </a:p>
                    <a:p>
                      <a:pPr marL="457200" lvl="0" indent="-292100" algn="l" rtl="0">
                        <a:spcBef>
                          <a:spcPts val="0"/>
                        </a:spcBef>
                        <a:spcAft>
                          <a:spcPts val="0"/>
                        </a:spcAft>
                        <a:buClr>
                          <a:schemeClr val="dk1"/>
                        </a:buClr>
                        <a:buSzPts val="1000"/>
                        <a:buFont typeface="Roboto"/>
                        <a:buChar char="●"/>
                      </a:pPr>
                      <a:r>
                        <a:rPr lang="en-GB" sz="1000" b="1" u="sng">
                          <a:solidFill>
                            <a:schemeClr val="hlink"/>
                          </a:solidFill>
                          <a:highlight>
                            <a:schemeClr val="lt1"/>
                          </a:highlight>
                          <a:latin typeface="Roboto"/>
                          <a:ea typeface="Roboto"/>
                          <a:cs typeface="Roboto"/>
                          <a:sym typeface="Roboto"/>
                          <a:hlinkClick r:id="rId5"/>
                        </a:rPr>
                        <a:t>andrew.cotterill@pwc.com</a:t>
                      </a:r>
                      <a:endParaRPr sz="1000" b="1">
                        <a:solidFill>
                          <a:schemeClr val="accent4"/>
                        </a:solidFill>
                        <a:highlight>
                          <a:schemeClr val="lt1"/>
                        </a:highlight>
                        <a:latin typeface="Roboto"/>
                        <a:ea typeface="Roboto"/>
                        <a:cs typeface="Roboto"/>
                        <a:sym typeface="Roboto"/>
                      </a:endParaRPr>
                    </a:p>
                    <a:p>
                      <a:pPr marL="457200" lvl="0" indent="0" algn="l" rtl="0">
                        <a:spcBef>
                          <a:spcPts val="0"/>
                        </a:spcBef>
                        <a:spcAft>
                          <a:spcPts val="0"/>
                        </a:spcAft>
                        <a:buNone/>
                      </a:pP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b="1">
                        <a:solidFill>
                          <a:schemeClr val="accent4"/>
                        </a:solidFill>
                      </a:endParaRPr>
                    </a:p>
                    <a:p>
                      <a:pPr marL="0" lvl="0" indent="0" algn="l" rtl="0">
                        <a:spcBef>
                          <a:spcPts val="0"/>
                        </a:spcBef>
                        <a:spcAft>
                          <a:spcPts val="0"/>
                        </a:spcAft>
                        <a:buNone/>
                      </a:pPr>
                      <a:endParaRPr sz="10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380" name="Google Shape;1380;p143"/>
          <p:cNvGrpSpPr/>
          <p:nvPr/>
        </p:nvGrpSpPr>
        <p:grpSpPr>
          <a:xfrm>
            <a:off x="4413548" y="1076422"/>
            <a:ext cx="457207" cy="4701559"/>
            <a:chOff x="4419598" y="1608497"/>
            <a:chExt cx="457207" cy="4701559"/>
          </a:xfrm>
        </p:grpSpPr>
        <p:sp>
          <p:nvSpPr>
            <p:cNvPr id="1381" name="Google Shape;1381;p143"/>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382" name="Google Shape;1382;p143"/>
            <p:cNvSpPr/>
            <p:nvPr/>
          </p:nvSpPr>
          <p:spPr>
            <a:xfrm>
              <a:off x="4420393" y="23580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383" name="Google Shape;1383;p143"/>
            <p:cNvSpPr/>
            <p:nvPr/>
          </p:nvSpPr>
          <p:spPr>
            <a:xfrm>
              <a:off x="4419605" y="31656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384" name="Google Shape;1384;p143"/>
            <p:cNvSpPr/>
            <p:nvPr/>
          </p:nvSpPr>
          <p:spPr>
            <a:xfrm>
              <a:off x="4419598" y="58528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385" name="Google Shape;1385;p143"/>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pic>
        <p:nvPicPr>
          <p:cNvPr id="1386" name="Google Shape;1386;p143"/>
          <p:cNvPicPr preferRelativeResize="0"/>
          <p:nvPr/>
        </p:nvPicPr>
        <p:blipFill>
          <a:blip r:embed="rId12">
            <a:alphaModFix/>
          </a:blip>
          <a:stretch>
            <a:fillRect/>
          </a:stretch>
        </p:blipFill>
        <p:spPr>
          <a:xfrm>
            <a:off x="436200" y="1583488"/>
            <a:ext cx="1799999" cy="1891430"/>
          </a:xfrm>
          <a:prstGeom prst="rect">
            <a:avLst/>
          </a:prstGeom>
          <a:noFill/>
          <a:ln>
            <a:noFill/>
          </a:ln>
        </p:spPr>
      </p:pic>
      <p:sp>
        <p:nvSpPr>
          <p:cNvPr id="1387" name="Google Shape;1387;p143"/>
          <p:cNvSpPr/>
          <p:nvPr/>
        </p:nvSpPr>
        <p:spPr>
          <a:xfrm>
            <a:off x="4413553" y="38145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388" name="Google Shape;1388;p143"/>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389" name="Google Shape;1389;p143"/>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390" name="Google Shape;1390;p143"/>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391" name="Google Shape;1391;p143"/>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392" name="Google Shape;1392;p143"/>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393" name="Google Shape;1393;p143"/>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394" name="Google Shape;1394;p143"/>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1399"/>
        <p:cNvGrpSpPr/>
        <p:nvPr/>
      </p:nvGrpSpPr>
      <p:grpSpPr>
        <a:xfrm>
          <a:off x="0" y="0"/>
          <a:ext cx="0" cy="0"/>
          <a:chOff x="0" y="0"/>
          <a:chExt cx="0" cy="0"/>
        </a:xfrm>
      </p:grpSpPr>
      <p:sp>
        <p:nvSpPr>
          <p:cNvPr id="1400" name="Google Shape;1400;p144"/>
          <p:cNvSpPr txBox="1">
            <a:spLocks noGrp="1"/>
          </p:cNvSpPr>
          <p:nvPr>
            <p:ph type="title"/>
          </p:nvPr>
        </p:nvSpPr>
        <p:spPr>
          <a:xfrm>
            <a:off x="442913" y="432001"/>
            <a:ext cx="11306100" cy="1387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TO BE REMOVED</a:t>
            </a:r>
            <a:endParaRPr/>
          </a:p>
        </p:txBody>
      </p:sp>
      <p:sp>
        <p:nvSpPr>
          <p:cNvPr id="1401" name="Google Shape;1401;p144"/>
          <p:cNvSpPr txBox="1">
            <a:spLocks noGrp="1"/>
          </p:cNvSpPr>
          <p:nvPr>
            <p:ph type="body" idx="1"/>
          </p:nvPr>
        </p:nvSpPr>
        <p:spPr>
          <a:xfrm>
            <a:off x="442914" y="2103438"/>
            <a:ext cx="3528900" cy="40689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2" name="Google Shape;1402;p144"/>
          <p:cNvSpPr txBox="1">
            <a:spLocks noGrp="1"/>
          </p:cNvSpPr>
          <p:nvPr>
            <p:ph type="sldNum" idx="12"/>
          </p:nvPr>
        </p:nvSpPr>
        <p:spPr>
          <a:xfrm>
            <a:off x="9984296" y="6492240"/>
            <a:ext cx="17649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SzPts val="750"/>
              <a:buFont typeface="Arial"/>
              <a:buNone/>
            </a:pPr>
            <a:fld id="{00000000-1234-1234-1234-123412341234}" type="slidenum">
              <a:rPr lang="en-GB"/>
              <a:t>38</a:t>
            </a:fld>
            <a:endParaRPr/>
          </a:p>
        </p:txBody>
      </p:sp>
      <p:sp>
        <p:nvSpPr>
          <p:cNvPr id="1403" name="Google Shape;1403;p144"/>
          <p:cNvSpPr>
            <a:spLocks noGrp="1"/>
          </p:cNvSpPr>
          <p:nvPr>
            <p:ph type="chart" idx="2"/>
          </p:nvPr>
        </p:nvSpPr>
        <p:spPr>
          <a:xfrm>
            <a:off x="5600701" y="1428750"/>
            <a:ext cx="6148500" cy="474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1408"/>
        <p:cNvGrpSpPr/>
        <p:nvPr/>
      </p:nvGrpSpPr>
      <p:grpSpPr>
        <a:xfrm>
          <a:off x="0" y="0"/>
          <a:ext cx="0" cy="0"/>
          <a:chOff x="0" y="0"/>
          <a:chExt cx="0" cy="0"/>
        </a:xfrm>
      </p:grpSpPr>
      <p:sp>
        <p:nvSpPr>
          <p:cNvPr id="1409" name="Google Shape;1409;p145"/>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Document Distillery</a:t>
            </a:r>
            <a:endParaRPr b="1">
              <a:latin typeface="Arial"/>
              <a:ea typeface="Arial"/>
              <a:cs typeface="Arial"/>
              <a:sym typeface="Arial"/>
            </a:endParaRPr>
          </a:p>
        </p:txBody>
      </p:sp>
      <p:graphicFrame>
        <p:nvGraphicFramePr>
          <p:cNvPr id="1410" name="Google Shape;1410;p145"/>
          <p:cNvGraphicFramePr/>
          <p:nvPr/>
        </p:nvGraphicFramePr>
        <p:xfrm>
          <a:off x="4341000" y="931225"/>
          <a:ext cx="7755000" cy="535705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3452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Searching for word terms and themes in multiple documents efficiently.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6015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document review platform that allows domain experts to reach better conclusions faster.</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b="1">
                          <a:solidFill>
                            <a:schemeClr val="dk1"/>
                          </a:solidFill>
                        </a:rPr>
                        <a:t>Get started with Document Distillery</a:t>
                      </a:r>
                      <a:endParaRPr sz="1000" b="1">
                        <a:solidFill>
                          <a:schemeClr val="dk1"/>
                        </a:solidFill>
                      </a:endParaRPr>
                    </a:p>
                    <a:p>
                      <a:pPr marL="457200" lvl="0" indent="-292100" algn="l" rtl="0">
                        <a:spcBef>
                          <a:spcPts val="0"/>
                        </a:spcBef>
                        <a:spcAft>
                          <a:spcPts val="0"/>
                        </a:spcAft>
                        <a:buClr>
                          <a:schemeClr val="dk1"/>
                        </a:buClr>
                        <a:buSzPts val="1000"/>
                        <a:buAutoNum type="arabicPeriod"/>
                      </a:pPr>
                      <a:r>
                        <a:rPr lang="en-GB" sz="1000">
                          <a:solidFill>
                            <a:schemeClr val="dk1"/>
                          </a:solidFill>
                        </a:rPr>
                        <a:t>Step 1: Create a Dataset</a:t>
                      </a:r>
                      <a:endParaRPr sz="1000">
                        <a:solidFill>
                          <a:schemeClr val="dk1"/>
                        </a:solidFill>
                      </a:endParaRPr>
                    </a:p>
                    <a:p>
                      <a:pPr marL="457200" lvl="0" indent="0" algn="l" rtl="0">
                        <a:spcBef>
                          <a:spcPts val="0"/>
                        </a:spcBef>
                        <a:spcAft>
                          <a:spcPts val="0"/>
                        </a:spcAft>
                        <a:buNone/>
                      </a:pPr>
                      <a:r>
                        <a:rPr lang="en-GB" sz="1000">
                          <a:solidFill>
                            <a:schemeClr val="dk1"/>
                          </a:solidFill>
                        </a:rPr>
                        <a:t>Select ‘Documents’ in menu, upload your own documents to a Dataset. You can also create a Group, where you can link multiple datasets, allowing you to quickly broaden your search. You can share this, so other people can own, edit or view it. </a:t>
                      </a:r>
                      <a:endParaRPr sz="1000">
                        <a:solidFill>
                          <a:schemeClr val="dk1"/>
                        </a:solidFill>
                      </a:endParaRPr>
                    </a:p>
                    <a:p>
                      <a:pPr marL="457200" lvl="0" indent="-292100" algn="l" rtl="0">
                        <a:spcBef>
                          <a:spcPts val="0"/>
                        </a:spcBef>
                        <a:spcAft>
                          <a:spcPts val="0"/>
                        </a:spcAft>
                        <a:buClr>
                          <a:schemeClr val="dk1"/>
                        </a:buClr>
                        <a:buSzPts val="1000"/>
                        <a:buAutoNum type="arabicPeriod"/>
                      </a:pPr>
                      <a:r>
                        <a:rPr lang="en-GB" sz="1000">
                          <a:solidFill>
                            <a:schemeClr val="dk1"/>
                          </a:solidFill>
                        </a:rPr>
                        <a:t>Step 2: Search</a:t>
                      </a:r>
                      <a:endParaRPr sz="1000">
                        <a:solidFill>
                          <a:schemeClr val="dk1"/>
                        </a:solidFill>
                      </a:endParaRPr>
                    </a:p>
                    <a:p>
                      <a:pPr marL="457200" lvl="0" indent="0" algn="l" rtl="0">
                        <a:spcBef>
                          <a:spcPts val="0"/>
                        </a:spcBef>
                        <a:spcAft>
                          <a:spcPts val="0"/>
                        </a:spcAft>
                        <a:buNone/>
                      </a:pPr>
                      <a:r>
                        <a:rPr lang="en-GB" sz="1000">
                          <a:solidFill>
                            <a:schemeClr val="dk1"/>
                          </a:solidFill>
                        </a:rPr>
                        <a:t>Select 'Search' from the top of the Dataset/Group information page. Press Next and select either ‘Keyword Search’ for a word term or ‘Similarity Search’ for a similar themed word’.  Enter your search query on the search text box and view results</a:t>
                      </a:r>
                      <a:endParaRPr sz="1000">
                        <a:solidFill>
                          <a:schemeClr val="dk1"/>
                        </a:solidFill>
                      </a:endParaRPr>
                    </a:p>
                    <a:p>
                      <a:pPr marL="457200" lvl="0" indent="-292100" algn="l" rtl="0">
                        <a:spcBef>
                          <a:spcPts val="0"/>
                        </a:spcBef>
                        <a:spcAft>
                          <a:spcPts val="0"/>
                        </a:spcAft>
                        <a:buClr>
                          <a:schemeClr val="dk1"/>
                        </a:buClr>
                        <a:buSzPts val="1000"/>
                        <a:buAutoNum type="arabicPeriod"/>
                      </a:pPr>
                      <a:r>
                        <a:rPr lang="en-GB" sz="1000">
                          <a:solidFill>
                            <a:schemeClr val="dk1"/>
                          </a:solidFill>
                        </a:rPr>
                        <a:t>Step 3: Chat with your document</a:t>
                      </a:r>
                      <a:endParaRPr sz="1000">
                        <a:solidFill>
                          <a:schemeClr val="dk1"/>
                        </a:solidFill>
                      </a:endParaRPr>
                    </a:p>
                    <a:p>
                      <a:pPr marL="457200" lvl="0" indent="0" algn="l" rtl="0">
                        <a:spcBef>
                          <a:spcPts val="0"/>
                        </a:spcBef>
                        <a:spcAft>
                          <a:spcPts val="0"/>
                        </a:spcAft>
                        <a:buNone/>
                      </a:pPr>
                      <a:r>
                        <a:rPr lang="en-GB" sz="1000">
                          <a:solidFill>
                            <a:schemeClr val="dk1"/>
                          </a:solidFill>
                        </a:rPr>
                        <a:t>This allows you to ask questions about your document in natural language. Select Tools, Chat with your Documents to begin .Works best with single or few documents.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Key tool features &amp; TP feedback</a:t>
                      </a:r>
                      <a:endParaRPr sz="1000">
                        <a:solidFill>
                          <a:schemeClr val="dk1"/>
                        </a:solidFill>
                      </a:endParaRPr>
                    </a:p>
                    <a:p>
                      <a:pPr marL="0" lvl="0" indent="0" algn="l" rtl="0">
                        <a:spcBef>
                          <a:spcPts val="0"/>
                        </a:spcBef>
                        <a:spcAft>
                          <a:spcPts val="0"/>
                        </a:spcAft>
                        <a:buNone/>
                      </a:pP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You can upload a collection of documents securely and query them using specific searches in Document Distillery.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Ability to search pre-set indexes such as the S&amp;P 500, FTSE 350 and Companies House.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“The document review process was manual and time consuming, requiring the download of documents from the web and a manual search through them. The team used Document Distillery to query S&amp;P 500 annual reports, revealing an estimated ≈40% time saving on research tasks, which accounts for 50% of project time.”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b="1" u="sng">
                          <a:solidFill>
                            <a:schemeClr val="hlink"/>
                          </a:solidFill>
                          <a:highlight>
                            <a:schemeClr val="lt1"/>
                          </a:highlight>
                          <a:latin typeface="Roboto"/>
                          <a:ea typeface="Roboto"/>
                          <a:cs typeface="Roboto"/>
                          <a:sym typeface="Roboto"/>
                          <a:hlinkClick r:id="rId3"/>
                        </a:rPr>
                        <a:t>yvonne.l.lee@pwc.com</a:t>
                      </a:r>
                      <a:endParaRPr sz="1000" b="1">
                        <a:solidFill>
                          <a:schemeClr val="accent4"/>
                        </a:solidFill>
                      </a:endParaRPr>
                    </a:p>
                    <a:p>
                      <a:pPr marL="0" lvl="0" indent="0" algn="l" rtl="0">
                        <a:spcBef>
                          <a:spcPts val="0"/>
                        </a:spcBef>
                        <a:spcAft>
                          <a:spcPts val="0"/>
                        </a:spcAft>
                        <a:buClr>
                          <a:schemeClr val="dk1"/>
                        </a:buClr>
                        <a:buSzPts val="1100"/>
                        <a:buFont typeface="Arial"/>
                        <a:buNone/>
                      </a:pPr>
                      <a:r>
                        <a:rPr lang="en-GB" sz="1000" b="1" u="sng">
                          <a:solidFill>
                            <a:schemeClr val="hlink"/>
                          </a:solidFill>
                          <a:highlight>
                            <a:schemeClr val="lt1"/>
                          </a:highlight>
                          <a:latin typeface="Roboto"/>
                          <a:ea typeface="Roboto"/>
                          <a:cs typeface="Roboto"/>
                          <a:sym typeface="Roboto"/>
                          <a:hlinkClick r:id="rId4"/>
                        </a:rPr>
                        <a:t>chloe.collins@pwc.com</a:t>
                      </a:r>
                      <a:r>
                        <a:rPr lang="en-GB" sz="1000" b="1" u="sng">
                          <a:solidFill>
                            <a:schemeClr val="hlink"/>
                          </a:solidFill>
                          <a:highlight>
                            <a:schemeClr val="lt1"/>
                          </a:highlight>
                          <a:latin typeface="Roboto"/>
                          <a:ea typeface="Roboto"/>
                          <a:cs typeface="Roboto"/>
                          <a:sym typeface="Roboto"/>
                          <a:hlinkClick r:id="rId5"/>
                        </a:rPr>
                        <a:t> </a:t>
                      </a: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6"/>
                        </a:rPr>
                        <a:t>Document Distillery tool</a:t>
                      </a:r>
                      <a:endParaRPr sz="1000" b="1" u="sng">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7"/>
                        </a:rPr>
                        <a:t>Document Distillery user guide</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411" name="Google Shape;1411;p145"/>
          <p:cNvGrpSpPr/>
          <p:nvPr/>
        </p:nvGrpSpPr>
        <p:grpSpPr>
          <a:xfrm>
            <a:off x="4413548" y="1076422"/>
            <a:ext cx="3954405" cy="4999863"/>
            <a:chOff x="4419598" y="1608497"/>
            <a:chExt cx="3954405" cy="4999863"/>
          </a:xfrm>
        </p:grpSpPr>
        <p:sp>
          <p:nvSpPr>
            <p:cNvPr id="1412" name="Google Shape;1412;p145"/>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413" name="Google Shape;1413;p145"/>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414" name="Google Shape;1414;p145"/>
            <p:cNvSpPr/>
            <p:nvPr/>
          </p:nvSpPr>
          <p:spPr>
            <a:xfrm>
              <a:off x="4419605" y="48420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415" name="Google Shape;1415;p145"/>
            <p:cNvSpPr/>
            <p:nvPr/>
          </p:nvSpPr>
          <p:spPr>
            <a:xfrm>
              <a:off x="7918097" y="61511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416" name="Google Shape;1416;p145"/>
            <p:cNvSpPr/>
            <p:nvPr/>
          </p:nvSpPr>
          <p:spPr>
            <a:xfrm>
              <a:off x="4419598" y="61511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417" name="Google Shape;1417;p145"/>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Data driven</a:t>
            </a:r>
            <a:endParaRPr sz="1800" b="1"/>
          </a:p>
        </p:txBody>
      </p:sp>
      <p:sp>
        <p:nvSpPr>
          <p:cNvPr id="1418" name="Google Shape;1418;p145"/>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Time saving</a:t>
            </a:r>
            <a:endParaRPr sz="1800" b="1">
              <a:solidFill>
                <a:schemeClr val="dk1"/>
              </a:solidFill>
            </a:endParaRPr>
          </a:p>
        </p:txBody>
      </p:sp>
      <p:sp>
        <p:nvSpPr>
          <p:cNvPr id="1419" name="Google Shape;1419;p145"/>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800" b="1">
              <a:solidFill>
                <a:schemeClr val="dk1"/>
              </a:solidFill>
            </a:endParaRPr>
          </a:p>
        </p:txBody>
      </p:sp>
      <p:sp>
        <p:nvSpPr>
          <p:cNvPr id="1420" name="Google Shape;1420;p145"/>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pic>
        <p:nvPicPr>
          <p:cNvPr id="1421" name="Google Shape;1421;p145"/>
          <p:cNvPicPr preferRelativeResize="0"/>
          <p:nvPr/>
        </p:nvPicPr>
        <p:blipFill>
          <a:blip r:embed="rId14">
            <a:alphaModFix/>
          </a:blip>
          <a:stretch>
            <a:fillRect/>
          </a:stretch>
        </p:blipFill>
        <p:spPr>
          <a:xfrm>
            <a:off x="159175" y="2244525"/>
            <a:ext cx="3678526" cy="1539071"/>
          </a:xfrm>
          <a:prstGeom prst="rect">
            <a:avLst/>
          </a:prstGeom>
          <a:noFill/>
          <a:ln>
            <a:noFill/>
          </a:ln>
        </p:spPr>
      </p:pic>
      <p:sp>
        <p:nvSpPr>
          <p:cNvPr id="1422" name="Google Shape;1422;p145"/>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1423" name="Google Shape;1423;p145"/>
          <p:cNvSpPr/>
          <p:nvPr/>
        </p:nvSpPr>
        <p:spPr>
          <a:xfrm>
            <a:off x="9030563" y="6447000"/>
            <a:ext cx="8271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1424" name="Google Shape;1424;p145"/>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1425" name="Google Shape;1425;p145"/>
          <p:cNvSpPr/>
          <p:nvPr/>
        </p:nvSpPr>
        <p:spPr>
          <a:xfrm>
            <a:off x="5088975" y="6447000"/>
            <a:ext cx="897900" cy="264600"/>
          </a:xfrm>
          <a:prstGeom prst="roundRect">
            <a:avLst>
              <a:gd name="adj" fmla="val 16667"/>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1426" name="Google Shape;1426;p145"/>
          <p:cNvSpPr/>
          <p:nvPr/>
        </p:nvSpPr>
        <p:spPr>
          <a:xfrm>
            <a:off x="6064996" y="6447000"/>
            <a:ext cx="718200" cy="264600"/>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1427" name="Google Shape;1427;p145"/>
          <p:cNvSpPr/>
          <p:nvPr/>
        </p:nvSpPr>
        <p:spPr>
          <a:xfrm>
            <a:off x="6861325" y="6447000"/>
            <a:ext cx="1115100" cy="2646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1428" name="Google Shape;1428;p145"/>
          <p:cNvSpPr/>
          <p:nvPr/>
        </p:nvSpPr>
        <p:spPr>
          <a:xfrm>
            <a:off x="9923971" y="6447000"/>
            <a:ext cx="533700" cy="264600"/>
          </a:xfrm>
          <a:prstGeom prst="roundRect">
            <a:avLst>
              <a:gd name="adj" fmla="val 1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8"/>
        <p:cNvGrpSpPr/>
        <p:nvPr/>
      </p:nvGrpSpPr>
      <p:grpSpPr>
        <a:xfrm>
          <a:off x="0" y="0"/>
          <a:ext cx="0" cy="0"/>
          <a:chOff x="0" y="0"/>
          <a:chExt cx="0" cy="0"/>
        </a:xfrm>
      </p:grpSpPr>
      <p:sp>
        <p:nvSpPr>
          <p:cNvPr id="749" name="Google Shape;749;p110"/>
          <p:cNvSpPr txBox="1">
            <a:spLocks noGrp="1"/>
          </p:cNvSpPr>
          <p:nvPr>
            <p:ph type="title"/>
          </p:nvPr>
        </p:nvSpPr>
        <p:spPr>
          <a:xfrm>
            <a:off x="442913" y="432000"/>
            <a:ext cx="11306100" cy="864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Contents</a:t>
            </a:r>
            <a:endParaRPr b="1">
              <a:latin typeface="Arial"/>
              <a:ea typeface="Arial"/>
              <a:cs typeface="Arial"/>
              <a:sym typeface="Arial"/>
            </a:endParaRPr>
          </a:p>
        </p:txBody>
      </p:sp>
      <p:grpSp>
        <p:nvGrpSpPr>
          <p:cNvPr id="750" name="Google Shape;750;p110"/>
          <p:cNvGrpSpPr/>
          <p:nvPr/>
        </p:nvGrpSpPr>
        <p:grpSpPr>
          <a:xfrm>
            <a:off x="3175613" y="2072607"/>
            <a:ext cx="5840683" cy="3402223"/>
            <a:chOff x="501729" y="3041907"/>
            <a:chExt cx="5008732" cy="2917608"/>
          </a:xfrm>
        </p:grpSpPr>
        <p:grpSp>
          <p:nvGrpSpPr>
            <p:cNvPr id="751" name="Google Shape;751;p110"/>
            <p:cNvGrpSpPr/>
            <p:nvPr/>
          </p:nvGrpSpPr>
          <p:grpSpPr>
            <a:xfrm>
              <a:off x="818288" y="3041907"/>
              <a:ext cx="4384396" cy="2917608"/>
              <a:chOff x="619226" y="3041907"/>
              <a:chExt cx="4384396" cy="2917608"/>
            </a:xfrm>
          </p:grpSpPr>
          <p:sp>
            <p:nvSpPr>
              <p:cNvPr id="752" name="Google Shape;752;p110"/>
              <p:cNvSpPr/>
              <p:nvPr/>
            </p:nvSpPr>
            <p:spPr>
              <a:xfrm>
                <a:off x="619226" y="3042015"/>
                <a:ext cx="2125500" cy="2917500"/>
              </a:xfrm>
              <a:prstGeom prst="rightArrow">
                <a:avLst>
                  <a:gd name="adj1" fmla="val 77182"/>
                  <a:gd name="adj2" fmla="val 68908"/>
                </a:avLst>
              </a:pr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753" name="Google Shape;753;p110"/>
              <p:cNvSpPr/>
              <p:nvPr/>
            </p:nvSpPr>
            <p:spPr>
              <a:xfrm rot="10800000">
                <a:off x="2878122" y="3041907"/>
                <a:ext cx="2125500" cy="2917500"/>
              </a:xfrm>
              <a:prstGeom prst="rightArrow">
                <a:avLst>
                  <a:gd name="adj1" fmla="val 76628"/>
                  <a:gd name="adj2" fmla="val 68908"/>
                </a:avLst>
              </a:prstGeom>
              <a:solidFill>
                <a:srgbClr val="DB53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754" name="Google Shape;754;p110"/>
              <p:cNvSpPr txBox="1"/>
              <p:nvPr/>
            </p:nvSpPr>
            <p:spPr>
              <a:xfrm>
                <a:off x="758439" y="3480168"/>
                <a:ext cx="1305900" cy="20301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GB" b="1">
                    <a:solidFill>
                      <a:schemeClr val="lt1"/>
                    </a:solidFill>
                  </a:rPr>
                  <a:t>Tools focussing on delivering client work</a:t>
                </a:r>
                <a:endParaRPr b="1">
                  <a:solidFill>
                    <a:schemeClr val="lt1"/>
                  </a:solidFill>
                </a:endParaRPr>
              </a:p>
            </p:txBody>
          </p:sp>
          <p:sp>
            <p:nvSpPr>
              <p:cNvPr id="755" name="Google Shape;755;p110"/>
              <p:cNvSpPr txBox="1"/>
              <p:nvPr/>
            </p:nvSpPr>
            <p:spPr>
              <a:xfrm>
                <a:off x="3572613" y="3480168"/>
                <a:ext cx="1305900" cy="2030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b="1">
                    <a:solidFill>
                      <a:schemeClr val="lt1"/>
                    </a:solidFill>
                  </a:rPr>
                  <a:t>Tools focussing on other aspects of our jobs</a:t>
                </a:r>
                <a:endParaRPr b="1">
                  <a:solidFill>
                    <a:schemeClr val="lt1"/>
                  </a:solidFill>
                </a:endParaRPr>
              </a:p>
            </p:txBody>
          </p:sp>
        </p:grpSp>
        <p:sp>
          <p:nvSpPr>
            <p:cNvPr id="756" name="Google Shape;756;p110"/>
            <p:cNvSpPr txBox="1"/>
            <p:nvPr/>
          </p:nvSpPr>
          <p:spPr>
            <a:xfrm rot="-5400000">
              <a:off x="-540321" y="4377093"/>
              <a:ext cx="2295000" cy="2109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1800" b="1"/>
                <a:t>Other</a:t>
              </a:r>
              <a:endParaRPr sz="1800"/>
            </a:p>
          </p:txBody>
        </p:sp>
        <p:sp>
          <p:nvSpPr>
            <p:cNvPr id="757" name="Google Shape;757;p110"/>
            <p:cNvSpPr txBox="1"/>
            <p:nvPr/>
          </p:nvSpPr>
          <p:spPr>
            <a:xfrm rot="5400000">
              <a:off x="4257512" y="4393938"/>
              <a:ext cx="2295000" cy="210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chemeClr val="dk1"/>
                </a:buClr>
                <a:buSzPts val="1200"/>
                <a:buFont typeface="Arial"/>
                <a:buNone/>
              </a:pPr>
              <a:r>
                <a:rPr lang="en-GB" sz="1800" b="1"/>
                <a:t>Propose</a:t>
              </a:r>
              <a:endParaRPr sz="1800"/>
            </a:p>
          </p:txBody>
        </p:sp>
      </p:grpSp>
      <p:sp>
        <p:nvSpPr>
          <p:cNvPr id="758" name="Google Shape;758;p110"/>
          <p:cNvSpPr/>
          <p:nvPr/>
        </p:nvSpPr>
        <p:spPr>
          <a:xfrm>
            <a:off x="5409041" y="3491328"/>
            <a:ext cx="407935" cy="341266"/>
          </a:xfrm>
          <a:custGeom>
            <a:avLst/>
            <a:gdLst/>
            <a:ahLst/>
            <a:cxnLst/>
            <a:rect l="l" t="t" r="r" b="b"/>
            <a:pathLst>
              <a:path w="239" h="200" extrusionOk="0">
                <a:moveTo>
                  <a:pt x="68" y="15"/>
                </a:moveTo>
                <a:cubicBezTo>
                  <a:pt x="87" y="15"/>
                  <a:pt x="103" y="30"/>
                  <a:pt x="103" y="49"/>
                </a:cubicBezTo>
                <a:cubicBezTo>
                  <a:pt x="103" y="68"/>
                  <a:pt x="87" y="84"/>
                  <a:pt x="68" y="84"/>
                </a:cubicBezTo>
                <a:cubicBezTo>
                  <a:pt x="49" y="84"/>
                  <a:pt x="33" y="68"/>
                  <a:pt x="33" y="49"/>
                </a:cubicBezTo>
                <a:cubicBezTo>
                  <a:pt x="33" y="30"/>
                  <a:pt x="49" y="15"/>
                  <a:pt x="68" y="15"/>
                </a:cubicBezTo>
                <a:moveTo>
                  <a:pt x="68" y="99"/>
                </a:moveTo>
                <a:cubicBezTo>
                  <a:pt x="95" y="99"/>
                  <a:pt x="118" y="77"/>
                  <a:pt x="118" y="49"/>
                </a:cubicBezTo>
                <a:cubicBezTo>
                  <a:pt x="118" y="22"/>
                  <a:pt x="95" y="0"/>
                  <a:pt x="68" y="0"/>
                </a:cubicBezTo>
                <a:cubicBezTo>
                  <a:pt x="41" y="0"/>
                  <a:pt x="18" y="22"/>
                  <a:pt x="18" y="49"/>
                </a:cubicBezTo>
                <a:cubicBezTo>
                  <a:pt x="18" y="77"/>
                  <a:pt x="41" y="99"/>
                  <a:pt x="68" y="99"/>
                </a:cubicBezTo>
                <a:moveTo>
                  <a:pt x="187" y="61"/>
                </a:moveTo>
                <a:cubicBezTo>
                  <a:pt x="201" y="61"/>
                  <a:pt x="211" y="72"/>
                  <a:pt x="211" y="85"/>
                </a:cubicBezTo>
                <a:cubicBezTo>
                  <a:pt x="211" y="98"/>
                  <a:pt x="201" y="109"/>
                  <a:pt x="187" y="109"/>
                </a:cubicBezTo>
                <a:cubicBezTo>
                  <a:pt x="174" y="109"/>
                  <a:pt x="163" y="98"/>
                  <a:pt x="163" y="85"/>
                </a:cubicBezTo>
                <a:cubicBezTo>
                  <a:pt x="163" y="72"/>
                  <a:pt x="174" y="61"/>
                  <a:pt x="187" y="61"/>
                </a:cubicBezTo>
                <a:moveTo>
                  <a:pt x="187" y="124"/>
                </a:moveTo>
                <a:cubicBezTo>
                  <a:pt x="209" y="124"/>
                  <a:pt x="226" y="107"/>
                  <a:pt x="226" y="85"/>
                </a:cubicBezTo>
                <a:cubicBezTo>
                  <a:pt x="226" y="64"/>
                  <a:pt x="209" y="46"/>
                  <a:pt x="187" y="46"/>
                </a:cubicBezTo>
                <a:cubicBezTo>
                  <a:pt x="166" y="46"/>
                  <a:pt x="148" y="64"/>
                  <a:pt x="148" y="85"/>
                </a:cubicBezTo>
                <a:cubicBezTo>
                  <a:pt x="148" y="107"/>
                  <a:pt x="166" y="124"/>
                  <a:pt x="187" y="124"/>
                </a:cubicBezTo>
                <a:moveTo>
                  <a:pt x="224" y="185"/>
                </a:moveTo>
                <a:cubicBezTo>
                  <a:pt x="143" y="185"/>
                  <a:pt x="143" y="185"/>
                  <a:pt x="143" y="185"/>
                </a:cubicBezTo>
                <a:cubicBezTo>
                  <a:pt x="143" y="159"/>
                  <a:pt x="143" y="159"/>
                  <a:pt x="143" y="159"/>
                </a:cubicBezTo>
                <a:cubicBezTo>
                  <a:pt x="167" y="149"/>
                  <a:pt x="200" y="149"/>
                  <a:pt x="224" y="159"/>
                </a:cubicBezTo>
                <a:lnTo>
                  <a:pt x="224" y="185"/>
                </a:lnTo>
                <a:close/>
                <a:moveTo>
                  <a:pt x="128" y="185"/>
                </a:moveTo>
                <a:cubicBezTo>
                  <a:pt x="15" y="185"/>
                  <a:pt x="15" y="185"/>
                  <a:pt x="15" y="185"/>
                </a:cubicBezTo>
                <a:cubicBezTo>
                  <a:pt x="15" y="147"/>
                  <a:pt x="15" y="147"/>
                  <a:pt x="15" y="147"/>
                </a:cubicBezTo>
                <a:cubicBezTo>
                  <a:pt x="48" y="132"/>
                  <a:pt x="94" y="132"/>
                  <a:pt x="128" y="147"/>
                </a:cubicBezTo>
                <a:cubicBezTo>
                  <a:pt x="128" y="150"/>
                  <a:pt x="128" y="150"/>
                  <a:pt x="128" y="150"/>
                </a:cubicBezTo>
                <a:lnTo>
                  <a:pt x="128" y="185"/>
                </a:lnTo>
                <a:close/>
                <a:moveTo>
                  <a:pt x="234" y="148"/>
                </a:moveTo>
                <a:cubicBezTo>
                  <a:pt x="208" y="135"/>
                  <a:pt x="171" y="134"/>
                  <a:pt x="143" y="143"/>
                </a:cubicBezTo>
                <a:cubicBezTo>
                  <a:pt x="143" y="137"/>
                  <a:pt x="143" y="137"/>
                  <a:pt x="143" y="137"/>
                </a:cubicBezTo>
                <a:cubicBezTo>
                  <a:pt x="138" y="135"/>
                  <a:pt x="138" y="135"/>
                  <a:pt x="138" y="135"/>
                </a:cubicBezTo>
                <a:cubicBezTo>
                  <a:pt x="99" y="116"/>
                  <a:pt x="43" y="116"/>
                  <a:pt x="4" y="135"/>
                </a:cubicBezTo>
                <a:cubicBezTo>
                  <a:pt x="0" y="137"/>
                  <a:pt x="0" y="137"/>
                  <a:pt x="0" y="137"/>
                </a:cubicBezTo>
                <a:cubicBezTo>
                  <a:pt x="0" y="200"/>
                  <a:pt x="0" y="200"/>
                  <a:pt x="0" y="200"/>
                </a:cubicBezTo>
                <a:cubicBezTo>
                  <a:pt x="128" y="200"/>
                  <a:pt x="128" y="200"/>
                  <a:pt x="128" y="200"/>
                </a:cubicBezTo>
                <a:cubicBezTo>
                  <a:pt x="143" y="200"/>
                  <a:pt x="143" y="200"/>
                  <a:pt x="143" y="200"/>
                </a:cubicBezTo>
                <a:cubicBezTo>
                  <a:pt x="239" y="200"/>
                  <a:pt x="239" y="200"/>
                  <a:pt x="239" y="200"/>
                </a:cubicBezTo>
                <a:cubicBezTo>
                  <a:pt x="239" y="150"/>
                  <a:pt x="239" y="150"/>
                  <a:pt x="239" y="150"/>
                </a:cubicBezTo>
                <a:lnTo>
                  <a:pt x="234" y="148"/>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684">
              <a:solidFill>
                <a:srgbClr val="000000"/>
              </a:solidFill>
            </a:endParaRPr>
          </a:p>
        </p:txBody>
      </p:sp>
      <p:sp>
        <p:nvSpPr>
          <p:cNvPr id="759" name="Google Shape;759;p110"/>
          <p:cNvSpPr/>
          <p:nvPr/>
        </p:nvSpPr>
        <p:spPr>
          <a:xfrm>
            <a:off x="6462300" y="3553400"/>
            <a:ext cx="320350" cy="360775"/>
          </a:xfrm>
          <a:custGeom>
            <a:avLst/>
            <a:gdLst/>
            <a:ahLst/>
            <a:cxnLst/>
            <a:rect l="l" t="t" r="r" b="b"/>
            <a:pathLst>
              <a:path w="704" h="706" extrusionOk="0">
                <a:moveTo>
                  <a:pt x="430" y="178"/>
                </a:moveTo>
                <a:lnTo>
                  <a:pt x="131" y="178"/>
                </a:lnTo>
                <a:lnTo>
                  <a:pt x="131" y="148"/>
                </a:lnTo>
                <a:lnTo>
                  <a:pt x="430" y="148"/>
                </a:lnTo>
                <a:lnTo>
                  <a:pt x="430" y="178"/>
                </a:lnTo>
                <a:close/>
                <a:moveTo>
                  <a:pt x="131" y="305"/>
                </a:moveTo>
                <a:lnTo>
                  <a:pt x="571" y="305"/>
                </a:lnTo>
                <a:lnTo>
                  <a:pt x="571" y="275"/>
                </a:lnTo>
                <a:lnTo>
                  <a:pt x="131" y="275"/>
                </a:lnTo>
                <a:lnTo>
                  <a:pt x="131" y="305"/>
                </a:lnTo>
                <a:close/>
                <a:moveTo>
                  <a:pt x="131" y="431"/>
                </a:moveTo>
                <a:lnTo>
                  <a:pt x="571" y="431"/>
                </a:lnTo>
                <a:lnTo>
                  <a:pt x="571" y="402"/>
                </a:lnTo>
                <a:lnTo>
                  <a:pt x="131" y="402"/>
                </a:lnTo>
                <a:lnTo>
                  <a:pt x="131" y="431"/>
                </a:lnTo>
                <a:close/>
                <a:moveTo>
                  <a:pt x="131" y="559"/>
                </a:moveTo>
                <a:lnTo>
                  <a:pt x="571" y="559"/>
                </a:lnTo>
                <a:lnTo>
                  <a:pt x="571" y="528"/>
                </a:lnTo>
                <a:lnTo>
                  <a:pt x="131" y="528"/>
                </a:lnTo>
                <a:lnTo>
                  <a:pt x="131" y="559"/>
                </a:lnTo>
                <a:close/>
                <a:moveTo>
                  <a:pt x="704" y="150"/>
                </a:moveTo>
                <a:lnTo>
                  <a:pt x="704" y="706"/>
                </a:lnTo>
                <a:lnTo>
                  <a:pt x="0" y="706"/>
                </a:lnTo>
                <a:lnTo>
                  <a:pt x="0" y="0"/>
                </a:lnTo>
                <a:lnTo>
                  <a:pt x="555" y="0"/>
                </a:lnTo>
                <a:lnTo>
                  <a:pt x="704" y="150"/>
                </a:lnTo>
                <a:close/>
                <a:moveTo>
                  <a:pt x="564" y="146"/>
                </a:moveTo>
                <a:lnTo>
                  <a:pt x="658" y="146"/>
                </a:lnTo>
                <a:lnTo>
                  <a:pt x="564" y="52"/>
                </a:lnTo>
                <a:lnTo>
                  <a:pt x="564" y="146"/>
                </a:lnTo>
                <a:close/>
                <a:moveTo>
                  <a:pt x="675" y="675"/>
                </a:moveTo>
                <a:lnTo>
                  <a:pt x="675" y="177"/>
                </a:lnTo>
                <a:lnTo>
                  <a:pt x="533" y="177"/>
                </a:lnTo>
                <a:lnTo>
                  <a:pt x="533" y="31"/>
                </a:lnTo>
                <a:lnTo>
                  <a:pt x="31" y="31"/>
                </a:lnTo>
                <a:lnTo>
                  <a:pt x="31" y="675"/>
                </a:lnTo>
                <a:lnTo>
                  <a:pt x="675" y="675"/>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endParaRPr>
          </a:p>
        </p:txBody>
      </p:sp>
      <p:sp>
        <p:nvSpPr>
          <p:cNvPr id="760" name="Google Shape;760;p110"/>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3" action="ppaction://hlinksldjump"/>
              </a:rPr>
              <a:t>Introduction</a:t>
            </a:r>
            <a:r>
              <a:rPr lang="en-GB" sz="1200" b="1">
                <a:solidFill>
                  <a:schemeClr val="dk1"/>
                </a:solidFill>
              </a:rPr>
              <a:t>┃</a:t>
            </a:r>
            <a:r>
              <a:rPr lang="en-GB" sz="1200" b="1" u="sng">
                <a:solidFill>
                  <a:schemeClr val="hlink"/>
                </a:solidFill>
                <a:hlinkClick r:id="rId4" action="ppaction://hlinksldjump"/>
              </a:rPr>
              <a:t>Contents</a:t>
            </a:r>
            <a:r>
              <a:rPr lang="en-GB" sz="1200" b="1"/>
              <a:t>┃</a:t>
            </a:r>
            <a:r>
              <a:rPr lang="en-GB" sz="1200" b="1" u="sng">
                <a:solidFill>
                  <a:schemeClr val="hlink"/>
                </a:solidFill>
                <a:hlinkClick r:id="rId5" action="ppaction://hlinksldjump"/>
              </a:rPr>
              <a:t>Business Development</a:t>
            </a:r>
            <a:r>
              <a:rPr lang="en-GB" sz="1200" b="1">
                <a:solidFill>
                  <a:schemeClr val="dk1"/>
                </a:solidFill>
              </a:rPr>
              <a:t>┃</a:t>
            </a:r>
            <a:r>
              <a:rPr lang="en-GB" sz="1200" b="1" u="sng">
                <a:solidFill>
                  <a:schemeClr val="hlink"/>
                </a:solidFill>
                <a:hlinkClick r:id="rId6" action="ppaction://hlinksldjump"/>
              </a:rPr>
              <a:t>Propose</a:t>
            </a:r>
            <a:r>
              <a:rPr lang="en-GB" sz="1200" b="1">
                <a:solidFill>
                  <a:schemeClr val="dk1"/>
                </a:solidFill>
              </a:rPr>
              <a:t>┃</a:t>
            </a:r>
            <a:r>
              <a:rPr lang="en-GB" sz="1200" b="1" u="sng">
                <a:solidFill>
                  <a:schemeClr val="hlink"/>
                </a:solidFill>
                <a:hlinkClick r:id="rId7" action="ppaction://hlinksldjump"/>
              </a:rPr>
              <a:t>Deliver</a:t>
            </a:r>
            <a:r>
              <a:rPr lang="en-GB" sz="1200" b="1">
                <a:solidFill>
                  <a:schemeClr val="dk1"/>
                </a:solidFill>
              </a:rPr>
              <a:t>┃</a:t>
            </a:r>
            <a:r>
              <a:rPr lang="en-GB" sz="1200" b="1" u="sng">
                <a:solidFill>
                  <a:schemeClr val="hlink"/>
                </a:solidFill>
                <a:hlinkClick r:id="rId8" action="ppaction://hlinksldjump"/>
              </a:rPr>
              <a:t>Other</a:t>
            </a:r>
            <a:r>
              <a:rPr lang="en-GB" b="1"/>
              <a:t>  </a:t>
            </a:r>
            <a:endParaRPr b="1"/>
          </a:p>
        </p:txBody>
      </p:sp>
      <p:sp>
        <p:nvSpPr>
          <p:cNvPr id="761" name="Google Shape;761;p110"/>
          <p:cNvSpPr txBox="1"/>
          <p:nvPr/>
        </p:nvSpPr>
        <p:spPr>
          <a:xfrm>
            <a:off x="442925" y="1326675"/>
            <a:ext cx="3720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b="1">
                <a:solidFill>
                  <a:schemeClr val="dk1"/>
                </a:solidFill>
              </a:rPr>
              <a:t>Click the area of the Toolkit you would like to explore.</a:t>
            </a:r>
            <a:endParaRPr sz="1000" b="1">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1433"/>
        <p:cNvGrpSpPr/>
        <p:nvPr/>
      </p:nvGrpSpPr>
      <p:grpSpPr>
        <a:xfrm>
          <a:off x="0" y="0"/>
          <a:ext cx="0" cy="0"/>
          <a:chOff x="0" y="0"/>
          <a:chExt cx="0" cy="0"/>
        </a:xfrm>
      </p:grpSpPr>
      <p:sp>
        <p:nvSpPr>
          <p:cNvPr id="1434" name="Google Shape;1434;p146"/>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Document automation (DocGen)</a:t>
            </a:r>
            <a:endParaRPr b="1">
              <a:latin typeface="Arial"/>
              <a:ea typeface="Arial"/>
              <a:cs typeface="Arial"/>
              <a:sym typeface="Arial"/>
            </a:endParaRPr>
          </a:p>
        </p:txBody>
      </p:sp>
      <p:graphicFrame>
        <p:nvGraphicFramePr>
          <p:cNvPr id="1435" name="Google Shape;1435;p146"/>
          <p:cNvGraphicFramePr/>
          <p:nvPr/>
        </p:nvGraphicFramePr>
        <p:xfrm>
          <a:off x="4341000" y="931225"/>
          <a:ext cx="7755000" cy="47521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410400">
                  <a:extLst>
                    <a:ext uri="{9D8B030D-6E8A-4147-A177-3AD203B41FA5}">
                      <a16:colId xmlns:a16="http://schemas.microsoft.com/office/drawing/2014/main" val="20002"/>
                    </a:ext>
                  </a:extLst>
                </a:gridCol>
                <a:gridCol w="3877500">
                  <a:extLst>
                    <a:ext uri="{9D8B030D-6E8A-4147-A177-3AD203B41FA5}">
                      <a16:colId xmlns:a16="http://schemas.microsoft.com/office/drawing/2014/main" val="20003"/>
                    </a:ext>
                  </a:extLst>
                </a:gridCol>
              </a:tblGrid>
              <a:tr h="69842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Producing the same or similar documents on a frequent basis in a time efficient and consistent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A web-based application that allows the automation of Google Documents / Slides for a number of different use cases including, but not limited to:</a:t>
                      </a:r>
                      <a:br>
                        <a:rPr lang="en-GB" sz="1000">
                          <a:solidFill>
                            <a:schemeClr val="dk1"/>
                          </a:solidFill>
                        </a:rPr>
                      </a:b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Technical Reports,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Client Proposals,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Engagement Letters.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The tool significantly increases efficiencies and reduces the scope for error when preparing deliverables.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The app supports a myriad of questions, conditional logic, can pull in information from Sheets, Images etc and insert them all into a document based off a  master template. This document is then handed to the end-user for topping &amp; tailing / making any other changes as they see fit.</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To create a new instance of DocGen </a:t>
                      </a:r>
                      <a:r>
                        <a:rPr lang="en-GB" sz="1000" b="1" u="sng">
                          <a:solidFill>
                            <a:schemeClr val="hlink"/>
                          </a:solidFill>
                          <a:hlinkClick r:id="rId3"/>
                        </a:rPr>
                        <a:t>click here</a:t>
                      </a:r>
                      <a:r>
                        <a:rPr lang="en-GB" sz="1000">
                          <a:solidFill>
                            <a:schemeClr val="dk1"/>
                          </a:solidFill>
                        </a:rPr>
                        <a:t> or reach out to your local TP Technologist / DA.</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Clr>
                          <a:schemeClr val="dk1"/>
                        </a:buClr>
                        <a:buSzPts val="1100"/>
                        <a:buFont typeface="Arial"/>
                        <a:buNone/>
                      </a:pPr>
                      <a:r>
                        <a:rPr lang="en-GB" sz="1000" b="1">
                          <a:solidFill>
                            <a:schemeClr val="accent4"/>
                          </a:solidFill>
                        </a:rPr>
                        <a:t>Guidance &amp; training</a:t>
                      </a:r>
                      <a:endParaRPr sz="1000">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4"/>
                        </a:rPr>
                        <a:t>Training video</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5"/>
                        </a:rPr>
                        <a:t>Training slides</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6"/>
                        </a:rPr>
                        <a:t>Instruction manual</a:t>
                      </a:r>
                      <a:endParaRPr sz="1000">
                        <a:solidFill>
                          <a:schemeClr val="dk1"/>
                        </a:solidFill>
                        <a:highlight>
                          <a:schemeClr val="lt1"/>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610875">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457200" lvl="0" indent="-292100" algn="l" rtl="0">
                        <a:spcBef>
                          <a:spcPts val="0"/>
                        </a:spcBef>
                        <a:spcAft>
                          <a:spcPts val="0"/>
                        </a:spcAft>
                        <a:buClr>
                          <a:schemeClr val="dk1"/>
                        </a:buClr>
                        <a:buSzPts val="1000"/>
                        <a:buFont typeface="Roboto"/>
                        <a:buChar char="●"/>
                      </a:pPr>
                      <a:r>
                        <a:rPr lang="en-GB" sz="1000" b="1" u="sng">
                          <a:solidFill>
                            <a:schemeClr val="accent1"/>
                          </a:solidFill>
                          <a:highlight>
                            <a:schemeClr val="lt1"/>
                          </a:highlight>
                          <a:latin typeface="Roboto"/>
                          <a:ea typeface="Roboto"/>
                          <a:cs typeface="Roboto"/>
                          <a:sym typeface="Roboto"/>
                          <a:hlinkClick r:id="rId7">
                            <a:extLst>
                              <a:ext uri="{A12FA001-AC4F-418D-AE19-62706E023703}">
                                <ahyp:hlinkClr xmlns:ahyp="http://schemas.microsoft.com/office/drawing/2018/hyperlinkcolor" val="tx"/>
                              </a:ext>
                            </a:extLst>
                          </a:hlinkClick>
                        </a:rPr>
                        <a:t>michael.p.salisbury@pwc.com</a:t>
                      </a:r>
                      <a:endParaRPr sz="1000" b="1">
                        <a:solidFill>
                          <a:schemeClr val="accent4"/>
                        </a:solidFill>
                      </a:endParaRPr>
                    </a:p>
                    <a:p>
                      <a:pPr marL="457200" lvl="0" indent="-292100" algn="l" rtl="0">
                        <a:spcBef>
                          <a:spcPts val="0"/>
                        </a:spcBef>
                        <a:spcAft>
                          <a:spcPts val="0"/>
                        </a:spcAft>
                        <a:buClr>
                          <a:schemeClr val="dk1"/>
                        </a:buClr>
                        <a:buSzPts val="1000"/>
                        <a:buFont typeface="Roboto"/>
                        <a:buChar char="●"/>
                      </a:pPr>
                      <a:r>
                        <a:rPr lang="en-GB" sz="1000" b="1" u="sng">
                          <a:solidFill>
                            <a:schemeClr val="hlink"/>
                          </a:solidFill>
                          <a:highlight>
                            <a:schemeClr val="lt1"/>
                          </a:highlight>
                          <a:latin typeface="Roboto"/>
                          <a:ea typeface="Roboto"/>
                          <a:cs typeface="Roboto"/>
                          <a:sym typeface="Roboto"/>
                          <a:hlinkClick r:id="rId8"/>
                        </a:rPr>
                        <a:t>vladut.ene@pwc.com</a:t>
                      </a:r>
                      <a:endParaRPr sz="1000" b="1">
                        <a:solidFill>
                          <a:schemeClr val="accent4"/>
                        </a:solidFill>
                      </a:endParaRPr>
                    </a:p>
                    <a:p>
                      <a:pPr marL="457200" lvl="0" indent="-292100" algn="l" rtl="0">
                        <a:spcBef>
                          <a:spcPts val="0"/>
                        </a:spcBef>
                        <a:spcAft>
                          <a:spcPts val="0"/>
                        </a:spcAft>
                        <a:buClr>
                          <a:schemeClr val="dk1"/>
                        </a:buClr>
                        <a:buSzPts val="1000"/>
                        <a:buFont typeface="Roboto"/>
                        <a:buChar char="●"/>
                      </a:pPr>
                      <a:r>
                        <a:rPr lang="en-GB" sz="1000" b="1" u="sng">
                          <a:solidFill>
                            <a:schemeClr val="hlink"/>
                          </a:solidFill>
                          <a:highlight>
                            <a:schemeClr val="lt1"/>
                          </a:highlight>
                          <a:latin typeface="Roboto"/>
                          <a:ea typeface="Roboto"/>
                          <a:cs typeface="Roboto"/>
                          <a:sym typeface="Roboto"/>
                          <a:hlinkClick r:id="rId9"/>
                        </a:rPr>
                        <a:t>georgia.b.bostock@pwc.com</a:t>
                      </a:r>
                      <a:endParaRPr sz="100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b="1">
                        <a:solidFill>
                          <a:schemeClr val="accent4"/>
                        </a:solidFill>
                      </a:endParaRPr>
                    </a:p>
                    <a:p>
                      <a:pPr marL="0" lvl="0" indent="0" algn="l" rtl="0">
                        <a:spcBef>
                          <a:spcPts val="0"/>
                        </a:spcBef>
                        <a:spcAft>
                          <a:spcPts val="0"/>
                        </a:spcAft>
                        <a:buNone/>
                      </a:pPr>
                      <a:endParaRPr sz="10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1436" name="Google Shape;1436;p146"/>
          <p:cNvSpPr/>
          <p:nvPr/>
        </p:nvSpPr>
        <p:spPr>
          <a:xfrm>
            <a:off x="4414198" y="107642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437" name="Google Shape;1437;p146"/>
          <p:cNvSpPr/>
          <p:nvPr/>
        </p:nvSpPr>
        <p:spPr>
          <a:xfrm>
            <a:off x="4414343" y="182602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438" name="Google Shape;1438;p146"/>
          <p:cNvSpPr/>
          <p:nvPr/>
        </p:nvSpPr>
        <p:spPr>
          <a:xfrm>
            <a:off x="4413555" y="42338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439" name="Google Shape;1439;p146"/>
          <p:cNvSpPr/>
          <p:nvPr/>
        </p:nvSpPr>
        <p:spPr>
          <a:xfrm>
            <a:off x="4413548" y="5015981"/>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440" name="Google Shape;1440;p146"/>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600" b="1">
                <a:solidFill>
                  <a:schemeClr val="dk1"/>
                </a:solidFill>
              </a:rPr>
              <a:t>Consistent deliverables</a:t>
            </a:r>
            <a:endParaRPr sz="1800" b="1"/>
          </a:p>
        </p:txBody>
      </p:sp>
      <p:sp>
        <p:nvSpPr>
          <p:cNvPr id="1441" name="Google Shape;1441;p146"/>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800" b="1">
                <a:solidFill>
                  <a:schemeClr val="dk1"/>
                </a:solidFill>
              </a:rPr>
              <a:t>Template</a:t>
            </a:r>
            <a:endParaRPr sz="1600">
              <a:highlight>
                <a:schemeClr val="accent4"/>
              </a:highlight>
            </a:endParaRPr>
          </a:p>
        </p:txBody>
      </p:sp>
      <p:sp>
        <p:nvSpPr>
          <p:cNvPr id="1442" name="Google Shape;1442;p146"/>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Efficient</a:t>
            </a:r>
            <a:endParaRPr sz="1800" b="1">
              <a:solidFill>
                <a:schemeClr val="dk1"/>
              </a:solidFill>
            </a:endParaRPr>
          </a:p>
        </p:txBody>
      </p:sp>
      <p:sp>
        <p:nvSpPr>
          <p:cNvPr id="1443" name="Google Shape;1443;p146"/>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0" action="ppaction://hlinksldjump"/>
              </a:rPr>
              <a:t>Introduction</a:t>
            </a:r>
            <a:r>
              <a:rPr lang="en-GB" sz="1200" b="1">
                <a:solidFill>
                  <a:schemeClr val="dk1"/>
                </a:solidFill>
              </a:rPr>
              <a:t>┃</a:t>
            </a:r>
            <a:r>
              <a:rPr lang="en-GB" sz="1200" b="1" u="sng">
                <a:solidFill>
                  <a:schemeClr val="hlink"/>
                </a:solidFill>
                <a:hlinkClick r:id="rId11" action="ppaction://hlinksldjump"/>
              </a:rPr>
              <a:t>Contents</a:t>
            </a:r>
            <a:r>
              <a:rPr lang="en-GB" sz="1200" b="1"/>
              <a:t>┃</a:t>
            </a:r>
            <a:r>
              <a:rPr lang="en-GB" sz="1200" b="1" u="sng">
                <a:solidFill>
                  <a:schemeClr val="hlink"/>
                </a:solidFill>
                <a:hlinkClick r:id="rId12" action="ppaction://hlinksldjump"/>
              </a:rPr>
              <a:t>Business Development</a:t>
            </a:r>
            <a:r>
              <a:rPr lang="en-GB" sz="1200" b="1">
                <a:solidFill>
                  <a:schemeClr val="dk1"/>
                </a:solidFill>
              </a:rPr>
              <a:t>┃</a:t>
            </a:r>
            <a:r>
              <a:rPr lang="en-GB" sz="1200" b="1" u="sng">
                <a:solidFill>
                  <a:schemeClr val="hlink"/>
                </a:solidFill>
                <a:hlinkClick r:id="rId13" action="ppaction://hlinksldjump"/>
              </a:rPr>
              <a:t>Propose</a:t>
            </a:r>
            <a:r>
              <a:rPr lang="en-GB" sz="1200" b="1">
                <a:solidFill>
                  <a:schemeClr val="dk1"/>
                </a:solidFill>
              </a:rPr>
              <a:t>┃</a:t>
            </a:r>
            <a:r>
              <a:rPr lang="en-GB" sz="1200" b="1" u="sng">
                <a:solidFill>
                  <a:schemeClr val="hlink"/>
                </a:solidFill>
                <a:hlinkClick r:id="rId14" action="ppaction://hlinksldjump"/>
              </a:rPr>
              <a:t>Deliver</a:t>
            </a:r>
            <a:r>
              <a:rPr lang="en-GB" sz="1200" b="1">
                <a:solidFill>
                  <a:schemeClr val="dk1"/>
                </a:solidFill>
              </a:rPr>
              <a:t>┃</a:t>
            </a:r>
            <a:r>
              <a:rPr lang="en-GB" sz="1200" b="1" u="sng">
                <a:solidFill>
                  <a:schemeClr val="hlink"/>
                </a:solidFill>
                <a:hlinkClick r:id="rId15" action="ppaction://hlinksldjump"/>
              </a:rPr>
              <a:t>Other</a:t>
            </a:r>
            <a:r>
              <a:rPr lang="en-GB" b="1"/>
              <a:t>  </a:t>
            </a:r>
            <a:endParaRPr b="1"/>
          </a:p>
        </p:txBody>
      </p:sp>
      <p:pic>
        <p:nvPicPr>
          <p:cNvPr id="1444" name="Google Shape;1444;p146"/>
          <p:cNvPicPr preferRelativeResize="0"/>
          <p:nvPr/>
        </p:nvPicPr>
        <p:blipFill rotWithShape="1">
          <a:blip r:embed="rId16">
            <a:alphaModFix/>
          </a:blip>
          <a:srcRect l="1076" r="1085"/>
          <a:stretch/>
        </p:blipFill>
        <p:spPr>
          <a:xfrm>
            <a:off x="436200" y="2203800"/>
            <a:ext cx="1800001" cy="189143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449"/>
        <p:cNvGrpSpPr/>
        <p:nvPr/>
      </p:nvGrpSpPr>
      <p:grpSpPr>
        <a:xfrm>
          <a:off x="0" y="0"/>
          <a:ext cx="0" cy="0"/>
          <a:chOff x="0" y="0"/>
          <a:chExt cx="0" cy="0"/>
        </a:xfrm>
      </p:grpSpPr>
      <p:pic>
        <p:nvPicPr>
          <p:cNvPr id="1450" name="Google Shape;1450;p147"/>
          <p:cNvPicPr preferRelativeResize="0"/>
          <p:nvPr/>
        </p:nvPicPr>
        <p:blipFill>
          <a:blip r:embed="rId3">
            <a:alphaModFix/>
          </a:blip>
          <a:stretch>
            <a:fillRect/>
          </a:stretch>
        </p:blipFill>
        <p:spPr>
          <a:xfrm>
            <a:off x="4574350" y="1728233"/>
            <a:ext cx="3402099" cy="3397316"/>
          </a:xfrm>
          <a:prstGeom prst="rect">
            <a:avLst/>
          </a:prstGeom>
          <a:noFill/>
          <a:ln>
            <a:noFill/>
          </a:ln>
        </p:spPr>
      </p:pic>
      <p:sp>
        <p:nvSpPr>
          <p:cNvPr id="1451" name="Google Shape;1451;p147"/>
          <p:cNvSpPr/>
          <p:nvPr/>
        </p:nvSpPr>
        <p:spPr>
          <a:xfrm>
            <a:off x="4574350" y="1752063"/>
            <a:ext cx="1767425" cy="1701575"/>
          </a:xfrm>
          <a:custGeom>
            <a:avLst/>
            <a:gdLst/>
            <a:ahLst/>
            <a:cxnLst/>
            <a:rect l="l" t="t" r="r" b="b"/>
            <a:pathLst>
              <a:path w="309" h="300" extrusionOk="0">
                <a:moveTo>
                  <a:pt x="94" y="297"/>
                </a:moveTo>
                <a:cubicBezTo>
                  <a:pt x="93" y="262"/>
                  <a:pt x="101" y="225"/>
                  <a:pt x="121" y="192"/>
                </a:cubicBezTo>
                <a:cubicBezTo>
                  <a:pt x="153" y="136"/>
                  <a:pt x="208" y="102"/>
                  <a:pt x="267" y="95"/>
                </a:cubicBezTo>
                <a:cubicBezTo>
                  <a:pt x="309" y="46"/>
                  <a:pt x="309" y="46"/>
                  <a:pt x="309" y="46"/>
                </a:cubicBezTo>
                <a:cubicBezTo>
                  <a:pt x="268" y="0"/>
                  <a:pt x="268" y="0"/>
                  <a:pt x="268" y="0"/>
                </a:cubicBezTo>
                <a:cubicBezTo>
                  <a:pt x="118" y="12"/>
                  <a:pt x="0" y="138"/>
                  <a:pt x="0" y="291"/>
                </a:cubicBezTo>
                <a:cubicBezTo>
                  <a:pt x="0" y="294"/>
                  <a:pt x="0" y="297"/>
                  <a:pt x="0" y="300"/>
                </a:cubicBezTo>
                <a:cubicBezTo>
                  <a:pt x="48" y="257"/>
                  <a:pt x="48" y="257"/>
                  <a:pt x="48" y="257"/>
                </a:cubicBezTo>
                <a:lnTo>
                  <a:pt x="94" y="297"/>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52" name="Google Shape;1452;p147"/>
          <p:cNvSpPr/>
          <p:nvPr/>
        </p:nvSpPr>
        <p:spPr>
          <a:xfrm>
            <a:off x="6245100" y="1728237"/>
            <a:ext cx="1685800" cy="1785850"/>
          </a:xfrm>
          <a:custGeom>
            <a:avLst/>
            <a:gdLst/>
            <a:ahLst/>
            <a:cxnLst/>
            <a:rect l="l" t="t" r="r" b="b"/>
            <a:pathLst>
              <a:path w="299" h="309" extrusionOk="0">
                <a:moveTo>
                  <a:pt x="1" y="95"/>
                </a:moveTo>
                <a:cubicBezTo>
                  <a:pt x="37" y="94"/>
                  <a:pt x="73" y="102"/>
                  <a:pt x="107" y="121"/>
                </a:cubicBezTo>
                <a:cubicBezTo>
                  <a:pt x="162" y="153"/>
                  <a:pt x="196" y="208"/>
                  <a:pt x="204" y="266"/>
                </a:cubicBezTo>
                <a:cubicBezTo>
                  <a:pt x="253" y="309"/>
                  <a:pt x="253" y="309"/>
                  <a:pt x="253" y="309"/>
                </a:cubicBezTo>
                <a:cubicBezTo>
                  <a:pt x="299" y="268"/>
                  <a:pt x="299" y="268"/>
                  <a:pt x="299" y="268"/>
                </a:cubicBezTo>
                <a:cubicBezTo>
                  <a:pt x="287" y="118"/>
                  <a:pt x="161" y="0"/>
                  <a:pt x="7" y="0"/>
                </a:cubicBezTo>
                <a:cubicBezTo>
                  <a:pt x="5" y="0"/>
                  <a:pt x="2" y="1"/>
                  <a:pt x="0" y="1"/>
                </a:cubicBezTo>
                <a:cubicBezTo>
                  <a:pt x="42" y="48"/>
                  <a:pt x="42" y="48"/>
                  <a:pt x="42" y="48"/>
                </a:cubicBezTo>
                <a:lnTo>
                  <a:pt x="1" y="95"/>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53" name="Google Shape;1453;p147"/>
          <p:cNvSpPr/>
          <p:nvPr/>
        </p:nvSpPr>
        <p:spPr>
          <a:xfrm>
            <a:off x="6163475" y="3399237"/>
            <a:ext cx="1812975" cy="1726300"/>
          </a:xfrm>
          <a:custGeom>
            <a:avLst/>
            <a:gdLst/>
            <a:ahLst/>
            <a:cxnLst/>
            <a:rect l="l" t="t" r="r" b="b"/>
            <a:pathLst>
              <a:path w="308" h="300" extrusionOk="0">
                <a:moveTo>
                  <a:pt x="214" y="0"/>
                </a:moveTo>
                <a:cubicBezTo>
                  <a:pt x="215" y="37"/>
                  <a:pt x="207" y="74"/>
                  <a:pt x="187" y="107"/>
                </a:cubicBezTo>
                <a:cubicBezTo>
                  <a:pt x="155" y="163"/>
                  <a:pt x="101" y="197"/>
                  <a:pt x="42" y="205"/>
                </a:cubicBezTo>
                <a:cubicBezTo>
                  <a:pt x="0" y="253"/>
                  <a:pt x="0" y="253"/>
                  <a:pt x="0" y="253"/>
                </a:cubicBezTo>
                <a:cubicBezTo>
                  <a:pt x="42" y="300"/>
                  <a:pt x="42" y="300"/>
                  <a:pt x="42" y="300"/>
                </a:cubicBezTo>
                <a:cubicBezTo>
                  <a:pt x="191" y="287"/>
                  <a:pt x="308" y="161"/>
                  <a:pt x="308" y="8"/>
                </a:cubicBezTo>
                <a:cubicBezTo>
                  <a:pt x="308" y="6"/>
                  <a:pt x="308" y="3"/>
                  <a:pt x="308" y="0"/>
                </a:cubicBezTo>
                <a:cubicBezTo>
                  <a:pt x="261" y="42"/>
                  <a:pt x="261" y="42"/>
                  <a:pt x="261" y="42"/>
                </a:cubicBezTo>
                <a:lnTo>
                  <a:pt x="214" y="0"/>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54" name="Google Shape;1454;p147"/>
          <p:cNvSpPr/>
          <p:nvPr/>
        </p:nvSpPr>
        <p:spPr>
          <a:xfrm>
            <a:off x="4603750" y="3343913"/>
            <a:ext cx="1713850" cy="1785850"/>
          </a:xfrm>
          <a:custGeom>
            <a:avLst/>
            <a:gdLst/>
            <a:ahLst/>
            <a:cxnLst/>
            <a:rect l="l" t="t" r="r" b="b"/>
            <a:pathLst>
              <a:path w="301" h="309" extrusionOk="0">
                <a:moveTo>
                  <a:pt x="299" y="215"/>
                </a:moveTo>
                <a:cubicBezTo>
                  <a:pt x="263" y="216"/>
                  <a:pt x="226" y="208"/>
                  <a:pt x="192" y="188"/>
                </a:cubicBezTo>
                <a:cubicBezTo>
                  <a:pt x="136" y="156"/>
                  <a:pt x="102" y="101"/>
                  <a:pt x="95" y="41"/>
                </a:cubicBezTo>
                <a:cubicBezTo>
                  <a:pt x="47" y="0"/>
                  <a:pt x="47" y="0"/>
                  <a:pt x="47" y="0"/>
                </a:cubicBezTo>
                <a:cubicBezTo>
                  <a:pt x="0" y="42"/>
                  <a:pt x="0" y="42"/>
                  <a:pt x="0" y="42"/>
                </a:cubicBezTo>
                <a:cubicBezTo>
                  <a:pt x="13" y="191"/>
                  <a:pt x="138" y="309"/>
                  <a:pt x="291" y="309"/>
                </a:cubicBezTo>
                <a:cubicBezTo>
                  <a:pt x="295" y="309"/>
                  <a:pt x="298" y="309"/>
                  <a:pt x="301" y="309"/>
                </a:cubicBezTo>
                <a:cubicBezTo>
                  <a:pt x="258" y="261"/>
                  <a:pt x="258" y="261"/>
                  <a:pt x="258" y="261"/>
                </a:cubicBezTo>
                <a:lnTo>
                  <a:pt x="299" y="215"/>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55" name="Google Shape;1455;p147"/>
          <p:cNvSpPr/>
          <p:nvPr/>
        </p:nvSpPr>
        <p:spPr>
          <a:xfrm>
            <a:off x="5393125" y="3000463"/>
            <a:ext cx="1873200" cy="996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47"/>
          <p:cNvSpPr txBox="1"/>
          <p:nvPr/>
        </p:nvSpPr>
        <p:spPr>
          <a:xfrm>
            <a:off x="442925" y="549850"/>
            <a:ext cx="3000000" cy="603300"/>
          </a:xfrm>
          <a:prstGeom prst="rect">
            <a:avLst/>
          </a:prstGeom>
          <a:noFill/>
          <a:ln>
            <a:noFill/>
          </a:ln>
        </p:spPr>
        <p:txBody>
          <a:bodyPr spcFirstLastPara="1" wrap="square" lIns="91425" tIns="91425" rIns="91425" bIns="91425" anchor="t" anchorCtr="0">
            <a:spAutoFit/>
          </a:bodyPr>
          <a:lstStyle/>
          <a:p>
            <a:pPr marL="0" lvl="0" indent="0" algn="l" rtl="0">
              <a:lnSpc>
                <a:spcPct val="85000"/>
              </a:lnSpc>
              <a:spcBef>
                <a:spcPts val="0"/>
              </a:spcBef>
              <a:spcAft>
                <a:spcPts val="0"/>
              </a:spcAft>
              <a:buNone/>
            </a:pPr>
            <a:r>
              <a:rPr lang="en-GB" sz="3200" b="1">
                <a:solidFill>
                  <a:schemeClr val="dk1"/>
                </a:solidFill>
              </a:rPr>
              <a:t>Demo a Tool</a:t>
            </a:r>
            <a:endParaRPr/>
          </a:p>
        </p:txBody>
      </p:sp>
      <p:sp>
        <p:nvSpPr>
          <p:cNvPr id="1457" name="Google Shape;1457;p147"/>
          <p:cNvSpPr txBox="1"/>
          <p:nvPr/>
        </p:nvSpPr>
        <p:spPr>
          <a:xfrm>
            <a:off x="507550" y="1819275"/>
            <a:ext cx="25332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600" b="1" u="sng">
                <a:solidFill>
                  <a:schemeClr val="accent1"/>
                </a:solidFill>
                <a:hlinkClick r:id="rId4" action="ppaction://hlinksldjump">
                  <a:extLst>
                    <a:ext uri="{A12FA001-AC4F-418D-AE19-62706E023703}">
                      <ahyp:hlinkClr xmlns:ahyp="http://schemas.microsoft.com/office/drawing/2018/hyperlinkcolor" val="tx"/>
                    </a:ext>
                  </a:extLst>
                </a:hlinkClick>
              </a:rPr>
              <a:t>Disputes risk profiling demo</a:t>
            </a:r>
            <a:endParaRPr sz="1600"/>
          </a:p>
        </p:txBody>
      </p:sp>
      <p:cxnSp>
        <p:nvCxnSpPr>
          <p:cNvPr id="1458" name="Google Shape;1458;p147"/>
          <p:cNvCxnSpPr>
            <a:stCxn id="1457" idx="2"/>
            <a:endCxn id="1450" idx="1"/>
          </p:cNvCxnSpPr>
          <p:nvPr/>
        </p:nvCxnSpPr>
        <p:spPr>
          <a:xfrm rot="-5400000" flipH="1">
            <a:off x="2708950" y="1561575"/>
            <a:ext cx="930600" cy="2800200"/>
          </a:xfrm>
          <a:prstGeom prst="curvedConnector2">
            <a:avLst/>
          </a:prstGeom>
          <a:noFill/>
          <a:ln w="28575" cap="flat" cmpd="sng">
            <a:solidFill>
              <a:schemeClr val="accent6"/>
            </a:solidFill>
            <a:prstDash val="solid"/>
            <a:round/>
            <a:headEnd type="none" w="med" len="med"/>
            <a:tailEnd type="none" w="med" len="med"/>
          </a:ln>
        </p:spPr>
      </p:cxnSp>
      <p:sp>
        <p:nvSpPr>
          <p:cNvPr id="1459" name="Google Shape;1459;p147"/>
          <p:cNvSpPr txBox="1"/>
          <p:nvPr/>
        </p:nvSpPr>
        <p:spPr>
          <a:xfrm>
            <a:off x="507550" y="4157100"/>
            <a:ext cx="30000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600" b="1" u="sng">
                <a:solidFill>
                  <a:schemeClr val="hlink"/>
                </a:solidFill>
                <a:hlinkClick r:id="rId5" action="ppaction://hlinksldjump"/>
              </a:rPr>
              <a:t>Benchmarking visualisation demo</a:t>
            </a:r>
            <a:endParaRPr sz="1600" b="1">
              <a:solidFill>
                <a:schemeClr val="accent1"/>
              </a:solidFill>
            </a:endParaRPr>
          </a:p>
        </p:txBody>
      </p:sp>
      <p:cxnSp>
        <p:nvCxnSpPr>
          <p:cNvPr id="1460" name="Google Shape;1460;p147"/>
          <p:cNvCxnSpPr>
            <a:stCxn id="1459" idx="2"/>
            <a:endCxn id="1450" idx="2"/>
          </p:cNvCxnSpPr>
          <p:nvPr/>
        </p:nvCxnSpPr>
        <p:spPr>
          <a:xfrm rot="-5400000" flipH="1">
            <a:off x="3995800" y="2845950"/>
            <a:ext cx="291300" cy="4267800"/>
          </a:xfrm>
          <a:prstGeom prst="curvedConnector3">
            <a:avLst>
              <a:gd name="adj1" fmla="val 181763"/>
            </a:avLst>
          </a:prstGeom>
          <a:noFill/>
          <a:ln w="28575" cap="flat" cmpd="sng">
            <a:solidFill>
              <a:schemeClr val="dk2"/>
            </a:solidFill>
            <a:prstDash val="solid"/>
            <a:round/>
            <a:headEnd type="none" w="med" len="med"/>
            <a:tailEnd type="none" w="med" len="med"/>
          </a:ln>
        </p:spPr>
      </p:cxnSp>
      <p:sp>
        <p:nvSpPr>
          <p:cNvPr id="1461" name="Google Shape;1461;p147"/>
          <p:cNvSpPr txBox="1"/>
          <p:nvPr/>
        </p:nvSpPr>
        <p:spPr>
          <a:xfrm>
            <a:off x="8628375" y="1667675"/>
            <a:ext cx="30000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600" b="1" u="sng">
                <a:solidFill>
                  <a:schemeClr val="hlink"/>
                </a:solidFill>
                <a:hlinkClick r:id="rId6" action="ppaction://hlinksldjump"/>
              </a:rPr>
              <a:t>Economically significant functions demo</a:t>
            </a:r>
            <a:endParaRPr sz="1200"/>
          </a:p>
        </p:txBody>
      </p:sp>
      <p:cxnSp>
        <p:nvCxnSpPr>
          <p:cNvPr id="1462" name="Google Shape;1462;p147"/>
          <p:cNvCxnSpPr>
            <a:stCxn id="1461" idx="2"/>
            <a:endCxn id="1450" idx="0"/>
          </p:cNvCxnSpPr>
          <p:nvPr/>
        </p:nvCxnSpPr>
        <p:spPr>
          <a:xfrm rot="5400000" flipH="1">
            <a:off x="7893675" y="110075"/>
            <a:ext cx="616500" cy="3852900"/>
          </a:xfrm>
          <a:prstGeom prst="curvedConnector5">
            <a:avLst>
              <a:gd name="adj1" fmla="val -38625"/>
              <a:gd name="adj2" fmla="val 47392"/>
              <a:gd name="adj3" fmla="val 138632"/>
            </a:avLst>
          </a:prstGeom>
          <a:noFill/>
          <a:ln w="28575" cap="flat" cmpd="sng">
            <a:solidFill>
              <a:schemeClr val="accent5"/>
            </a:solidFill>
            <a:prstDash val="solid"/>
            <a:round/>
            <a:headEnd type="none" w="med" len="med"/>
            <a:tailEnd type="none" w="med" len="med"/>
          </a:ln>
        </p:spPr>
      </p:cxnSp>
      <p:sp>
        <p:nvSpPr>
          <p:cNvPr id="1463" name="Google Shape;1463;p147"/>
          <p:cNvSpPr txBox="1"/>
          <p:nvPr/>
        </p:nvSpPr>
        <p:spPr>
          <a:xfrm>
            <a:off x="8628375" y="4264800"/>
            <a:ext cx="30000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600" b="1" u="sng">
                <a:solidFill>
                  <a:schemeClr val="hlink"/>
                </a:solidFill>
                <a:hlinkClick r:id="rId7" action="ppaction://hlinksldjump"/>
              </a:rPr>
              <a:t>Operational TP demos</a:t>
            </a:r>
            <a:endParaRPr sz="1600"/>
          </a:p>
        </p:txBody>
      </p:sp>
      <p:cxnSp>
        <p:nvCxnSpPr>
          <p:cNvPr id="1464" name="Google Shape;1464;p147"/>
          <p:cNvCxnSpPr>
            <a:stCxn id="1463" idx="2"/>
            <a:endCxn id="1450" idx="3"/>
          </p:cNvCxnSpPr>
          <p:nvPr/>
        </p:nvCxnSpPr>
        <p:spPr>
          <a:xfrm rot="5400000" flipH="1">
            <a:off x="8417925" y="2985450"/>
            <a:ext cx="1269000" cy="2151900"/>
          </a:xfrm>
          <a:prstGeom prst="curvedConnector4">
            <a:avLst>
              <a:gd name="adj1" fmla="val -18765"/>
              <a:gd name="adj2" fmla="val 84854"/>
            </a:avLst>
          </a:prstGeom>
          <a:noFill/>
          <a:ln w="28575" cap="flat" cmpd="sng">
            <a:solidFill>
              <a:schemeClr val="accent2"/>
            </a:solidFill>
            <a:prstDash val="solid"/>
            <a:round/>
            <a:headEnd type="none" w="med" len="med"/>
            <a:tailEnd type="none" w="med" len="med"/>
          </a:ln>
        </p:spPr>
      </p:cxnSp>
      <p:sp>
        <p:nvSpPr>
          <p:cNvPr id="1465" name="Google Shape;1465;p147"/>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noFill/>
        <a:effectLst/>
      </p:bgPr>
    </p:bg>
    <p:spTree>
      <p:nvGrpSpPr>
        <p:cNvPr id="1" name="Shape 1470"/>
        <p:cNvGrpSpPr/>
        <p:nvPr/>
      </p:nvGrpSpPr>
      <p:grpSpPr>
        <a:xfrm>
          <a:off x="0" y="0"/>
          <a:ext cx="0" cy="0"/>
          <a:chOff x="0" y="0"/>
          <a:chExt cx="0" cy="0"/>
        </a:xfrm>
      </p:grpSpPr>
      <p:sp>
        <p:nvSpPr>
          <p:cNvPr id="1471" name="Google Shape;1471;p148"/>
          <p:cNvSpPr txBox="1"/>
          <p:nvPr/>
        </p:nvSpPr>
        <p:spPr>
          <a:xfrm>
            <a:off x="442925" y="549850"/>
            <a:ext cx="3000000" cy="1022100"/>
          </a:xfrm>
          <a:prstGeom prst="rect">
            <a:avLst/>
          </a:prstGeom>
          <a:noFill/>
          <a:ln>
            <a:noFill/>
          </a:ln>
        </p:spPr>
        <p:txBody>
          <a:bodyPr spcFirstLastPara="1" wrap="square" lIns="91425" tIns="91425" rIns="91425" bIns="91425" anchor="t" anchorCtr="0">
            <a:spAutoFit/>
          </a:bodyPr>
          <a:lstStyle/>
          <a:p>
            <a:pPr marL="0" lvl="0" indent="0" algn="l" rtl="0">
              <a:lnSpc>
                <a:spcPct val="85000"/>
              </a:lnSpc>
              <a:spcBef>
                <a:spcPts val="0"/>
              </a:spcBef>
              <a:spcAft>
                <a:spcPts val="0"/>
              </a:spcAft>
              <a:buClr>
                <a:schemeClr val="dk1"/>
              </a:buClr>
              <a:buSzPts val="3200"/>
              <a:buFont typeface="Georgia"/>
              <a:buNone/>
            </a:pPr>
            <a:r>
              <a:rPr lang="en-GB" sz="3200" b="1">
                <a:solidFill>
                  <a:schemeClr val="dk1"/>
                </a:solidFill>
              </a:rPr>
              <a:t>Operational TP demos</a:t>
            </a:r>
            <a:endParaRPr/>
          </a:p>
        </p:txBody>
      </p:sp>
      <p:sp>
        <p:nvSpPr>
          <p:cNvPr id="1472" name="Google Shape;1472;p148"/>
          <p:cNvSpPr txBox="1"/>
          <p:nvPr/>
        </p:nvSpPr>
        <p:spPr>
          <a:xfrm>
            <a:off x="8628375" y="4264800"/>
            <a:ext cx="30000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endParaRPr sz="1600"/>
          </a:p>
        </p:txBody>
      </p:sp>
      <p:pic>
        <p:nvPicPr>
          <p:cNvPr id="1473" name="Google Shape;1473;p148"/>
          <p:cNvPicPr preferRelativeResize="0"/>
          <p:nvPr/>
        </p:nvPicPr>
        <p:blipFill>
          <a:blip r:embed="rId3">
            <a:alphaModFix/>
          </a:blip>
          <a:stretch>
            <a:fillRect/>
          </a:stretch>
        </p:blipFill>
        <p:spPr>
          <a:xfrm>
            <a:off x="1323425" y="1868050"/>
            <a:ext cx="8444275" cy="3407423"/>
          </a:xfrm>
          <a:prstGeom prst="rect">
            <a:avLst/>
          </a:prstGeom>
          <a:noFill/>
          <a:ln>
            <a:noFill/>
          </a:ln>
        </p:spPr>
      </p:pic>
      <p:sp>
        <p:nvSpPr>
          <p:cNvPr id="1474" name="Google Shape;1474;p148"/>
          <p:cNvSpPr/>
          <p:nvPr/>
        </p:nvSpPr>
        <p:spPr>
          <a:xfrm>
            <a:off x="1323425" y="1894716"/>
            <a:ext cx="1767425" cy="1701575"/>
          </a:xfrm>
          <a:custGeom>
            <a:avLst/>
            <a:gdLst/>
            <a:ahLst/>
            <a:cxnLst/>
            <a:rect l="l" t="t" r="r" b="b"/>
            <a:pathLst>
              <a:path w="309" h="300" extrusionOk="0">
                <a:moveTo>
                  <a:pt x="94" y="297"/>
                </a:moveTo>
                <a:cubicBezTo>
                  <a:pt x="93" y="262"/>
                  <a:pt x="101" y="225"/>
                  <a:pt x="121" y="192"/>
                </a:cubicBezTo>
                <a:cubicBezTo>
                  <a:pt x="153" y="136"/>
                  <a:pt x="208" y="102"/>
                  <a:pt x="267" y="95"/>
                </a:cubicBezTo>
                <a:cubicBezTo>
                  <a:pt x="309" y="46"/>
                  <a:pt x="309" y="46"/>
                  <a:pt x="309" y="46"/>
                </a:cubicBezTo>
                <a:cubicBezTo>
                  <a:pt x="268" y="0"/>
                  <a:pt x="268" y="0"/>
                  <a:pt x="268" y="0"/>
                </a:cubicBezTo>
                <a:cubicBezTo>
                  <a:pt x="118" y="12"/>
                  <a:pt x="0" y="138"/>
                  <a:pt x="0" y="291"/>
                </a:cubicBezTo>
                <a:cubicBezTo>
                  <a:pt x="0" y="294"/>
                  <a:pt x="0" y="297"/>
                  <a:pt x="0" y="300"/>
                </a:cubicBezTo>
                <a:cubicBezTo>
                  <a:pt x="48" y="257"/>
                  <a:pt x="48" y="257"/>
                  <a:pt x="48" y="257"/>
                </a:cubicBezTo>
                <a:lnTo>
                  <a:pt x="94" y="297"/>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75" name="Google Shape;1475;p148"/>
          <p:cNvSpPr/>
          <p:nvPr/>
        </p:nvSpPr>
        <p:spPr>
          <a:xfrm>
            <a:off x="2994175" y="1870891"/>
            <a:ext cx="1685800" cy="1785850"/>
          </a:xfrm>
          <a:custGeom>
            <a:avLst/>
            <a:gdLst/>
            <a:ahLst/>
            <a:cxnLst/>
            <a:rect l="l" t="t" r="r" b="b"/>
            <a:pathLst>
              <a:path w="299" h="309" extrusionOk="0">
                <a:moveTo>
                  <a:pt x="1" y="95"/>
                </a:moveTo>
                <a:cubicBezTo>
                  <a:pt x="37" y="94"/>
                  <a:pt x="73" y="102"/>
                  <a:pt x="107" y="121"/>
                </a:cubicBezTo>
                <a:cubicBezTo>
                  <a:pt x="162" y="153"/>
                  <a:pt x="196" y="208"/>
                  <a:pt x="204" y="266"/>
                </a:cubicBezTo>
                <a:cubicBezTo>
                  <a:pt x="253" y="309"/>
                  <a:pt x="253" y="309"/>
                  <a:pt x="253" y="309"/>
                </a:cubicBezTo>
                <a:cubicBezTo>
                  <a:pt x="299" y="268"/>
                  <a:pt x="299" y="268"/>
                  <a:pt x="299" y="268"/>
                </a:cubicBezTo>
                <a:cubicBezTo>
                  <a:pt x="287" y="118"/>
                  <a:pt x="161" y="0"/>
                  <a:pt x="7" y="0"/>
                </a:cubicBezTo>
                <a:cubicBezTo>
                  <a:pt x="5" y="0"/>
                  <a:pt x="2" y="1"/>
                  <a:pt x="0" y="1"/>
                </a:cubicBezTo>
                <a:cubicBezTo>
                  <a:pt x="42" y="48"/>
                  <a:pt x="42" y="48"/>
                  <a:pt x="42" y="48"/>
                </a:cubicBezTo>
                <a:lnTo>
                  <a:pt x="1" y="95"/>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76" name="Google Shape;1476;p148"/>
          <p:cNvSpPr/>
          <p:nvPr/>
        </p:nvSpPr>
        <p:spPr>
          <a:xfrm>
            <a:off x="2912550" y="3541891"/>
            <a:ext cx="1812975" cy="1726300"/>
          </a:xfrm>
          <a:custGeom>
            <a:avLst/>
            <a:gdLst/>
            <a:ahLst/>
            <a:cxnLst/>
            <a:rect l="l" t="t" r="r" b="b"/>
            <a:pathLst>
              <a:path w="308" h="300" extrusionOk="0">
                <a:moveTo>
                  <a:pt x="214" y="0"/>
                </a:moveTo>
                <a:cubicBezTo>
                  <a:pt x="215" y="37"/>
                  <a:pt x="207" y="74"/>
                  <a:pt x="187" y="107"/>
                </a:cubicBezTo>
                <a:cubicBezTo>
                  <a:pt x="155" y="163"/>
                  <a:pt x="101" y="197"/>
                  <a:pt x="42" y="205"/>
                </a:cubicBezTo>
                <a:cubicBezTo>
                  <a:pt x="0" y="253"/>
                  <a:pt x="0" y="253"/>
                  <a:pt x="0" y="253"/>
                </a:cubicBezTo>
                <a:cubicBezTo>
                  <a:pt x="42" y="300"/>
                  <a:pt x="42" y="300"/>
                  <a:pt x="42" y="300"/>
                </a:cubicBezTo>
                <a:cubicBezTo>
                  <a:pt x="191" y="287"/>
                  <a:pt x="308" y="161"/>
                  <a:pt x="308" y="8"/>
                </a:cubicBezTo>
                <a:cubicBezTo>
                  <a:pt x="308" y="6"/>
                  <a:pt x="308" y="3"/>
                  <a:pt x="308" y="0"/>
                </a:cubicBezTo>
                <a:cubicBezTo>
                  <a:pt x="261" y="42"/>
                  <a:pt x="261" y="42"/>
                  <a:pt x="261" y="42"/>
                </a:cubicBezTo>
                <a:lnTo>
                  <a:pt x="214" y="0"/>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77" name="Google Shape;1477;p148"/>
          <p:cNvSpPr/>
          <p:nvPr/>
        </p:nvSpPr>
        <p:spPr>
          <a:xfrm>
            <a:off x="1352825" y="3486566"/>
            <a:ext cx="1713850" cy="1785850"/>
          </a:xfrm>
          <a:custGeom>
            <a:avLst/>
            <a:gdLst/>
            <a:ahLst/>
            <a:cxnLst/>
            <a:rect l="l" t="t" r="r" b="b"/>
            <a:pathLst>
              <a:path w="301" h="309" extrusionOk="0">
                <a:moveTo>
                  <a:pt x="299" y="215"/>
                </a:moveTo>
                <a:cubicBezTo>
                  <a:pt x="263" y="216"/>
                  <a:pt x="226" y="208"/>
                  <a:pt x="192" y="188"/>
                </a:cubicBezTo>
                <a:cubicBezTo>
                  <a:pt x="136" y="156"/>
                  <a:pt x="102" y="101"/>
                  <a:pt x="95" y="41"/>
                </a:cubicBezTo>
                <a:cubicBezTo>
                  <a:pt x="47" y="0"/>
                  <a:pt x="47" y="0"/>
                  <a:pt x="47" y="0"/>
                </a:cubicBezTo>
                <a:cubicBezTo>
                  <a:pt x="0" y="42"/>
                  <a:pt x="0" y="42"/>
                  <a:pt x="0" y="42"/>
                </a:cubicBezTo>
                <a:cubicBezTo>
                  <a:pt x="13" y="191"/>
                  <a:pt x="138" y="309"/>
                  <a:pt x="291" y="309"/>
                </a:cubicBezTo>
                <a:cubicBezTo>
                  <a:pt x="295" y="309"/>
                  <a:pt x="298" y="309"/>
                  <a:pt x="301" y="309"/>
                </a:cubicBezTo>
                <a:cubicBezTo>
                  <a:pt x="258" y="261"/>
                  <a:pt x="258" y="261"/>
                  <a:pt x="258" y="261"/>
                </a:cubicBezTo>
                <a:lnTo>
                  <a:pt x="299" y="215"/>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478" name="Google Shape;1478;p148"/>
          <p:cNvSpPr/>
          <p:nvPr/>
        </p:nvSpPr>
        <p:spPr>
          <a:xfrm>
            <a:off x="2142200" y="3143116"/>
            <a:ext cx="1873200" cy="996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48"/>
          <p:cNvSpPr/>
          <p:nvPr/>
        </p:nvSpPr>
        <p:spPr>
          <a:xfrm>
            <a:off x="4649775" y="4192982"/>
            <a:ext cx="1335300" cy="761400"/>
          </a:xfrm>
          <a:prstGeom prst="chevron">
            <a:avLst>
              <a:gd name="adj" fmla="val 2625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48"/>
          <p:cNvSpPr/>
          <p:nvPr/>
        </p:nvSpPr>
        <p:spPr>
          <a:xfrm>
            <a:off x="5916625" y="4196675"/>
            <a:ext cx="1335300" cy="761400"/>
          </a:xfrm>
          <a:prstGeom prst="chevron">
            <a:avLst>
              <a:gd name="adj" fmla="val 2625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48"/>
          <p:cNvSpPr/>
          <p:nvPr/>
        </p:nvSpPr>
        <p:spPr>
          <a:xfrm>
            <a:off x="7138500" y="4196675"/>
            <a:ext cx="1335300" cy="761400"/>
          </a:xfrm>
          <a:prstGeom prst="chevron">
            <a:avLst>
              <a:gd name="adj" fmla="val 2625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48"/>
          <p:cNvSpPr/>
          <p:nvPr/>
        </p:nvSpPr>
        <p:spPr>
          <a:xfrm>
            <a:off x="8354348" y="4208760"/>
            <a:ext cx="1335300" cy="761400"/>
          </a:xfrm>
          <a:prstGeom prst="chevron">
            <a:avLst>
              <a:gd name="adj" fmla="val 2625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148"/>
          <p:cNvSpPr txBox="1"/>
          <p:nvPr/>
        </p:nvSpPr>
        <p:spPr>
          <a:xfrm>
            <a:off x="5510575" y="1571950"/>
            <a:ext cx="22569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4" action="ppaction://hlinksldjump"/>
              </a:rPr>
              <a:t>Resale price minus COGs true up Alteryx demo</a:t>
            </a:r>
            <a:endParaRPr sz="1000"/>
          </a:p>
        </p:txBody>
      </p:sp>
      <p:cxnSp>
        <p:nvCxnSpPr>
          <p:cNvPr id="1484" name="Google Shape;1484;p148"/>
          <p:cNvCxnSpPr>
            <a:stCxn id="1483" idx="2"/>
            <a:endCxn id="1480" idx="0"/>
          </p:cNvCxnSpPr>
          <p:nvPr/>
        </p:nvCxnSpPr>
        <p:spPr>
          <a:xfrm rot="5400000">
            <a:off x="5495575" y="3053200"/>
            <a:ext cx="2132100" cy="154800"/>
          </a:xfrm>
          <a:prstGeom prst="curvedConnector3">
            <a:avLst>
              <a:gd name="adj1" fmla="val 50001"/>
            </a:avLst>
          </a:prstGeom>
          <a:noFill/>
          <a:ln w="28575" cap="flat" cmpd="sng">
            <a:solidFill>
              <a:schemeClr val="accent4"/>
            </a:solidFill>
            <a:prstDash val="solid"/>
            <a:round/>
            <a:headEnd type="none" w="med" len="med"/>
            <a:tailEnd type="none" w="med" len="med"/>
          </a:ln>
        </p:spPr>
      </p:cxnSp>
      <p:sp>
        <p:nvSpPr>
          <p:cNvPr id="1485" name="Google Shape;1485;p148"/>
          <p:cNvSpPr txBox="1"/>
          <p:nvPr/>
        </p:nvSpPr>
        <p:spPr>
          <a:xfrm>
            <a:off x="9767700" y="1426350"/>
            <a:ext cx="2118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5" action="ppaction://hlinksldjump"/>
              </a:rPr>
              <a:t>CbCR visualisation demo</a:t>
            </a:r>
            <a:endParaRPr sz="1000"/>
          </a:p>
        </p:txBody>
      </p:sp>
      <p:cxnSp>
        <p:nvCxnSpPr>
          <p:cNvPr id="1486" name="Google Shape;1486;p148"/>
          <p:cNvCxnSpPr>
            <a:stCxn id="1485" idx="2"/>
            <a:endCxn id="1482" idx="0"/>
          </p:cNvCxnSpPr>
          <p:nvPr/>
        </p:nvCxnSpPr>
        <p:spPr>
          <a:xfrm rot="5400000">
            <a:off x="8652450" y="2034600"/>
            <a:ext cx="2443800" cy="1904700"/>
          </a:xfrm>
          <a:prstGeom prst="curvedConnector3">
            <a:avLst>
              <a:gd name="adj1" fmla="val 49998"/>
            </a:avLst>
          </a:prstGeom>
          <a:noFill/>
          <a:ln w="28575" cap="flat" cmpd="sng">
            <a:solidFill>
              <a:schemeClr val="accent4"/>
            </a:solidFill>
            <a:prstDash val="solid"/>
            <a:round/>
            <a:headEnd type="none" w="med" len="med"/>
            <a:tailEnd type="none" w="med" len="med"/>
          </a:ln>
        </p:spPr>
      </p:cxnSp>
      <p:sp>
        <p:nvSpPr>
          <p:cNvPr id="1487" name="Google Shape;1487;p148"/>
          <p:cNvSpPr txBox="1"/>
          <p:nvPr/>
        </p:nvSpPr>
        <p:spPr>
          <a:xfrm>
            <a:off x="7300250" y="2434925"/>
            <a:ext cx="2172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6" action="ppaction://hlinksldjump"/>
              </a:rPr>
              <a:t>Headquarter recharges visualisation demo</a:t>
            </a:r>
            <a:endParaRPr sz="1000"/>
          </a:p>
        </p:txBody>
      </p:sp>
      <p:cxnSp>
        <p:nvCxnSpPr>
          <p:cNvPr id="1488" name="Google Shape;1488;p148"/>
          <p:cNvCxnSpPr>
            <a:stCxn id="1487" idx="2"/>
            <a:endCxn id="1481" idx="0"/>
          </p:cNvCxnSpPr>
          <p:nvPr/>
        </p:nvCxnSpPr>
        <p:spPr>
          <a:xfrm rot="5400000">
            <a:off x="7411700" y="3222125"/>
            <a:ext cx="1269300" cy="680100"/>
          </a:xfrm>
          <a:prstGeom prst="curvedConnector3">
            <a:avLst>
              <a:gd name="adj1" fmla="val 49994"/>
            </a:avLst>
          </a:prstGeom>
          <a:noFill/>
          <a:ln w="28575" cap="flat" cmpd="sng">
            <a:solidFill>
              <a:schemeClr val="accent4"/>
            </a:solidFill>
            <a:prstDash val="solid"/>
            <a:round/>
            <a:headEnd type="none" w="med" len="med"/>
            <a:tailEnd type="none" w="med" len="med"/>
          </a:ln>
        </p:spPr>
      </p:cxnSp>
      <p:sp>
        <p:nvSpPr>
          <p:cNvPr id="1489" name="Google Shape;1489;p148"/>
          <p:cNvSpPr txBox="1"/>
          <p:nvPr/>
        </p:nvSpPr>
        <p:spPr>
          <a:xfrm>
            <a:off x="10274000" y="3216625"/>
            <a:ext cx="17673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7" action="ppaction://hlinksldjump"/>
              </a:rPr>
              <a:t>VCA visualisation demo</a:t>
            </a:r>
            <a:endParaRPr sz="1000"/>
          </a:p>
        </p:txBody>
      </p:sp>
      <p:cxnSp>
        <p:nvCxnSpPr>
          <p:cNvPr id="1490" name="Google Shape;1490;p148"/>
          <p:cNvCxnSpPr>
            <a:stCxn id="1489" idx="2"/>
            <a:endCxn id="1482" idx="3"/>
          </p:cNvCxnSpPr>
          <p:nvPr/>
        </p:nvCxnSpPr>
        <p:spPr>
          <a:xfrm rot="5400000">
            <a:off x="9906650" y="3338425"/>
            <a:ext cx="1034100" cy="1467900"/>
          </a:xfrm>
          <a:prstGeom prst="curvedConnector2">
            <a:avLst/>
          </a:prstGeom>
          <a:noFill/>
          <a:ln w="28575" cap="flat" cmpd="sng">
            <a:solidFill>
              <a:schemeClr val="accent4"/>
            </a:solidFill>
            <a:prstDash val="solid"/>
            <a:round/>
            <a:headEnd type="none" w="med" len="med"/>
            <a:tailEnd type="none" w="med" len="med"/>
          </a:ln>
        </p:spPr>
      </p:cxnSp>
      <p:cxnSp>
        <p:nvCxnSpPr>
          <p:cNvPr id="1491" name="Google Shape;1491;p148"/>
          <p:cNvCxnSpPr>
            <a:stCxn id="1483" idx="2"/>
            <a:endCxn id="1479" idx="0"/>
          </p:cNvCxnSpPr>
          <p:nvPr/>
        </p:nvCxnSpPr>
        <p:spPr>
          <a:xfrm rot="5400000">
            <a:off x="4863925" y="2417950"/>
            <a:ext cx="2128500" cy="1421700"/>
          </a:xfrm>
          <a:prstGeom prst="curvedConnector3">
            <a:avLst>
              <a:gd name="adj1" fmla="val 49998"/>
            </a:avLst>
          </a:prstGeom>
          <a:noFill/>
          <a:ln w="28575" cap="flat" cmpd="sng">
            <a:solidFill>
              <a:schemeClr val="accent4"/>
            </a:solidFill>
            <a:prstDash val="solid"/>
            <a:round/>
            <a:headEnd type="none" w="med" len="med"/>
            <a:tailEnd type="none" w="med" len="med"/>
          </a:ln>
        </p:spPr>
      </p:cxnSp>
      <p:cxnSp>
        <p:nvCxnSpPr>
          <p:cNvPr id="1492" name="Google Shape;1492;p148"/>
          <p:cNvCxnSpPr>
            <a:stCxn id="1487" idx="2"/>
            <a:endCxn id="1480" idx="0"/>
          </p:cNvCxnSpPr>
          <p:nvPr/>
        </p:nvCxnSpPr>
        <p:spPr>
          <a:xfrm rot="5400000">
            <a:off x="6800750" y="2611175"/>
            <a:ext cx="1269300" cy="1902000"/>
          </a:xfrm>
          <a:prstGeom prst="curvedConnector3">
            <a:avLst>
              <a:gd name="adj1" fmla="val 49994"/>
            </a:avLst>
          </a:prstGeom>
          <a:noFill/>
          <a:ln w="28575" cap="flat" cmpd="sng">
            <a:solidFill>
              <a:schemeClr val="accent4"/>
            </a:solidFill>
            <a:prstDash val="solid"/>
            <a:round/>
            <a:headEnd type="none" w="med" len="med"/>
            <a:tailEnd type="none" w="med" len="med"/>
          </a:ln>
        </p:spPr>
      </p:cxnSp>
      <p:cxnSp>
        <p:nvCxnSpPr>
          <p:cNvPr id="1493" name="Google Shape;1493;p148"/>
          <p:cNvCxnSpPr>
            <a:stCxn id="1487" idx="2"/>
            <a:endCxn id="1482" idx="0"/>
          </p:cNvCxnSpPr>
          <p:nvPr/>
        </p:nvCxnSpPr>
        <p:spPr>
          <a:xfrm rot="-5400000" flipH="1">
            <a:off x="8013500" y="3300425"/>
            <a:ext cx="1281300" cy="535500"/>
          </a:xfrm>
          <a:prstGeom prst="curvedConnector3">
            <a:avLst>
              <a:gd name="adj1" fmla="val 49997"/>
            </a:avLst>
          </a:prstGeom>
          <a:noFill/>
          <a:ln w="28575" cap="flat" cmpd="sng">
            <a:solidFill>
              <a:schemeClr val="accent4"/>
            </a:solidFill>
            <a:prstDash val="solid"/>
            <a:round/>
            <a:headEnd type="none" w="med" len="med"/>
            <a:tailEnd type="none" w="med" len="med"/>
          </a:ln>
        </p:spPr>
      </p:cxnSp>
      <p:sp>
        <p:nvSpPr>
          <p:cNvPr id="1494" name="Google Shape;1494;p148"/>
          <p:cNvSpPr txBox="1"/>
          <p:nvPr/>
        </p:nvSpPr>
        <p:spPr>
          <a:xfrm>
            <a:off x="5510575" y="5746225"/>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b="1" u="sng">
                <a:solidFill>
                  <a:schemeClr val="hlink"/>
                </a:solidFill>
                <a:hlinkClick r:id="rId8" action="ppaction://hlinksldjump"/>
              </a:rPr>
              <a:t>Operational TP healthcheck</a:t>
            </a:r>
            <a:endParaRPr sz="1000"/>
          </a:p>
        </p:txBody>
      </p:sp>
      <p:cxnSp>
        <p:nvCxnSpPr>
          <p:cNvPr id="1495" name="Google Shape;1495;p148"/>
          <p:cNvCxnSpPr>
            <a:stCxn id="1494" idx="0"/>
          </p:cNvCxnSpPr>
          <p:nvPr/>
        </p:nvCxnSpPr>
        <p:spPr>
          <a:xfrm rot="-5400000">
            <a:off x="6807475" y="5482525"/>
            <a:ext cx="466800" cy="60600"/>
          </a:xfrm>
          <a:prstGeom prst="curvedConnector3">
            <a:avLst>
              <a:gd name="adj1" fmla="val 50000"/>
            </a:avLst>
          </a:prstGeom>
          <a:noFill/>
          <a:ln w="28575" cap="flat" cmpd="sng">
            <a:solidFill>
              <a:schemeClr val="accent4"/>
            </a:solidFill>
            <a:prstDash val="solid"/>
            <a:round/>
            <a:headEnd type="none" w="med" len="med"/>
            <a:tailEnd type="none" w="med" len="med"/>
          </a:ln>
        </p:spPr>
      </p:cxnSp>
      <p:sp>
        <p:nvSpPr>
          <p:cNvPr id="1496" name="Google Shape;1496;p148"/>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9" action="ppaction://hlinksldjump"/>
              </a:rPr>
              <a:t>Introduction</a:t>
            </a:r>
            <a:r>
              <a:rPr lang="en-GB" sz="1200" b="1">
                <a:solidFill>
                  <a:schemeClr val="dk1"/>
                </a:solidFill>
              </a:rPr>
              <a:t>┃</a:t>
            </a:r>
            <a:r>
              <a:rPr lang="en-GB" sz="1200" b="1" u="sng">
                <a:solidFill>
                  <a:schemeClr val="hlink"/>
                </a:solidFill>
                <a:hlinkClick r:id="rId10" action="ppaction://hlinksldjump"/>
              </a:rPr>
              <a:t>Contents</a:t>
            </a:r>
            <a:r>
              <a:rPr lang="en-GB" sz="1200" b="1"/>
              <a:t>┃</a:t>
            </a:r>
            <a:r>
              <a:rPr lang="en-GB" sz="1200" b="1" u="sng">
                <a:solidFill>
                  <a:schemeClr val="hlink"/>
                </a:solidFill>
                <a:hlinkClick r:id="rId11" action="ppaction://hlinksldjump"/>
              </a:rPr>
              <a:t>Business Development</a:t>
            </a:r>
            <a:r>
              <a:rPr lang="en-GB" sz="1200" b="1">
                <a:solidFill>
                  <a:schemeClr val="dk1"/>
                </a:solidFill>
              </a:rPr>
              <a:t>┃</a:t>
            </a:r>
            <a:r>
              <a:rPr lang="en-GB" sz="1200" b="1" u="sng">
                <a:solidFill>
                  <a:schemeClr val="hlink"/>
                </a:solidFill>
                <a:hlinkClick r:id="rId12" action="ppaction://hlinksldjump"/>
              </a:rPr>
              <a:t>Propose</a:t>
            </a:r>
            <a:r>
              <a:rPr lang="en-GB" sz="1200" b="1">
                <a:solidFill>
                  <a:schemeClr val="dk1"/>
                </a:solidFill>
              </a:rPr>
              <a:t>┃</a:t>
            </a:r>
            <a:r>
              <a:rPr lang="en-GB" sz="1200" b="1" u="sng">
                <a:solidFill>
                  <a:schemeClr val="hlink"/>
                </a:solidFill>
                <a:hlinkClick r:id="rId13" action="ppaction://hlinksldjump"/>
              </a:rPr>
              <a:t>Deliver</a:t>
            </a:r>
            <a:r>
              <a:rPr lang="en-GB" sz="1200" b="1">
                <a:solidFill>
                  <a:schemeClr val="dk1"/>
                </a:solidFill>
              </a:rPr>
              <a:t>┃</a:t>
            </a:r>
            <a:r>
              <a:rPr lang="en-GB" sz="1200" b="1" u="sng">
                <a:solidFill>
                  <a:schemeClr val="hlink"/>
                </a:solidFill>
                <a:hlinkClick r:id="rId14" action="ppaction://hlinksldjump"/>
              </a:rPr>
              <a:t>Other</a:t>
            </a:r>
            <a:r>
              <a:rPr lang="en-GB" b="1"/>
              <a:t>  </a:t>
            </a:r>
            <a:endParaRPr b="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501"/>
        <p:cNvGrpSpPr/>
        <p:nvPr/>
      </p:nvGrpSpPr>
      <p:grpSpPr>
        <a:xfrm>
          <a:off x="0" y="0"/>
          <a:ext cx="0" cy="0"/>
          <a:chOff x="0" y="0"/>
          <a:chExt cx="0" cy="0"/>
        </a:xfrm>
      </p:grpSpPr>
      <p:pic>
        <p:nvPicPr>
          <p:cNvPr id="1502" name="Google Shape;1502;p149">
            <a:hlinkClick r:id="rId3" action="ppaction://hlinksldjump"/>
          </p:cNvPr>
          <p:cNvPicPr preferRelativeResize="0"/>
          <p:nvPr/>
        </p:nvPicPr>
        <p:blipFill rotWithShape="1">
          <a:blip r:embed="rId4">
            <a:alphaModFix/>
          </a:blip>
          <a:srcRect r="29597"/>
          <a:stretch/>
        </p:blipFill>
        <p:spPr>
          <a:xfrm>
            <a:off x="8713150" y="2837449"/>
            <a:ext cx="2612949" cy="2234250"/>
          </a:xfrm>
          <a:prstGeom prst="rect">
            <a:avLst/>
          </a:prstGeom>
          <a:noFill/>
          <a:ln>
            <a:noFill/>
          </a:ln>
        </p:spPr>
      </p:pic>
      <p:sp>
        <p:nvSpPr>
          <p:cNvPr id="1503" name="Google Shape;1503;p149"/>
          <p:cNvSpPr txBox="1"/>
          <p:nvPr/>
        </p:nvSpPr>
        <p:spPr>
          <a:xfrm>
            <a:off x="945975" y="2224100"/>
            <a:ext cx="2613000" cy="4938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GB" b="1">
                <a:solidFill>
                  <a:schemeClr val="dk1"/>
                </a:solidFill>
              </a:rPr>
              <a:t>Targeting</a:t>
            </a:r>
            <a:endParaRPr b="1">
              <a:solidFill>
                <a:schemeClr val="dk1"/>
              </a:solidFill>
            </a:endParaRPr>
          </a:p>
        </p:txBody>
      </p:sp>
      <p:sp>
        <p:nvSpPr>
          <p:cNvPr id="1504" name="Google Shape;1504;p149"/>
          <p:cNvSpPr txBox="1"/>
          <p:nvPr/>
        </p:nvSpPr>
        <p:spPr>
          <a:xfrm>
            <a:off x="8685975" y="2224100"/>
            <a:ext cx="2640000" cy="493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chemeClr val="dk1"/>
              </a:buClr>
              <a:buFont typeface="Arial"/>
              <a:buNone/>
            </a:pPr>
            <a:r>
              <a:rPr lang="en-GB" b="1">
                <a:solidFill>
                  <a:schemeClr val="dk1"/>
                </a:solidFill>
              </a:rPr>
              <a:t>Opportunity Tracking</a:t>
            </a:r>
            <a:endParaRPr b="1">
              <a:solidFill>
                <a:schemeClr val="dk1"/>
              </a:solidFill>
            </a:endParaRPr>
          </a:p>
        </p:txBody>
      </p:sp>
      <p:sp>
        <p:nvSpPr>
          <p:cNvPr id="1505" name="Google Shape;1505;p149"/>
          <p:cNvSpPr txBox="1"/>
          <p:nvPr/>
        </p:nvSpPr>
        <p:spPr>
          <a:xfrm>
            <a:off x="8519625" y="5071700"/>
            <a:ext cx="3000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200" b="1" u="sng">
                <a:solidFill>
                  <a:schemeClr val="hlink"/>
                </a:solidFill>
                <a:hlinkClick r:id="rId3" action="ppaction://hlinksldjump"/>
              </a:rPr>
              <a:t>TP Network Salesforce Dashboard</a:t>
            </a:r>
            <a:endParaRPr sz="1200"/>
          </a:p>
        </p:txBody>
      </p:sp>
      <p:grpSp>
        <p:nvGrpSpPr>
          <p:cNvPr id="1506" name="Google Shape;1506;p149"/>
          <p:cNvGrpSpPr/>
          <p:nvPr/>
        </p:nvGrpSpPr>
        <p:grpSpPr>
          <a:xfrm>
            <a:off x="4380674" y="807602"/>
            <a:ext cx="3402097" cy="2838401"/>
            <a:chOff x="1535130" y="1989753"/>
            <a:chExt cx="2917500" cy="2434098"/>
          </a:xfrm>
        </p:grpSpPr>
        <p:grpSp>
          <p:nvGrpSpPr>
            <p:cNvPr id="1507" name="Google Shape;1507;p149"/>
            <p:cNvGrpSpPr/>
            <p:nvPr/>
          </p:nvGrpSpPr>
          <p:grpSpPr>
            <a:xfrm>
              <a:off x="1535130" y="2298351"/>
              <a:ext cx="2917500" cy="2125500"/>
              <a:chOff x="1336068" y="2298351"/>
              <a:chExt cx="2917500" cy="2125500"/>
            </a:xfrm>
          </p:grpSpPr>
          <p:sp>
            <p:nvSpPr>
              <p:cNvPr id="1508" name="Google Shape;1508;p149"/>
              <p:cNvSpPr/>
              <p:nvPr/>
            </p:nvSpPr>
            <p:spPr>
              <a:xfrm rot="5400000">
                <a:off x="1732068" y="1902351"/>
                <a:ext cx="2125500" cy="2917500"/>
              </a:xfrm>
              <a:prstGeom prst="rightArrow">
                <a:avLst>
                  <a:gd name="adj1" fmla="val 79956"/>
                  <a:gd name="adj2" fmla="val 68908"/>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1509" name="Google Shape;1509;p149"/>
              <p:cNvSpPr txBox="1"/>
              <p:nvPr/>
            </p:nvSpPr>
            <p:spPr>
              <a:xfrm>
                <a:off x="2101998" y="2357497"/>
                <a:ext cx="1385700" cy="142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b="1">
                    <a:solidFill>
                      <a:schemeClr val="lt1"/>
                    </a:solidFill>
                    <a:uFill>
                      <a:noFill/>
                    </a:uFill>
                    <a:hlinkClick r:id="rId5" action="ppaction://hlinksldjump">
                      <a:extLst>
                        <a:ext uri="{A12FA001-AC4F-418D-AE19-62706E023703}">
                          <ahyp:hlinkClr xmlns:ahyp="http://schemas.microsoft.com/office/drawing/2018/hyperlinkcolor" val="tx"/>
                        </a:ext>
                      </a:extLst>
                    </a:hlinkClick>
                  </a:rPr>
                  <a:t>Targeting</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5" action="ppaction://hlinksldjump">
                      <a:extLst>
                        <a:ext uri="{A12FA001-AC4F-418D-AE19-62706E023703}">
                          <ahyp:hlinkClr xmlns:ahyp="http://schemas.microsoft.com/office/drawing/2018/hyperlinkcolor" val="tx"/>
                        </a:ext>
                      </a:extLst>
                    </a:hlinkClick>
                  </a:rPr>
                  <a:t>Opportunity Tracking</a:t>
                </a:r>
                <a:endParaRPr b="1">
                  <a:solidFill>
                    <a:schemeClr val="lt1"/>
                  </a:solidFill>
                </a:endParaRPr>
              </a:p>
            </p:txBody>
          </p:sp>
        </p:grpSp>
        <p:sp>
          <p:nvSpPr>
            <p:cNvPr id="1510" name="Google Shape;1510;p149"/>
            <p:cNvSpPr txBox="1"/>
            <p:nvPr/>
          </p:nvSpPr>
          <p:spPr>
            <a:xfrm>
              <a:off x="1844984" y="1989753"/>
              <a:ext cx="2295000" cy="210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SzPts val="1200"/>
                <a:buNone/>
              </a:pPr>
              <a:r>
                <a:rPr lang="en-GB" sz="1800" b="1" u="sng">
                  <a:solidFill>
                    <a:schemeClr val="hlink"/>
                  </a:solidFill>
                  <a:hlinkClick r:id="rId5" action="ppaction://hlinksldjump"/>
                </a:rPr>
                <a:t>Business Development</a:t>
              </a:r>
              <a:endParaRPr sz="1800"/>
            </a:p>
          </p:txBody>
        </p:sp>
      </p:grpSp>
      <p:sp>
        <p:nvSpPr>
          <p:cNvPr id="1511" name="Google Shape;1511;p149">
            <a:hlinkClick r:id="rId5" action="ppaction://hlinksldjump"/>
          </p:cNvPr>
          <p:cNvSpPr/>
          <p:nvPr/>
        </p:nvSpPr>
        <p:spPr>
          <a:xfrm>
            <a:off x="5917919" y="3091236"/>
            <a:ext cx="360760" cy="360760"/>
          </a:xfrm>
          <a:custGeom>
            <a:avLst/>
            <a:gdLst/>
            <a:ahLst/>
            <a:cxnLst/>
            <a:rect l="l" t="t" r="r" b="b"/>
            <a:pathLst>
              <a:path w="200" h="200" extrusionOk="0">
                <a:moveTo>
                  <a:pt x="8" y="183"/>
                </a:moveTo>
                <a:cubicBezTo>
                  <a:pt x="17" y="192"/>
                  <a:pt x="17" y="192"/>
                  <a:pt x="17" y="192"/>
                </a:cubicBezTo>
                <a:cubicBezTo>
                  <a:pt x="34" y="175"/>
                  <a:pt x="34" y="175"/>
                  <a:pt x="34" y="175"/>
                </a:cubicBezTo>
                <a:cubicBezTo>
                  <a:pt x="51" y="190"/>
                  <a:pt x="74" y="200"/>
                  <a:pt x="100" y="200"/>
                </a:cubicBezTo>
                <a:cubicBezTo>
                  <a:pt x="125" y="200"/>
                  <a:pt x="148" y="190"/>
                  <a:pt x="166" y="175"/>
                </a:cubicBezTo>
                <a:cubicBezTo>
                  <a:pt x="183" y="192"/>
                  <a:pt x="183" y="192"/>
                  <a:pt x="183" y="192"/>
                </a:cubicBezTo>
                <a:cubicBezTo>
                  <a:pt x="192" y="183"/>
                  <a:pt x="192" y="183"/>
                  <a:pt x="192" y="183"/>
                </a:cubicBezTo>
                <a:cubicBezTo>
                  <a:pt x="175" y="166"/>
                  <a:pt x="175" y="166"/>
                  <a:pt x="175" y="166"/>
                </a:cubicBezTo>
                <a:cubicBezTo>
                  <a:pt x="190" y="148"/>
                  <a:pt x="200" y="125"/>
                  <a:pt x="200" y="100"/>
                </a:cubicBezTo>
                <a:cubicBezTo>
                  <a:pt x="200" y="45"/>
                  <a:pt x="155" y="0"/>
                  <a:pt x="100" y="0"/>
                </a:cubicBezTo>
                <a:cubicBezTo>
                  <a:pt x="45" y="0"/>
                  <a:pt x="0" y="45"/>
                  <a:pt x="0" y="100"/>
                </a:cubicBezTo>
                <a:cubicBezTo>
                  <a:pt x="0" y="125"/>
                  <a:pt x="9" y="148"/>
                  <a:pt x="25" y="166"/>
                </a:cubicBezTo>
                <a:lnTo>
                  <a:pt x="8" y="183"/>
                </a:lnTo>
                <a:close/>
                <a:moveTo>
                  <a:pt x="12" y="100"/>
                </a:moveTo>
                <a:cubicBezTo>
                  <a:pt x="12" y="51"/>
                  <a:pt x="52" y="12"/>
                  <a:pt x="100" y="12"/>
                </a:cubicBezTo>
                <a:cubicBezTo>
                  <a:pt x="148" y="12"/>
                  <a:pt x="187" y="51"/>
                  <a:pt x="187" y="100"/>
                </a:cubicBezTo>
                <a:cubicBezTo>
                  <a:pt x="187" y="148"/>
                  <a:pt x="148" y="187"/>
                  <a:pt x="100" y="187"/>
                </a:cubicBezTo>
                <a:cubicBezTo>
                  <a:pt x="52" y="187"/>
                  <a:pt x="12" y="148"/>
                  <a:pt x="12" y="100"/>
                </a:cubicBezTo>
                <a:close/>
                <a:moveTo>
                  <a:pt x="100" y="166"/>
                </a:moveTo>
                <a:cubicBezTo>
                  <a:pt x="137" y="166"/>
                  <a:pt x="166" y="136"/>
                  <a:pt x="166" y="100"/>
                </a:cubicBezTo>
                <a:cubicBezTo>
                  <a:pt x="166" y="63"/>
                  <a:pt x="137" y="33"/>
                  <a:pt x="100" y="33"/>
                </a:cubicBezTo>
                <a:cubicBezTo>
                  <a:pt x="63" y="33"/>
                  <a:pt x="33" y="63"/>
                  <a:pt x="33" y="100"/>
                </a:cubicBezTo>
                <a:cubicBezTo>
                  <a:pt x="33" y="136"/>
                  <a:pt x="63" y="166"/>
                  <a:pt x="100" y="166"/>
                </a:cubicBezTo>
                <a:close/>
                <a:moveTo>
                  <a:pt x="100" y="46"/>
                </a:moveTo>
                <a:cubicBezTo>
                  <a:pt x="130" y="46"/>
                  <a:pt x="154" y="70"/>
                  <a:pt x="154" y="100"/>
                </a:cubicBezTo>
                <a:cubicBezTo>
                  <a:pt x="154" y="130"/>
                  <a:pt x="130" y="154"/>
                  <a:pt x="100" y="154"/>
                </a:cubicBezTo>
                <a:cubicBezTo>
                  <a:pt x="70" y="154"/>
                  <a:pt x="46" y="130"/>
                  <a:pt x="46" y="100"/>
                </a:cubicBezTo>
                <a:cubicBezTo>
                  <a:pt x="46" y="70"/>
                  <a:pt x="70" y="46"/>
                  <a:pt x="100" y="46"/>
                </a:cubicBezTo>
                <a:close/>
                <a:moveTo>
                  <a:pt x="100" y="133"/>
                </a:moveTo>
                <a:cubicBezTo>
                  <a:pt x="118" y="133"/>
                  <a:pt x="133" y="118"/>
                  <a:pt x="133" y="100"/>
                </a:cubicBezTo>
                <a:cubicBezTo>
                  <a:pt x="133" y="81"/>
                  <a:pt x="118" y="66"/>
                  <a:pt x="100" y="66"/>
                </a:cubicBezTo>
                <a:cubicBezTo>
                  <a:pt x="81" y="66"/>
                  <a:pt x="66" y="81"/>
                  <a:pt x="66" y="100"/>
                </a:cubicBezTo>
                <a:cubicBezTo>
                  <a:pt x="66" y="118"/>
                  <a:pt x="81" y="133"/>
                  <a:pt x="100" y="133"/>
                </a:cubicBezTo>
                <a:close/>
                <a:moveTo>
                  <a:pt x="100" y="79"/>
                </a:moveTo>
                <a:cubicBezTo>
                  <a:pt x="111" y="79"/>
                  <a:pt x="121" y="88"/>
                  <a:pt x="121" y="100"/>
                </a:cubicBezTo>
                <a:cubicBezTo>
                  <a:pt x="121" y="111"/>
                  <a:pt x="111" y="121"/>
                  <a:pt x="100" y="121"/>
                </a:cubicBezTo>
                <a:cubicBezTo>
                  <a:pt x="88" y="121"/>
                  <a:pt x="79" y="111"/>
                  <a:pt x="79" y="100"/>
                </a:cubicBezTo>
                <a:cubicBezTo>
                  <a:pt x="79" y="88"/>
                  <a:pt x="88" y="79"/>
                  <a:pt x="100" y="79"/>
                </a:cubicBez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684" b="1">
              <a:solidFill>
                <a:srgbClr val="000000"/>
              </a:solidFill>
            </a:endParaRPr>
          </a:p>
        </p:txBody>
      </p:sp>
      <p:sp>
        <p:nvSpPr>
          <p:cNvPr id="1512" name="Google Shape;1512;p149"/>
          <p:cNvSpPr txBox="1"/>
          <p:nvPr/>
        </p:nvSpPr>
        <p:spPr>
          <a:xfrm>
            <a:off x="946050" y="5071700"/>
            <a:ext cx="2613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200" b="1" u="sng">
                <a:solidFill>
                  <a:schemeClr val="accent1"/>
                </a:solidFill>
                <a:hlinkClick r:id="rId6" action="ppaction://hlinksldjump">
                  <a:extLst>
                    <a:ext uri="{A12FA001-AC4F-418D-AE19-62706E023703}">
                      <ahyp:hlinkClr xmlns:ahyp="http://schemas.microsoft.com/office/drawing/2018/hyperlinkcolor" val="tx"/>
                    </a:ext>
                  </a:extLst>
                </a:hlinkClick>
              </a:rPr>
              <a:t>Risk Profiling Tool</a:t>
            </a:r>
            <a:endParaRPr/>
          </a:p>
        </p:txBody>
      </p:sp>
      <p:sp>
        <p:nvSpPr>
          <p:cNvPr id="1513" name="Google Shape;1513;p149"/>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5"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pic>
        <p:nvPicPr>
          <p:cNvPr id="1514" name="Google Shape;1514;p149">
            <a:hlinkClick r:id="rId6" action="ppaction://hlinksldjump"/>
          </p:cNvPr>
          <p:cNvPicPr preferRelativeResize="0"/>
          <p:nvPr/>
        </p:nvPicPr>
        <p:blipFill>
          <a:blip r:embed="rId12">
            <a:alphaModFix/>
          </a:blip>
          <a:stretch>
            <a:fillRect/>
          </a:stretch>
        </p:blipFill>
        <p:spPr>
          <a:xfrm>
            <a:off x="321279" y="2717900"/>
            <a:ext cx="4165826" cy="203597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519"/>
        <p:cNvGrpSpPr/>
        <p:nvPr/>
      </p:nvGrpSpPr>
      <p:grpSpPr>
        <a:xfrm>
          <a:off x="0" y="0"/>
          <a:ext cx="0" cy="0"/>
          <a:chOff x="0" y="0"/>
          <a:chExt cx="0" cy="0"/>
        </a:xfrm>
      </p:grpSpPr>
      <p:grpSp>
        <p:nvGrpSpPr>
          <p:cNvPr id="1520" name="Google Shape;1520;p150"/>
          <p:cNvGrpSpPr/>
          <p:nvPr/>
        </p:nvGrpSpPr>
        <p:grpSpPr>
          <a:xfrm>
            <a:off x="6178863" y="2034519"/>
            <a:ext cx="2837445" cy="3402097"/>
            <a:chOff x="3077184" y="3041907"/>
            <a:chExt cx="2433278" cy="2917500"/>
          </a:xfrm>
        </p:grpSpPr>
        <p:grpSp>
          <p:nvGrpSpPr>
            <p:cNvPr id="1521" name="Google Shape;1521;p150"/>
            <p:cNvGrpSpPr/>
            <p:nvPr/>
          </p:nvGrpSpPr>
          <p:grpSpPr>
            <a:xfrm>
              <a:off x="3077184" y="3041907"/>
              <a:ext cx="2125500" cy="2917500"/>
              <a:chOff x="2878122" y="3041907"/>
              <a:chExt cx="2125500" cy="2917500"/>
            </a:xfrm>
          </p:grpSpPr>
          <p:sp>
            <p:nvSpPr>
              <p:cNvPr id="1522" name="Google Shape;1522;p150"/>
              <p:cNvSpPr/>
              <p:nvPr/>
            </p:nvSpPr>
            <p:spPr>
              <a:xfrm rot="10800000">
                <a:off x="2878122" y="3041907"/>
                <a:ext cx="2125500" cy="2917500"/>
              </a:xfrm>
              <a:prstGeom prst="rightArrow">
                <a:avLst>
                  <a:gd name="adj1" fmla="val 76628"/>
                  <a:gd name="adj2" fmla="val 68908"/>
                </a:avLst>
              </a:prstGeom>
              <a:solidFill>
                <a:srgbClr val="DB53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1523" name="Google Shape;1523;p150"/>
              <p:cNvSpPr txBox="1"/>
              <p:nvPr/>
            </p:nvSpPr>
            <p:spPr>
              <a:xfrm>
                <a:off x="3572613" y="3480168"/>
                <a:ext cx="1305900" cy="2030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Create a Proposal</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Demo a Tool</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Price a Project</a:t>
                </a:r>
                <a:endParaRPr b="1">
                  <a:solidFill>
                    <a:schemeClr val="lt1"/>
                  </a:solidFill>
                </a:endParaRPr>
              </a:p>
            </p:txBody>
          </p:sp>
        </p:grpSp>
        <p:sp>
          <p:nvSpPr>
            <p:cNvPr id="1524" name="Google Shape;1524;p150"/>
            <p:cNvSpPr txBox="1"/>
            <p:nvPr/>
          </p:nvSpPr>
          <p:spPr>
            <a:xfrm rot="5400000">
              <a:off x="4257512" y="4393938"/>
              <a:ext cx="2295000" cy="210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SzPts val="1200"/>
                <a:buNone/>
              </a:pPr>
              <a:r>
                <a:rPr lang="en-GB" sz="1800" b="1" u="sng">
                  <a:solidFill>
                    <a:schemeClr val="hlink"/>
                  </a:solidFill>
                  <a:hlinkClick r:id="rId3" action="ppaction://hlinksldjump"/>
                </a:rPr>
                <a:t>Propose</a:t>
              </a:r>
              <a:endParaRPr sz="1800"/>
            </a:p>
          </p:txBody>
        </p:sp>
      </p:grpSp>
      <p:sp>
        <p:nvSpPr>
          <p:cNvPr id="1525" name="Google Shape;1525;p150">
            <a:hlinkClick r:id="rId3" action="ppaction://hlinksldjump"/>
          </p:cNvPr>
          <p:cNvSpPr/>
          <p:nvPr/>
        </p:nvSpPr>
        <p:spPr>
          <a:xfrm>
            <a:off x="6462300" y="3553400"/>
            <a:ext cx="320350" cy="360775"/>
          </a:xfrm>
          <a:custGeom>
            <a:avLst/>
            <a:gdLst/>
            <a:ahLst/>
            <a:cxnLst/>
            <a:rect l="l" t="t" r="r" b="b"/>
            <a:pathLst>
              <a:path w="704" h="706" extrusionOk="0">
                <a:moveTo>
                  <a:pt x="430" y="178"/>
                </a:moveTo>
                <a:lnTo>
                  <a:pt x="131" y="178"/>
                </a:lnTo>
                <a:lnTo>
                  <a:pt x="131" y="148"/>
                </a:lnTo>
                <a:lnTo>
                  <a:pt x="430" y="148"/>
                </a:lnTo>
                <a:lnTo>
                  <a:pt x="430" y="178"/>
                </a:lnTo>
                <a:close/>
                <a:moveTo>
                  <a:pt x="131" y="305"/>
                </a:moveTo>
                <a:lnTo>
                  <a:pt x="571" y="305"/>
                </a:lnTo>
                <a:lnTo>
                  <a:pt x="571" y="275"/>
                </a:lnTo>
                <a:lnTo>
                  <a:pt x="131" y="275"/>
                </a:lnTo>
                <a:lnTo>
                  <a:pt x="131" y="305"/>
                </a:lnTo>
                <a:close/>
                <a:moveTo>
                  <a:pt x="131" y="431"/>
                </a:moveTo>
                <a:lnTo>
                  <a:pt x="571" y="431"/>
                </a:lnTo>
                <a:lnTo>
                  <a:pt x="571" y="402"/>
                </a:lnTo>
                <a:lnTo>
                  <a:pt x="131" y="402"/>
                </a:lnTo>
                <a:lnTo>
                  <a:pt x="131" y="431"/>
                </a:lnTo>
                <a:close/>
                <a:moveTo>
                  <a:pt x="131" y="559"/>
                </a:moveTo>
                <a:lnTo>
                  <a:pt x="571" y="559"/>
                </a:lnTo>
                <a:lnTo>
                  <a:pt x="571" y="528"/>
                </a:lnTo>
                <a:lnTo>
                  <a:pt x="131" y="528"/>
                </a:lnTo>
                <a:lnTo>
                  <a:pt x="131" y="559"/>
                </a:lnTo>
                <a:close/>
                <a:moveTo>
                  <a:pt x="704" y="150"/>
                </a:moveTo>
                <a:lnTo>
                  <a:pt x="704" y="706"/>
                </a:lnTo>
                <a:lnTo>
                  <a:pt x="0" y="706"/>
                </a:lnTo>
                <a:lnTo>
                  <a:pt x="0" y="0"/>
                </a:lnTo>
                <a:lnTo>
                  <a:pt x="555" y="0"/>
                </a:lnTo>
                <a:lnTo>
                  <a:pt x="704" y="150"/>
                </a:lnTo>
                <a:close/>
                <a:moveTo>
                  <a:pt x="564" y="146"/>
                </a:moveTo>
                <a:lnTo>
                  <a:pt x="658" y="146"/>
                </a:lnTo>
                <a:lnTo>
                  <a:pt x="564" y="52"/>
                </a:lnTo>
                <a:lnTo>
                  <a:pt x="564" y="146"/>
                </a:lnTo>
                <a:close/>
                <a:moveTo>
                  <a:pt x="675" y="675"/>
                </a:moveTo>
                <a:lnTo>
                  <a:pt x="675" y="177"/>
                </a:lnTo>
                <a:lnTo>
                  <a:pt x="533" y="177"/>
                </a:lnTo>
                <a:lnTo>
                  <a:pt x="533" y="31"/>
                </a:lnTo>
                <a:lnTo>
                  <a:pt x="31" y="31"/>
                </a:lnTo>
                <a:lnTo>
                  <a:pt x="31" y="675"/>
                </a:lnTo>
                <a:lnTo>
                  <a:pt x="675" y="675"/>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endParaRPr>
          </a:p>
        </p:txBody>
      </p:sp>
      <p:pic>
        <p:nvPicPr>
          <p:cNvPr id="1526" name="Google Shape;1526;p150">
            <a:hlinkClick r:id="rId4" action="ppaction://hlinksldjump"/>
          </p:cNvPr>
          <p:cNvPicPr preferRelativeResize="0"/>
          <p:nvPr/>
        </p:nvPicPr>
        <p:blipFill>
          <a:blip r:embed="rId5">
            <a:alphaModFix/>
          </a:blip>
          <a:stretch>
            <a:fillRect/>
          </a:stretch>
        </p:blipFill>
        <p:spPr>
          <a:xfrm>
            <a:off x="212500" y="647470"/>
            <a:ext cx="2605586" cy="1649750"/>
          </a:xfrm>
          <a:prstGeom prst="rect">
            <a:avLst/>
          </a:prstGeom>
          <a:noFill/>
          <a:ln>
            <a:noFill/>
          </a:ln>
        </p:spPr>
      </p:pic>
      <p:sp>
        <p:nvSpPr>
          <p:cNvPr id="1527" name="Google Shape;1527;p150"/>
          <p:cNvSpPr txBox="1"/>
          <p:nvPr/>
        </p:nvSpPr>
        <p:spPr>
          <a:xfrm>
            <a:off x="212538" y="2297225"/>
            <a:ext cx="26055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200" b="1" u="sng">
                <a:solidFill>
                  <a:schemeClr val="hlink"/>
                </a:solidFill>
                <a:hlinkClick r:id="rId4" action="ppaction://hlinksldjump"/>
              </a:rPr>
              <a:t>Proposal Generators</a:t>
            </a:r>
            <a:endParaRPr/>
          </a:p>
        </p:txBody>
      </p:sp>
      <p:pic>
        <p:nvPicPr>
          <p:cNvPr id="1528" name="Google Shape;1528;p150">
            <a:hlinkClick r:id="rId6" action="ppaction://hlinksldjump"/>
          </p:cNvPr>
          <p:cNvPicPr preferRelativeResize="0"/>
          <p:nvPr/>
        </p:nvPicPr>
        <p:blipFill rotWithShape="1">
          <a:blip r:embed="rId7">
            <a:alphaModFix/>
          </a:blip>
          <a:srcRect r="17654"/>
          <a:stretch/>
        </p:blipFill>
        <p:spPr>
          <a:xfrm>
            <a:off x="261350" y="3852546"/>
            <a:ext cx="2605574" cy="2227948"/>
          </a:xfrm>
          <a:prstGeom prst="rect">
            <a:avLst/>
          </a:prstGeom>
          <a:noFill/>
          <a:ln>
            <a:noFill/>
          </a:ln>
        </p:spPr>
      </p:pic>
      <p:sp>
        <p:nvSpPr>
          <p:cNvPr id="1529" name="Google Shape;1529;p150"/>
          <p:cNvSpPr txBox="1"/>
          <p:nvPr/>
        </p:nvSpPr>
        <p:spPr>
          <a:xfrm>
            <a:off x="550650" y="6235650"/>
            <a:ext cx="19293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200" b="1" u="sng">
                <a:solidFill>
                  <a:schemeClr val="hlink"/>
                </a:solidFill>
                <a:hlinkClick r:id="rId6" action="ppaction://hlinksldjump"/>
              </a:rPr>
              <a:t>Demo a Tool</a:t>
            </a:r>
            <a:endParaRPr/>
          </a:p>
        </p:txBody>
      </p:sp>
      <p:sp>
        <p:nvSpPr>
          <p:cNvPr id="1530" name="Google Shape;1530;p150"/>
          <p:cNvSpPr txBox="1"/>
          <p:nvPr/>
        </p:nvSpPr>
        <p:spPr>
          <a:xfrm>
            <a:off x="3216400" y="2564925"/>
            <a:ext cx="2613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300"/>
              </a:spcAft>
              <a:buNone/>
            </a:pPr>
            <a:r>
              <a:rPr lang="en-GB" sz="1200" b="1" u="sng">
                <a:solidFill>
                  <a:schemeClr val="hlink"/>
                </a:solidFill>
                <a:hlinkClick r:id="rId8" action="ppaction://hlinksldjump"/>
              </a:rPr>
              <a:t>Price a Project</a:t>
            </a:r>
            <a:endParaRPr/>
          </a:p>
        </p:txBody>
      </p:sp>
      <p:pic>
        <p:nvPicPr>
          <p:cNvPr id="1531" name="Google Shape;1531;p150">
            <a:hlinkClick r:id="rId8" action="ppaction://hlinksldjump"/>
          </p:cNvPr>
          <p:cNvPicPr preferRelativeResize="0"/>
          <p:nvPr/>
        </p:nvPicPr>
        <p:blipFill rotWithShape="1">
          <a:blip r:embed="rId9">
            <a:alphaModFix/>
          </a:blip>
          <a:srcRect l="1060" r="27770"/>
          <a:stretch/>
        </p:blipFill>
        <p:spPr>
          <a:xfrm>
            <a:off x="3191963" y="330675"/>
            <a:ext cx="2612989" cy="2234250"/>
          </a:xfrm>
          <a:prstGeom prst="rect">
            <a:avLst/>
          </a:prstGeom>
          <a:noFill/>
          <a:ln>
            <a:noFill/>
          </a:ln>
        </p:spPr>
      </p:pic>
      <p:sp>
        <p:nvSpPr>
          <p:cNvPr id="1532" name="Google Shape;1532;p150"/>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0" action="ppaction://hlinksldjump"/>
              </a:rPr>
              <a:t>Introduction</a:t>
            </a:r>
            <a:r>
              <a:rPr lang="en-GB" sz="1200" b="1">
                <a:solidFill>
                  <a:schemeClr val="dk1"/>
                </a:solidFill>
              </a:rPr>
              <a:t>┃</a:t>
            </a:r>
            <a:r>
              <a:rPr lang="en-GB" sz="1200" b="1" u="sng">
                <a:solidFill>
                  <a:schemeClr val="hlink"/>
                </a:solidFill>
                <a:hlinkClick r:id="rId11" action="ppaction://hlinksldjump"/>
              </a:rPr>
              <a:t>Contents</a:t>
            </a:r>
            <a:r>
              <a:rPr lang="en-GB" sz="1200" b="1"/>
              <a:t>┃</a:t>
            </a:r>
            <a:r>
              <a:rPr lang="en-GB" sz="1200" b="1" u="sng">
                <a:solidFill>
                  <a:schemeClr val="hlink"/>
                </a:solidFill>
                <a:hlinkClick r:id="rId12" action="ppaction://hlinksldjump"/>
              </a:rPr>
              <a:t>Business Development</a:t>
            </a:r>
            <a:r>
              <a:rPr lang="en-GB" sz="1200" b="1">
                <a:solidFill>
                  <a:schemeClr val="dk1"/>
                </a:solidFill>
              </a:rPr>
              <a:t>┃</a:t>
            </a:r>
            <a:r>
              <a:rPr lang="en-GB" sz="1200" b="1" u="sng">
                <a:solidFill>
                  <a:schemeClr val="hlink"/>
                </a:solidFill>
                <a:hlinkClick r:id="rId3" action="ppaction://hlinksldjump"/>
              </a:rPr>
              <a:t>Propose</a:t>
            </a:r>
            <a:r>
              <a:rPr lang="en-GB" sz="1200" b="1">
                <a:solidFill>
                  <a:schemeClr val="dk1"/>
                </a:solidFill>
              </a:rPr>
              <a:t>┃</a:t>
            </a:r>
            <a:r>
              <a:rPr lang="en-GB" sz="1200" b="1" u="sng">
                <a:solidFill>
                  <a:schemeClr val="hlink"/>
                </a:solidFill>
                <a:hlinkClick r:id="rId13" action="ppaction://hlinksldjump"/>
              </a:rPr>
              <a:t>Deliver</a:t>
            </a:r>
            <a:r>
              <a:rPr lang="en-GB" sz="1200" b="1">
                <a:solidFill>
                  <a:schemeClr val="dk1"/>
                </a:solidFill>
              </a:rPr>
              <a:t>┃</a:t>
            </a:r>
            <a:r>
              <a:rPr lang="en-GB" sz="1200" b="1" u="sng">
                <a:solidFill>
                  <a:schemeClr val="hlink"/>
                </a:solidFill>
                <a:hlinkClick r:id="rId14" action="ppaction://hlinksldjump"/>
              </a:rPr>
              <a:t>Other</a:t>
            </a:r>
            <a:r>
              <a:rPr lang="en-GB" b="1"/>
              <a:t>  </a:t>
            </a:r>
            <a:endParaRPr b="1"/>
          </a:p>
        </p:txBody>
      </p:sp>
      <p:pic>
        <p:nvPicPr>
          <p:cNvPr id="1533" name="Google Shape;1533;p150"/>
          <p:cNvPicPr preferRelativeResize="0"/>
          <p:nvPr/>
        </p:nvPicPr>
        <p:blipFill rotWithShape="1">
          <a:blip r:embed="rId15">
            <a:alphaModFix/>
          </a:blip>
          <a:srcRect t="13897" r="17769"/>
          <a:stretch/>
        </p:blipFill>
        <p:spPr>
          <a:xfrm>
            <a:off x="3191975" y="3852550"/>
            <a:ext cx="2637427" cy="1450581"/>
          </a:xfrm>
          <a:prstGeom prst="rect">
            <a:avLst/>
          </a:prstGeom>
          <a:noFill/>
          <a:ln>
            <a:noFill/>
          </a:ln>
        </p:spPr>
      </p:pic>
      <p:sp>
        <p:nvSpPr>
          <p:cNvPr id="1534" name="Google Shape;1534;p150">
            <a:hlinkClick r:id="rId16" action="ppaction://hlinksldjump"/>
          </p:cNvPr>
          <p:cNvSpPr txBox="1"/>
          <p:nvPr/>
        </p:nvSpPr>
        <p:spPr>
          <a:xfrm>
            <a:off x="3216400" y="5351350"/>
            <a:ext cx="2613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300"/>
              </a:spcAft>
              <a:buNone/>
            </a:pPr>
            <a:r>
              <a:rPr lang="en-GB" sz="1200" b="1" u="sng">
                <a:solidFill>
                  <a:schemeClr val="hlink"/>
                </a:solidFill>
                <a:hlinkClick r:id="rId16" action="ppaction://hlinksldjump"/>
              </a:rPr>
              <a:t>TPD Proposal Template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1539"/>
        <p:cNvGrpSpPr/>
        <p:nvPr/>
      </p:nvGrpSpPr>
      <p:grpSpPr>
        <a:xfrm>
          <a:off x="0" y="0"/>
          <a:ext cx="0" cy="0"/>
          <a:chOff x="0" y="0"/>
          <a:chExt cx="0" cy="0"/>
        </a:xfrm>
      </p:grpSpPr>
      <p:sp>
        <p:nvSpPr>
          <p:cNvPr id="1540" name="Google Shape;1540;p151"/>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Tax Opportunities Portal</a:t>
            </a:r>
            <a:endParaRPr b="1">
              <a:latin typeface="Arial"/>
              <a:ea typeface="Arial"/>
              <a:cs typeface="Arial"/>
              <a:sym typeface="Arial"/>
            </a:endParaRPr>
          </a:p>
        </p:txBody>
      </p:sp>
      <p:graphicFrame>
        <p:nvGraphicFramePr>
          <p:cNvPr id="1541" name="Google Shape;1541;p151"/>
          <p:cNvGraphicFramePr/>
          <p:nvPr/>
        </p:nvGraphicFramePr>
        <p:xfrm>
          <a:off x="4341000" y="931225"/>
          <a:ext cx="7755000" cy="3981897"/>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Fairly resourcing opportunities within the network and firm.</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The Tax Opportunities Portal is a live virtual hub advertising projects across Tax as well as Firm Wide opportunities. The aim of the portal is to provide transparency on the roles we have available and Fair Access to Work.</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How to use it</a:t>
                      </a:r>
                      <a:endParaRPr sz="1000">
                        <a:solidFill>
                          <a:schemeClr val="dk1"/>
                        </a:solidFill>
                      </a:endParaRPr>
                    </a:p>
                    <a:p>
                      <a:pPr marL="457200" lvl="0" indent="-292100" algn="l" rtl="0">
                        <a:lnSpc>
                          <a:spcPct val="138000"/>
                        </a:lnSpc>
                        <a:spcBef>
                          <a:spcPts val="0"/>
                        </a:spcBef>
                        <a:spcAft>
                          <a:spcPts val="0"/>
                        </a:spcAft>
                        <a:buClr>
                          <a:schemeClr val="dk1"/>
                        </a:buClr>
                        <a:buSzPts val="1000"/>
                        <a:buChar char="●"/>
                      </a:pPr>
                      <a:r>
                        <a:rPr lang="en-GB" sz="1000" b="1" u="sng">
                          <a:solidFill>
                            <a:schemeClr val="dk1"/>
                          </a:solidFill>
                          <a:highlight>
                            <a:schemeClr val="lt1"/>
                          </a:highlight>
                        </a:rPr>
                        <a:t>Requesting resource</a:t>
                      </a:r>
                      <a:r>
                        <a:rPr lang="en-GB" sz="1000">
                          <a:solidFill>
                            <a:schemeClr val="dk1"/>
                          </a:solidFill>
                          <a:highlight>
                            <a:schemeClr val="lt1"/>
                          </a:highlight>
                        </a:rPr>
                        <a:t> - Please use the request resource button on the portal homepage, remembering to fill in as much information as possible and add any specific information you feel needs to known.</a:t>
                      </a:r>
                      <a:endParaRPr sz="1000">
                        <a:solidFill>
                          <a:schemeClr val="dk1"/>
                        </a:solidFill>
                        <a:highlight>
                          <a:schemeClr val="lt1"/>
                        </a:highlight>
                      </a:endParaRPr>
                    </a:p>
                    <a:p>
                      <a:pPr marL="457200" lvl="0" indent="-292100" algn="l" rtl="0">
                        <a:lnSpc>
                          <a:spcPct val="138000"/>
                        </a:lnSpc>
                        <a:spcBef>
                          <a:spcPts val="0"/>
                        </a:spcBef>
                        <a:spcAft>
                          <a:spcPts val="0"/>
                        </a:spcAft>
                        <a:buClr>
                          <a:schemeClr val="dk1"/>
                        </a:buClr>
                        <a:buSzPts val="1000"/>
                        <a:buChar char="●"/>
                      </a:pPr>
                      <a:r>
                        <a:rPr lang="en-GB" sz="1000" b="1" u="sng">
                          <a:solidFill>
                            <a:schemeClr val="dk1"/>
                          </a:solidFill>
                          <a:highlight>
                            <a:schemeClr val="lt1"/>
                          </a:highlight>
                        </a:rPr>
                        <a:t>Seeking opportunities</a:t>
                      </a:r>
                      <a:r>
                        <a:rPr lang="en-GB" sz="1000">
                          <a:solidFill>
                            <a:schemeClr val="dk1"/>
                          </a:solidFill>
                          <a:highlight>
                            <a:schemeClr val="lt1"/>
                          </a:highlight>
                        </a:rPr>
                        <a:t> - When you are looking for work, remember to review your local opportunities board (and others if applicable) within the portal and keep an eye on your Google Hangouts for push notifications of new roles. </a:t>
                      </a:r>
                      <a:endParaRPr sz="1000">
                        <a:solidFill>
                          <a:schemeClr val="dk1"/>
                        </a:solidFill>
                      </a:endParaRPr>
                    </a:p>
                    <a:p>
                      <a:pPr marL="457200" lvl="0" indent="-292100" algn="l" rtl="0">
                        <a:lnSpc>
                          <a:spcPct val="138000"/>
                        </a:lnSpc>
                        <a:spcBef>
                          <a:spcPts val="0"/>
                        </a:spcBef>
                        <a:spcAft>
                          <a:spcPts val="0"/>
                        </a:spcAft>
                        <a:buClr>
                          <a:schemeClr val="dk1"/>
                        </a:buClr>
                        <a:buSzPts val="1000"/>
                        <a:buChar char="●"/>
                      </a:pPr>
                      <a:r>
                        <a:rPr lang="en-GB" sz="1000" b="1" u="sng">
                          <a:solidFill>
                            <a:schemeClr val="dk1"/>
                          </a:solidFill>
                          <a:highlight>
                            <a:schemeClr val="lt1"/>
                          </a:highlight>
                        </a:rPr>
                        <a:t>Profile &amp; capacity updates</a:t>
                      </a:r>
                      <a:r>
                        <a:rPr lang="en-GB" sz="1000">
                          <a:solidFill>
                            <a:schemeClr val="dk1"/>
                          </a:solidFill>
                          <a:highlight>
                            <a:schemeClr val="lt1"/>
                          </a:highlight>
                        </a:rPr>
                        <a:t> - Please make sure you have updated your</a:t>
                      </a:r>
                      <a:r>
                        <a:rPr lang="en-GB" sz="1000">
                          <a:solidFill>
                            <a:schemeClr val="dk1"/>
                          </a:solidFill>
                          <a:highlight>
                            <a:schemeClr val="lt1"/>
                          </a:highlight>
                          <a:uFill>
                            <a:noFill/>
                          </a:uFill>
                          <a:hlinkClick r:id="rId3">
                            <a:extLst>
                              <a:ext uri="{A12FA001-AC4F-418D-AE19-62706E023703}">
                                <ahyp:hlinkClr xmlns:ahyp="http://schemas.microsoft.com/office/drawing/2018/hyperlinkcolor" val="tx"/>
                              </a:ext>
                            </a:extLst>
                          </a:hlinkClick>
                        </a:rPr>
                        <a:t> </a:t>
                      </a:r>
                      <a:r>
                        <a:rPr lang="en-GB" sz="1000" u="sng">
                          <a:solidFill>
                            <a:srgbClr val="1155CC"/>
                          </a:solidFill>
                          <a:highlight>
                            <a:schemeClr val="lt1"/>
                          </a:highlight>
                          <a:hlinkClick r:id="rId3">
                            <a:extLst>
                              <a:ext uri="{A12FA001-AC4F-418D-AE19-62706E023703}">
                                <ahyp:hlinkClr xmlns:ahyp="http://schemas.microsoft.com/office/drawing/2018/hyperlinkcolor" val="tx"/>
                              </a:ext>
                            </a:extLst>
                          </a:hlinkClick>
                        </a:rPr>
                        <a:t>Workday Skills Profile</a:t>
                      </a:r>
                      <a:r>
                        <a:rPr lang="en-GB" sz="1000">
                          <a:solidFill>
                            <a:schemeClr val="dk1"/>
                          </a:solidFill>
                          <a:highlight>
                            <a:schemeClr val="lt1"/>
                          </a:highlight>
                        </a:rPr>
                        <a:t> and you regularly update your bookings in S&amp;D so your resourcing team knows if you have capacity.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a:solidFill>
                            <a:schemeClr val="dk1"/>
                          </a:solidFill>
                          <a:highlight>
                            <a:schemeClr val="lt1"/>
                          </a:highlight>
                          <a:latin typeface="Roboto"/>
                          <a:ea typeface="Roboto"/>
                          <a:cs typeface="Roboto"/>
                          <a:sym typeface="Roboto"/>
                        </a:rPr>
                        <a:t>Your local resourcing contact</a:t>
                      </a:r>
                      <a:endParaRPr sz="1050">
                        <a:solidFill>
                          <a:schemeClr val="dk1"/>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4"/>
                        </a:rPr>
                        <a:t>Link to Tax Opportunities Portal</a:t>
                      </a:r>
                      <a:endParaRPr sz="1000" b="1" u="sng">
                        <a:solidFill>
                          <a:schemeClr val="hlink"/>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5"/>
                        </a:rPr>
                        <a:t>Link to video guidance</a:t>
                      </a:r>
                      <a:endParaRPr sz="1000" b="1" u="sng">
                        <a:solidFill>
                          <a:schemeClr val="hlink"/>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6"/>
                        </a:rPr>
                        <a:t>Link to training slides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542" name="Google Shape;1542;p151"/>
          <p:cNvGrpSpPr/>
          <p:nvPr/>
        </p:nvGrpSpPr>
        <p:grpSpPr>
          <a:xfrm>
            <a:off x="4413548" y="1076422"/>
            <a:ext cx="3954405" cy="3613976"/>
            <a:chOff x="4419598" y="1608497"/>
            <a:chExt cx="3954405" cy="3613976"/>
          </a:xfrm>
        </p:grpSpPr>
        <p:sp>
          <p:nvSpPr>
            <p:cNvPr id="1543" name="Google Shape;1543;p151"/>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544" name="Google Shape;1544;p151"/>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545" name="Google Shape;1545;p151"/>
            <p:cNvSpPr/>
            <p:nvPr/>
          </p:nvSpPr>
          <p:spPr>
            <a:xfrm>
              <a:off x="4419605" y="34704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546" name="Google Shape;1546;p151"/>
            <p:cNvSpPr/>
            <p:nvPr/>
          </p:nvSpPr>
          <p:spPr>
            <a:xfrm>
              <a:off x="7918097" y="4765273"/>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547" name="Google Shape;1547;p151"/>
            <p:cNvSpPr/>
            <p:nvPr/>
          </p:nvSpPr>
          <p:spPr>
            <a:xfrm>
              <a:off x="4419598" y="47652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548" name="Google Shape;1548;p151"/>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549" name="Google Shape;1549;p151"/>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550" name="Google Shape;1550;p151"/>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551" name="Google Shape;1551;p151"/>
          <p:cNvPicPr preferRelativeResize="0"/>
          <p:nvPr/>
        </p:nvPicPr>
        <p:blipFill>
          <a:blip r:embed="rId7">
            <a:alphaModFix/>
          </a:blip>
          <a:stretch>
            <a:fillRect/>
          </a:stretch>
        </p:blipFill>
        <p:spPr>
          <a:xfrm>
            <a:off x="442925" y="2375488"/>
            <a:ext cx="3188377" cy="1548076"/>
          </a:xfrm>
          <a:prstGeom prst="rect">
            <a:avLst/>
          </a:prstGeom>
          <a:noFill/>
          <a:ln>
            <a:noFill/>
          </a:ln>
        </p:spPr>
      </p:pic>
      <p:sp>
        <p:nvSpPr>
          <p:cNvPr id="1552" name="Google Shape;1552;p151"/>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1557"/>
        <p:cNvGrpSpPr/>
        <p:nvPr/>
      </p:nvGrpSpPr>
      <p:grpSpPr>
        <a:xfrm>
          <a:off x="0" y="0"/>
          <a:ext cx="0" cy="0"/>
          <a:chOff x="0" y="0"/>
          <a:chExt cx="0" cy="0"/>
        </a:xfrm>
      </p:grpSpPr>
      <p:sp>
        <p:nvSpPr>
          <p:cNvPr id="1558" name="Google Shape;1558;p152"/>
          <p:cNvSpPr txBox="1">
            <a:spLocks noGrp="1"/>
          </p:cNvSpPr>
          <p:nvPr>
            <p:ph type="title"/>
          </p:nvPr>
        </p:nvSpPr>
        <p:spPr>
          <a:xfrm>
            <a:off x="442925" y="761900"/>
            <a:ext cx="31107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TPD Proposal Template</a:t>
            </a:r>
            <a:endParaRPr b="1">
              <a:latin typeface="Arial"/>
              <a:ea typeface="Arial"/>
              <a:cs typeface="Arial"/>
              <a:sym typeface="Arial"/>
            </a:endParaRPr>
          </a:p>
        </p:txBody>
      </p:sp>
      <p:graphicFrame>
        <p:nvGraphicFramePr>
          <p:cNvPr id="1559" name="Google Shape;1559;p152"/>
          <p:cNvGraphicFramePr/>
          <p:nvPr/>
        </p:nvGraphicFramePr>
        <p:xfrm>
          <a:off x="4341000" y="931225"/>
          <a:ext cx="7755000" cy="484436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870250">
                <a:tc>
                  <a:txBody>
                    <a:bodyPr/>
                    <a:lstStyle/>
                    <a:p>
                      <a:pPr marL="0" lvl="0" indent="0" algn="l" rtl="0">
                        <a:spcBef>
                          <a:spcPts val="0"/>
                        </a:spcBef>
                        <a:spcAft>
                          <a:spcPts val="0"/>
                        </a:spcAft>
                        <a:buNone/>
                      </a:pPr>
                      <a:r>
                        <a:rPr lang="en-GB" sz="1500" b="1">
                          <a:solidFill>
                            <a:schemeClr val="accent4"/>
                          </a:solidFill>
                        </a:rPr>
                        <a:t>              </a:t>
                      </a:r>
                      <a:endParaRPr sz="15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Designing slides to be comprehensive, covering all potential transfer pricing compliance offerings (CbCR, Master File, Local Files and local TP forms) and different alternative approaches (e.g. allocation of responsibilities between PwC and the client, duration of the engagement, etc.)</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37900">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features of our solution</a:t>
                      </a:r>
                      <a:endParaRPr sz="1200" b="1">
                        <a:solidFill>
                          <a:schemeClr val="accent4"/>
                        </a:solidFill>
                      </a:endParaRPr>
                    </a:p>
                    <a:p>
                      <a:pPr marL="609600" lvl="0" indent="-368300" algn="l" rtl="0">
                        <a:spcBef>
                          <a:spcPts val="0"/>
                        </a:spcBef>
                        <a:spcAft>
                          <a:spcPts val="0"/>
                        </a:spcAft>
                        <a:buClr>
                          <a:schemeClr val="dk1"/>
                        </a:buClr>
                        <a:buSzPts val="1000"/>
                        <a:buChar char="●"/>
                      </a:pPr>
                      <a:r>
                        <a:rPr lang="en-GB" sz="1000">
                          <a:solidFill>
                            <a:schemeClr val="dk1"/>
                          </a:solidFill>
                        </a:rPr>
                        <a:t>The template is consistent with our current network TP documentation strategy</a:t>
                      </a:r>
                      <a:endParaRPr sz="1000">
                        <a:solidFill>
                          <a:schemeClr val="dk1"/>
                        </a:solidFill>
                      </a:endParaRPr>
                    </a:p>
                    <a:p>
                      <a:pPr marL="609600" lvl="0" indent="-368300" algn="l" rtl="0">
                        <a:spcBef>
                          <a:spcPts val="0"/>
                        </a:spcBef>
                        <a:spcAft>
                          <a:spcPts val="0"/>
                        </a:spcAft>
                        <a:buClr>
                          <a:schemeClr val="dk1"/>
                        </a:buClr>
                        <a:buSzPts val="1000"/>
                        <a:buChar char="●"/>
                      </a:pPr>
                      <a:r>
                        <a:rPr lang="en-GB" sz="1000">
                          <a:solidFill>
                            <a:schemeClr val="dk1"/>
                          </a:solidFill>
                        </a:rPr>
                        <a:t>Been prepared by leveraging the best bits from a number of recent successful GCD proposals. </a:t>
                      </a:r>
                      <a:endParaRPr sz="1000">
                        <a:solidFill>
                          <a:schemeClr val="dk1"/>
                        </a:solidFill>
                      </a:endParaRPr>
                    </a:p>
                    <a:p>
                      <a:pPr marL="609600" lvl="0" indent="-368300" algn="l" rtl="0">
                        <a:spcBef>
                          <a:spcPts val="0"/>
                        </a:spcBef>
                        <a:spcAft>
                          <a:spcPts val="0"/>
                        </a:spcAft>
                        <a:buClr>
                          <a:schemeClr val="dk1"/>
                        </a:buClr>
                        <a:buSzPts val="1000"/>
                        <a:buChar char="●"/>
                      </a:pPr>
                      <a:r>
                        <a:rPr lang="en-GB" sz="1000">
                          <a:solidFill>
                            <a:schemeClr val="dk1"/>
                          </a:solidFill>
                        </a:rPr>
                        <a:t>The template will require customisation to meet the client's specific requirements and circumstances but it should provide a good, consistent starting point and allow us to complete the first 30% - 50% of a proposal more quickly and easily.</a:t>
                      </a:r>
                      <a:endParaRPr sz="1000">
                        <a:solidFill>
                          <a:schemeClr val="dk1"/>
                        </a:solidFill>
                      </a:endParaRPr>
                    </a:p>
                    <a:p>
                      <a:pPr marL="609600" lvl="0" indent="-368300" algn="l" rtl="0">
                        <a:spcBef>
                          <a:spcPts val="0"/>
                        </a:spcBef>
                        <a:spcAft>
                          <a:spcPts val="0"/>
                        </a:spcAft>
                        <a:buClr>
                          <a:schemeClr val="dk1"/>
                        </a:buClr>
                        <a:buSzPts val="1000"/>
                        <a:buChar char="●"/>
                      </a:pPr>
                      <a:r>
                        <a:rPr lang="en-GB" sz="1000">
                          <a:solidFill>
                            <a:schemeClr val="dk1"/>
                          </a:solidFill>
                        </a:rPr>
                        <a:t>A number of comments are included in the Google document to provide guidance on the inclusion and/or content of certain pages (including where more than one alternative option is provided). </a:t>
                      </a:r>
                      <a:endParaRPr sz="1000">
                        <a:solidFill>
                          <a:schemeClr val="dk1"/>
                        </a:solidFill>
                      </a:endParaRPr>
                    </a:p>
                    <a:p>
                      <a:pPr marL="609600" lvl="0" indent="-368300" algn="l" rtl="0">
                        <a:spcBef>
                          <a:spcPts val="0"/>
                        </a:spcBef>
                        <a:spcAft>
                          <a:spcPts val="0"/>
                        </a:spcAft>
                        <a:buClr>
                          <a:schemeClr val="dk1"/>
                        </a:buClr>
                        <a:buSzPts val="1000"/>
                        <a:buChar char="●"/>
                      </a:pPr>
                      <a:r>
                        <a:rPr lang="en-GB" sz="1000">
                          <a:solidFill>
                            <a:schemeClr val="dk1"/>
                          </a:solidFill>
                        </a:rPr>
                        <a:t>Additionally, a number of common variable terms are highlighted in yellow in the document. The intention is to automate this proposal next, at which point the need for this guidance and the alternatives should be significantly reduced.</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245025">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a:t>
                      </a:r>
                      <a:endParaRPr sz="1100">
                        <a:solidFill>
                          <a:schemeClr val="dk1"/>
                        </a:solidFill>
                      </a:endParaRPr>
                    </a:p>
                    <a:p>
                      <a:pPr marL="609600" lvl="0" indent="-368300" algn="l" rtl="0">
                        <a:spcBef>
                          <a:spcPts val="0"/>
                        </a:spcBef>
                        <a:spcAft>
                          <a:spcPts val="0"/>
                        </a:spcAft>
                        <a:buClr>
                          <a:schemeClr val="dk1"/>
                        </a:buClr>
                        <a:buSzPts val="1000"/>
                        <a:buChar char="●"/>
                      </a:pPr>
                      <a:r>
                        <a:rPr lang="en-GB" sz="1000">
                          <a:solidFill>
                            <a:schemeClr val="dk1"/>
                          </a:solidFill>
                        </a:rPr>
                        <a:t>The template can be accessed via the link below and will also be available on the TP Network site under Operational Efficiency &gt;&gt; Documentation.</a:t>
                      </a:r>
                      <a:endParaRPr sz="1000">
                        <a:solidFill>
                          <a:schemeClr val="dk1"/>
                        </a:solidFill>
                      </a:endParaRPr>
                    </a:p>
                    <a:p>
                      <a:pPr marL="609600" lvl="0" indent="-368300" algn="l" rtl="0">
                        <a:spcBef>
                          <a:spcPts val="0"/>
                        </a:spcBef>
                        <a:spcAft>
                          <a:spcPts val="0"/>
                        </a:spcAft>
                        <a:buClr>
                          <a:schemeClr val="dk1"/>
                        </a:buClr>
                        <a:buSzPts val="1000"/>
                        <a:buChar char="●"/>
                      </a:pPr>
                      <a:r>
                        <a:rPr lang="en-GB" sz="1000">
                          <a:solidFill>
                            <a:schemeClr val="dk1"/>
                          </a:solidFill>
                        </a:rPr>
                        <a:t>To create your proposal, go into the template, click File &gt;&gt; Make a Copy, and make sure you tick the ‘Copy comments and suggestions’ option. </a:t>
                      </a:r>
                      <a:endParaRPr sz="1000">
                        <a:solidFill>
                          <a:schemeClr val="dk1"/>
                        </a:solidFill>
                      </a:endParaRPr>
                    </a:p>
                    <a:p>
                      <a:pPr marL="609600" lvl="0" indent="-368300" algn="l" rtl="0">
                        <a:spcBef>
                          <a:spcPts val="0"/>
                        </a:spcBef>
                        <a:spcAft>
                          <a:spcPts val="0"/>
                        </a:spcAft>
                        <a:buClr>
                          <a:schemeClr val="dk1"/>
                        </a:buClr>
                        <a:buSzPts val="1000"/>
                        <a:buChar char="●"/>
                      </a:pPr>
                      <a:r>
                        <a:rPr lang="en-GB" sz="1000">
                          <a:solidFill>
                            <a:schemeClr val="dk1"/>
                          </a:solidFill>
                        </a:rPr>
                        <a:t>Please DO NOT make edits in the core template document itself - if you have any suggestions or spot an error, please reach out to the team who will update it directly.</a:t>
                      </a:r>
                      <a:endParaRPr sz="7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80425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100" b="1" u="sng">
                          <a:solidFill>
                            <a:schemeClr val="hlink"/>
                          </a:solidFill>
                          <a:highlight>
                            <a:srgbClr val="FFFFFF"/>
                          </a:highlight>
                          <a:latin typeface="Roboto"/>
                          <a:ea typeface="Roboto"/>
                          <a:cs typeface="Roboto"/>
                          <a:sym typeface="Roboto"/>
                          <a:hlinkClick r:id="rId3"/>
                        </a:rPr>
                        <a:t>caoilin.kearns@pwc.com</a:t>
                      </a:r>
                      <a:endParaRPr sz="11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100" b="1" u="sng">
                          <a:solidFill>
                            <a:schemeClr val="hlink"/>
                          </a:solidFill>
                          <a:highlight>
                            <a:srgbClr val="FFFFFF"/>
                          </a:highlight>
                          <a:latin typeface="Roboto"/>
                          <a:ea typeface="Roboto"/>
                          <a:cs typeface="Roboto"/>
                          <a:sym typeface="Roboto"/>
                          <a:hlinkClick r:id="rId4"/>
                        </a:rPr>
                        <a:t>will.barritt@pwc.com</a:t>
                      </a:r>
                      <a:r>
                        <a:rPr lang="en-GB" sz="1100" b="1">
                          <a:solidFill>
                            <a:schemeClr val="accent4"/>
                          </a:solidFill>
                          <a:highlight>
                            <a:srgbClr val="FFFFFF"/>
                          </a:highlight>
                          <a:latin typeface="Roboto"/>
                          <a:ea typeface="Roboto"/>
                          <a:cs typeface="Roboto"/>
                          <a:sym typeface="Roboto"/>
                        </a:rPr>
                        <a:t> </a:t>
                      </a:r>
                      <a:endParaRPr sz="11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609600" lvl="0" indent="-374650" algn="l" rtl="0">
                        <a:spcBef>
                          <a:spcPts val="0"/>
                        </a:spcBef>
                        <a:spcAft>
                          <a:spcPts val="0"/>
                        </a:spcAft>
                        <a:buClr>
                          <a:schemeClr val="dk1"/>
                        </a:buClr>
                        <a:buSzPts val="1100"/>
                        <a:buChar char="●"/>
                      </a:pPr>
                      <a:r>
                        <a:rPr lang="en-GB" sz="1100" b="1" u="sng">
                          <a:solidFill>
                            <a:schemeClr val="hlink"/>
                          </a:solidFill>
                          <a:hlinkClick r:id="rId5"/>
                        </a:rPr>
                        <a:t>TPD proposal template</a:t>
                      </a:r>
                      <a:endParaRPr sz="11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1560" name="Google Shape;1560;p152"/>
          <p:cNvSpPr/>
          <p:nvPr/>
        </p:nvSpPr>
        <p:spPr>
          <a:xfrm>
            <a:off x="4414198" y="107642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561" name="Google Shape;1561;p152"/>
          <p:cNvSpPr/>
          <p:nvPr/>
        </p:nvSpPr>
        <p:spPr>
          <a:xfrm>
            <a:off x="4414343" y="192762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562" name="Google Shape;1562;p152"/>
          <p:cNvSpPr/>
          <p:nvPr/>
        </p:nvSpPr>
        <p:spPr>
          <a:xfrm>
            <a:off x="4413555" y="4260153"/>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000000"/>
              </a:solidFill>
              <a:latin typeface="Arial"/>
              <a:ea typeface="Arial"/>
              <a:cs typeface="Arial"/>
              <a:sym typeface="Arial"/>
            </a:endParaRPr>
          </a:p>
        </p:txBody>
      </p:sp>
      <p:sp>
        <p:nvSpPr>
          <p:cNvPr id="1563" name="Google Shape;1563;p152"/>
          <p:cNvSpPr/>
          <p:nvPr/>
        </p:nvSpPr>
        <p:spPr>
          <a:xfrm>
            <a:off x="7990547" y="51206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564" name="Google Shape;1564;p152"/>
          <p:cNvSpPr/>
          <p:nvPr/>
        </p:nvSpPr>
        <p:spPr>
          <a:xfrm>
            <a:off x="4414340" y="51206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565" name="Google Shape;1565;p152"/>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800" b="1"/>
              <a:t>Time saver</a:t>
            </a:r>
            <a:endParaRPr sz="1800" b="1"/>
          </a:p>
        </p:txBody>
      </p:sp>
      <p:sp>
        <p:nvSpPr>
          <p:cNvPr id="1566" name="Google Shape;1566;p152"/>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800" b="1">
                <a:solidFill>
                  <a:schemeClr val="dk1"/>
                </a:solidFill>
              </a:rPr>
              <a:t>Easy to use</a:t>
            </a:r>
            <a:endParaRPr sz="1800" b="1">
              <a:solidFill>
                <a:schemeClr val="dk1"/>
              </a:solidFill>
            </a:endParaRPr>
          </a:p>
        </p:txBody>
      </p:sp>
      <p:sp>
        <p:nvSpPr>
          <p:cNvPr id="1567" name="Google Shape;1567;p152"/>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800" b="1">
                <a:solidFill>
                  <a:schemeClr val="dk1"/>
                </a:solidFill>
              </a:rPr>
              <a:t>Template</a:t>
            </a:r>
            <a:endParaRPr sz="1800" b="1">
              <a:solidFill>
                <a:schemeClr val="dk1"/>
              </a:solidFill>
            </a:endParaRPr>
          </a:p>
        </p:txBody>
      </p:sp>
      <p:sp>
        <p:nvSpPr>
          <p:cNvPr id="1568" name="Google Shape;1568;p152"/>
          <p:cNvSpPr txBox="1"/>
          <p:nvPr/>
        </p:nvSpPr>
        <p:spPr>
          <a:xfrm>
            <a:off x="67400" y="64675"/>
            <a:ext cx="12062100" cy="415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sz="1500" b="1"/>
              <a:t>  </a:t>
            </a:r>
            <a:endParaRPr sz="1500" b="1"/>
          </a:p>
        </p:txBody>
      </p:sp>
      <p:pic>
        <p:nvPicPr>
          <p:cNvPr id="1569" name="Google Shape;1569;p152"/>
          <p:cNvPicPr preferRelativeResize="0"/>
          <p:nvPr/>
        </p:nvPicPr>
        <p:blipFill rotWithShape="1">
          <a:blip r:embed="rId12">
            <a:alphaModFix/>
          </a:blip>
          <a:srcRect t="13897" r="17769"/>
          <a:stretch/>
        </p:blipFill>
        <p:spPr>
          <a:xfrm>
            <a:off x="67400" y="1972300"/>
            <a:ext cx="4159796" cy="228786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574"/>
        <p:cNvGrpSpPr/>
        <p:nvPr/>
      </p:nvGrpSpPr>
      <p:grpSpPr>
        <a:xfrm>
          <a:off x="0" y="0"/>
          <a:ext cx="0" cy="0"/>
          <a:chOff x="0" y="0"/>
          <a:chExt cx="0" cy="0"/>
        </a:xfrm>
      </p:grpSpPr>
      <p:grpSp>
        <p:nvGrpSpPr>
          <p:cNvPr id="1575" name="Google Shape;1575;p153"/>
          <p:cNvGrpSpPr/>
          <p:nvPr/>
        </p:nvGrpSpPr>
        <p:grpSpPr>
          <a:xfrm>
            <a:off x="3175625" y="2034645"/>
            <a:ext cx="2847684" cy="3402097"/>
            <a:chOff x="501729" y="3042015"/>
            <a:chExt cx="2442059" cy="2917500"/>
          </a:xfrm>
        </p:grpSpPr>
        <p:grpSp>
          <p:nvGrpSpPr>
            <p:cNvPr id="1576" name="Google Shape;1576;p153"/>
            <p:cNvGrpSpPr/>
            <p:nvPr/>
          </p:nvGrpSpPr>
          <p:grpSpPr>
            <a:xfrm>
              <a:off x="818288" y="3042015"/>
              <a:ext cx="2125500" cy="2917500"/>
              <a:chOff x="619226" y="3042015"/>
              <a:chExt cx="2125500" cy="2917500"/>
            </a:xfrm>
          </p:grpSpPr>
          <p:sp>
            <p:nvSpPr>
              <p:cNvPr id="1577" name="Google Shape;1577;p153"/>
              <p:cNvSpPr/>
              <p:nvPr/>
            </p:nvSpPr>
            <p:spPr>
              <a:xfrm>
                <a:off x="619226" y="3042015"/>
                <a:ext cx="2125500" cy="2917500"/>
              </a:xfrm>
              <a:prstGeom prst="rightArrow">
                <a:avLst>
                  <a:gd name="adj1" fmla="val 77182"/>
                  <a:gd name="adj2" fmla="val 68908"/>
                </a:avLst>
              </a:pr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1578" name="Google Shape;1578;p153"/>
              <p:cNvSpPr txBox="1"/>
              <p:nvPr/>
            </p:nvSpPr>
            <p:spPr>
              <a:xfrm>
                <a:off x="758439" y="3480168"/>
                <a:ext cx="1305900" cy="20301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Financial Insights</a:t>
                </a:r>
                <a:endParaRPr b="1">
                  <a:solidFill>
                    <a:schemeClr val="lt1"/>
                  </a:solidFill>
                </a:endParaRPr>
              </a:p>
              <a:p>
                <a:pPr marL="0" marR="0" lvl="0" indent="0" algn="l" rtl="0">
                  <a:spcBef>
                    <a:spcPts val="0"/>
                  </a:spcBef>
                  <a:spcAft>
                    <a:spcPts val="0"/>
                  </a:spcAft>
                  <a:buNone/>
                </a:pPr>
                <a:endParaRPr b="1">
                  <a:solidFill>
                    <a:schemeClr val="lt1"/>
                  </a:solidFill>
                </a:endParaRPr>
              </a:p>
              <a:p>
                <a:pPr marL="0" marR="0" lvl="0" indent="0" algn="l"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Tax Opportunities Portal</a:t>
                </a:r>
                <a:endParaRPr b="1">
                  <a:solidFill>
                    <a:schemeClr val="lt1"/>
                  </a:solidFill>
                </a:endParaRPr>
              </a:p>
            </p:txBody>
          </p:sp>
        </p:grpSp>
        <p:sp>
          <p:nvSpPr>
            <p:cNvPr id="1579" name="Google Shape;1579;p153"/>
            <p:cNvSpPr txBox="1"/>
            <p:nvPr/>
          </p:nvSpPr>
          <p:spPr>
            <a:xfrm rot="-5400000">
              <a:off x="-540321" y="4377093"/>
              <a:ext cx="2295000" cy="2109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1800" b="1" u="sng">
                  <a:solidFill>
                    <a:schemeClr val="hlink"/>
                  </a:solidFill>
                  <a:hlinkClick r:id="rId3" action="ppaction://hlinksldjump"/>
                </a:rPr>
                <a:t>Other</a:t>
              </a:r>
              <a:endParaRPr sz="1800"/>
            </a:p>
          </p:txBody>
        </p:sp>
      </p:grpSp>
      <p:sp>
        <p:nvSpPr>
          <p:cNvPr id="1580" name="Google Shape;1580;p153">
            <a:hlinkClick r:id="rId3" action="ppaction://hlinksldjump"/>
          </p:cNvPr>
          <p:cNvSpPr/>
          <p:nvPr/>
        </p:nvSpPr>
        <p:spPr>
          <a:xfrm>
            <a:off x="5409041" y="3491328"/>
            <a:ext cx="407935" cy="341266"/>
          </a:xfrm>
          <a:custGeom>
            <a:avLst/>
            <a:gdLst/>
            <a:ahLst/>
            <a:cxnLst/>
            <a:rect l="l" t="t" r="r" b="b"/>
            <a:pathLst>
              <a:path w="239" h="200" extrusionOk="0">
                <a:moveTo>
                  <a:pt x="68" y="15"/>
                </a:moveTo>
                <a:cubicBezTo>
                  <a:pt x="87" y="15"/>
                  <a:pt x="103" y="30"/>
                  <a:pt x="103" y="49"/>
                </a:cubicBezTo>
                <a:cubicBezTo>
                  <a:pt x="103" y="68"/>
                  <a:pt x="87" y="84"/>
                  <a:pt x="68" y="84"/>
                </a:cubicBezTo>
                <a:cubicBezTo>
                  <a:pt x="49" y="84"/>
                  <a:pt x="33" y="68"/>
                  <a:pt x="33" y="49"/>
                </a:cubicBezTo>
                <a:cubicBezTo>
                  <a:pt x="33" y="30"/>
                  <a:pt x="49" y="15"/>
                  <a:pt x="68" y="15"/>
                </a:cubicBezTo>
                <a:moveTo>
                  <a:pt x="68" y="99"/>
                </a:moveTo>
                <a:cubicBezTo>
                  <a:pt x="95" y="99"/>
                  <a:pt x="118" y="77"/>
                  <a:pt x="118" y="49"/>
                </a:cubicBezTo>
                <a:cubicBezTo>
                  <a:pt x="118" y="22"/>
                  <a:pt x="95" y="0"/>
                  <a:pt x="68" y="0"/>
                </a:cubicBezTo>
                <a:cubicBezTo>
                  <a:pt x="41" y="0"/>
                  <a:pt x="18" y="22"/>
                  <a:pt x="18" y="49"/>
                </a:cubicBezTo>
                <a:cubicBezTo>
                  <a:pt x="18" y="77"/>
                  <a:pt x="41" y="99"/>
                  <a:pt x="68" y="99"/>
                </a:cubicBezTo>
                <a:moveTo>
                  <a:pt x="187" y="61"/>
                </a:moveTo>
                <a:cubicBezTo>
                  <a:pt x="201" y="61"/>
                  <a:pt x="211" y="72"/>
                  <a:pt x="211" y="85"/>
                </a:cubicBezTo>
                <a:cubicBezTo>
                  <a:pt x="211" y="98"/>
                  <a:pt x="201" y="109"/>
                  <a:pt x="187" y="109"/>
                </a:cubicBezTo>
                <a:cubicBezTo>
                  <a:pt x="174" y="109"/>
                  <a:pt x="163" y="98"/>
                  <a:pt x="163" y="85"/>
                </a:cubicBezTo>
                <a:cubicBezTo>
                  <a:pt x="163" y="72"/>
                  <a:pt x="174" y="61"/>
                  <a:pt x="187" y="61"/>
                </a:cubicBezTo>
                <a:moveTo>
                  <a:pt x="187" y="124"/>
                </a:moveTo>
                <a:cubicBezTo>
                  <a:pt x="209" y="124"/>
                  <a:pt x="226" y="107"/>
                  <a:pt x="226" y="85"/>
                </a:cubicBezTo>
                <a:cubicBezTo>
                  <a:pt x="226" y="64"/>
                  <a:pt x="209" y="46"/>
                  <a:pt x="187" y="46"/>
                </a:cubicBezTo>
                <a:cubicBezTo>
                  <a:pt x="166" y="46"/>
                  <a:pt x="148" y="64"/>
                  <a:pt x="148" y="85"/>
                </a:cubicBezTo>
                <a:cubicBezTo>
                  <a:pt x="148" y="107"/>
                  <a:pt x="166" y="124"/>
                  <a:pt x="187" y="124"/>
                </a:cubicBezTo>
                <a:moveTo>
                  <a:pt x="224" y="185"/>
                </a:moveTo>
                <a:cubicBezTo>
                  <a:pt x="143" y="185"/>
                  <a:pt x="143" y="185"/>
                  <a:pt x="143" y="185"/>
                </a:cubicBezTo>
                <a:cubicBezTo>
                  <a:pt x="143" y="159"/>
                  <a:pt x="143" y="159"/>
                  <a:pt x="143" y="159"/>
                </a:cubicBezTo>
                <a:cubicBezTo>
                  <a:pt x="167" y="149"/>
                  <a:pt x="200" y="149"/>
                  <a:pt x="224" y="159"/>
                </a:cubicBezTo>
                <a:lnTo>
                  <a:pt x="224" y="185"/>
                </a:lnTo>
                <a:close/>
                <a:moveTo>
                  <a:pt x="128" y="185"/>
                </a:moveTo>
                <a:cubicBezTo>
                  <a:pt x="15" y="185"/>
                  <a:pt x="15" y="185"/>
                  <a:pt x="15" y="185"/>
                </a:cubicBezTo>
                <a:cubicBezTo>
                  <a:pt x="15" y="147"/>
                  <a:pt x="15" y="147"/>
                  <a:pt x="15" y="147"/>
                </a:cubicBezTo>
                <a:cubicBezTo>
                  <a:pt x="48" y="132"/>
                  <a:pt x="94" y="132"/>
                  <a:pt x="128" y="147"/>
                </a:cubicBezTo>
                <a:cubicBezTo>
                  <a:pt x="128" y="150"/>
                  <a:pt x="128" y="150"/>
                  <a:pt x="128" y="150"/>
                </a:cubicBezTo>
                <a:lnTo>
                  <a:pt x="128" y="185"/>
                </a:lnTo>
                <a:close/>
                <a:moveTo>
                  <a:pt x="234" y="148"/>
                </a:moveTo>
                <a:cubicBezTo>
                  <a:pt x="208" y="135"/>
                  <a:pt x="171" y="134"/>
                  <a:pt x="143" y="143"/>
                </a:cubicBezTo>
                <a:cubicBezTo>
                  <a:pt x="143" y="137"/>
                  <a:pt x="143" y="137"/>
                  <a:pt x="143" y="137"/>
                </a:cubicBezTo>
                <a:cubicBezTo>
                  <a:pt x="138" y="135"/>
                  <a:pt x="138" y="135"/>
                  <a:pt x="138" y="135"/>
                </a:cubicBezTo>
                <a:cubicBezTo>
                  <a:pt x="99" y="116"/>
                  <a:pt x="43" y="116"/>
                  <a:pt x="4" y="135"/>
                </a:cubicBezTo>
                <a:cubicBezTo>
                  <a:pt x="0" y="137"/>
                  <a:pt x="0" y="137"/>
                  <a:pt x="0" y="137"/>
                </a:cubicBezTo>
                <a:cubicBezTo>
                  <a:pt x="0" y="200"/>
                  <a:pt x="0" y="200"/>
                  <a:pt x="0" y="200"/>
                </a:cubicBezTo>
                <a:cubicBezTo>
                  <a:pt x="128" y="200"/>
                  <a:pt x="128" y="200"/>
                  <a:pt x="128" y="200"/>
                </a:cubicBezTo>
                <a:cubicBezTo>
                  <a:pt x="143" y="200"/>
                  <a:pt x="143" y="200"/>
                  <a:pt x="143" y="200"/>
                </a:cubicBezTo>
                <a:cubicBezTo>
                  <a:pt x="239" y="200"/>
                  <a:pt x="239" y="200"/>
                  <a:pt x="239" y="200"/>
                </a:cubicBezTo>
                <a:cubicBezTo>
                  <a:pt x="239" y="150"/>
                  <a:pt x="239" y="150"/>
                  <a:pt x="239" y="150"/>
                </a:cubicBezTo>
                <a:lnTo>
                  <a:pt x="234" y="148"/>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684">
              <a:solidFill>
                <a:srgbClr val="000000"/>
              </a:solidFill>
            </a:endParaRPr>
          </a:p>
        </p:txBody>
      </p:sp>
      <p:pic>
        <p:nvPicPr>
          <p:cNvPr id="1581" name="Google Shape;1581;p153">
            <a:hlinkClick r:id="" action="ppaction://noaction"/>
          </p:cNvPr>
          <p:cNvPicPr preferRelativeResize="0"/>
          <p:nvPr/>
        </p:nvPicPr>
        <p:blipFill rotWithShape="1">
          <a:blip r:embed="rId4">
            <a:alphaModFix/>
          </a:blip>
          <a:srcRect r="42082"/>
          <a:stretch/>
        </p:blipFill>
        <p:spPr>
          <a:xfrm>
            <a:off x="7532700" y="916000"/>
            <a:ext cx="2612999" cy="2234268"/>
          </a:xfrm>
          <a:prstGeom prst="rect">
            <a:avLst/>
          </a:prstGeom>
          <a:noFill/>
          <a:ln>
            <a:noFill/>
          </a:ln>
        </p:spPr>
      </p:pic>
      <p:pic>
        <p:nvPicPr>
          <p:cNvPr id="1582" name="Google Shape;1582;p153">
            <a:hlinkClick r:id="rId5" action="ppaction://hlinksldjump"/>
          </p:cNvPr>
          <p:cNvPicPr preferRelativeResize="0"/>
          <p:nvPr/>
        </p:nvPicPr>
        <p:blipFill rotWithShape="1">
          <a:blip r:embed="rId6">
            <a:alphaModFix/>
          </a:blip>
          <a:srcRect r="43217"/>
          <a:stretch/>
        </p:blipFill>
        <p:spPr>
          <a:xfrm>
            <a:off x="7532700" y="3762700"/>
            <a:ext cx="2612991" cy="2234276"/>
          </a:xfrm>
          <a:prstGeom prst="rect">
            <a:avLst/>
          </a:prstGeom>
          <a:noFill/>
          <a:ln>
            <a:noFill/>
          </a:ln>
        </p:spPr>
      </p:pic>
      <p:sp>
        <p:nvSpPr>
          <p:cNvPr id="1583" name="Google Shape;1583;p153"/>
          <p:cNvSpPr txBox="1"/>
          <p:nvPr/>
        </p:nvSpPr>
        <p:spPr>
          <a:xfrm>
            <a:off x="7532700" y="3150275"/>
            <a:ext cx="2613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200" b="1" u="sng">
                <a:solidFill>
                  <a:schemeClr val="hlink"/>
                </a:solidFill>
                <a:hlinkClick r:id="" action="ppaction://noaction"/>
              </a:rPr>
              <a:t>Financial Insights</a:t>
            </a:r>
            <a:endParaRPr/>
          </a:p>
        </p:txBody>
      </p:sp>
      <p:sp>
        <p:nvSpPr>
          <p:cNvPr id="1584" name="Google Shape;1584;p153"/>
          <p:cNvSpPr txBox="1"/>
          <p:nvPr/>
        </p:nvSpPr>
        <p:spPr>
          <a:xfrm>
            <a:off x="7532700" y="5996975"/>
            <a:ext cx="2613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200" b="1" u="sng">
                <a:solidFill>
                  <a:schemeClr val="hlink"/>
                </a:solidFill>
                <a:hlinkClick r:id="rId5" action="ppaction://hlinksldjump"/>
              </a:rPr>
              <a:t>Tax Opportunities Portal</a:t>
            </a:r>
            <a:endParaRPr/>
          </a:p>
        </p:txBody>
      </p:sp>
      <p:sp>
        <p:nvSpPr>
          <p:cNvPr id="1585" name="Google Shape;1585;p153"/>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3" action="ppaction://hlinksldjump"/>
              </a:rPr>
              <a:t>Other</a:t>
            </a:r>
            <a:r>
              <a:rPr lang="en-GB" b="1"/>
              <a:t>  </a:t>
            </a:r>
            <a:endParaRPr b="1"/>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1590"/>
        <p:cNvGrpSpPr/>
        <p:nvPr/>
      </p:nvGrpSpPr>
      <p:grpSpPr>
        <a:xfrm>
          <a:off x="0" y="0"/>
          <a:ext cx="0" cy="0"/>
          <a:chOff x="0" y="0"/>
          <a:chExt cx="0" cy="0"/>
        </a:xfrm>
      </p:grpSpPr>
      <p:sp>
        <p:nvSpPr>
          <p:cNvPr id="1591" name="Google Shape;1591;p154"/>
          <p:cNvSpPr txBox="1">
            <a:spLocks noGrp="1"/>
          </p:cNvSpPr>
          <p:nvPr>
            <p:ph type="title"/>
          </p:nvPr>
        </p:nvSpPr>
        <p:spPr>
          <a:xfrm>
            <a:off x="442933" y="761900"/>
            <a:ext cx="37905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UK local file automation template </a:t>
            </a:r>
            <a:endParaRPr b="1">
              <a:latin typeface="Arial"/>
              <a:ea typeface="Arial"/>
              <a:cs typeface="Arial"/>
              <a:sym typeface="Arial"/>
            </a:endParaRPr>
          </a:p>
        </p:txBody>
      </p:sp>
      <p:graphicFrame>
        <p:nvGraphicFramePr>
          <p:cNvPr id="1592" name="Google Shape;1592;p154"/>
          <p:cNvGraphicFramePr/>
          <p:nvPr/>
        </p:nvGraphicFramePr>
        <p:xfrm>
          <a:off x="4341000" y="931225"/>
          <a:ext cx="7755000" cy="524866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500" b="1">
                          <a:solidFill>
                            <a:schemeClr val="accent4"/>
                          </a:solidFill>
                        </a:rPr>
                        <a:t>              </a:t>
                      </a:r>
                      <a:endParaRPr sz="15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100">
                          <a:solidFill>
                            <a:schemeClr val="dk1"/>
                          </a:solidFill>
                        </a:rPr>
                        <a:t>Creating a pre-populated template to document client’s transfer pricing policies. </a:t>
                      </a:r>
                      <a:endParaRPr sz="11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features of our solution</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Complete a questionnaire with the basic client information i.e name, year end and description of transactions</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Generates a report based on the Local file template </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Includes all of the key sections and creates a “pro-forma” for the economic analysis and 6-step risk analysis for two straightforward categories of transactions - limited risk distribution and provision of services between two counterparties. </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Will save time and reduce errors from rolling forward from missing small updates </a:t>
                      </a:r>
                      <a:endParaRPr sz="11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Guidance notes throughout the document to provide suggestions and advice on the content for each section, and link to further resources.</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The template can be accessed via the link to the right and will also be available on the TP Network site under Operational Efficiency &gt;&gt; Documentation.</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To create your local file, open this </a:t>
                      </a:r>
                      <a:r>
                        <a:rPr lang="en-GB" sz="1100" u="sng">
                          <a:solidFill>
                            <a:schemeClr val="hlink"/>
                          </a:solidFill>
                          <a:hlinkClick r:id="rId3"/>
                        </a:rPr>
                        <a:t>link</a:t>
                      </a:r>
                      <a:r>
                        <a:rPr lang="en-GB" sz="1100">
                          <a:solidFill>
                            <a:schemeClr val="dk1"/>
                          </a:solidFill>
                        </a:rPr>
                        <a:t>. Add a new client and set it as active. Move to the data section (accessed by the left hand side) and complete the attached questionnaire</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Generate the report and then open in Google docs. </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Review as normal from there and add the required additional detail. </a:t>
                      </a:r>
                      <a:endParaRPr sz="1100">
                        <a:solidFill>
                          <a:schemeClr val="dk1"/>
                        </a:solidFill>
                      </a:endParaRPr>
                    </a:p>
                    <a:p>
                      <a:pPr marL="457200" lvl="0" indent="-285750" algn="l" rtl="0">
                        <a:spcBef>
                          <a:spcPts val="0"/>
                        </a:spcBef>
                        <a:spcAft>
                          <a:spcPts val="0"/>
                        </a:spcAft>
                        <a:buClr>
                          <a:schemeClr val="dk1"/>
                        </a:buClr>
                        <a:buSzPts val="1100"/>
                        <a:buChar char="●"/>
                      </a:pPr>
                      <a:r>
                        <a:rPr lang="en-GB" sz="1100">
                          <a:solidFill>
                            <a:schemeClr val="dk1"/>
                          </a:solidFill>
                        </a:rPr>
                        <a:t>Detailed instructions can be accessed </a:t>
                      </a:r>
                      <a:r>
                        <a:rPr lang="en-GB" sz="1100" u="sng">
                          <a:solidFill>
                            <a:schemeClr val="hlink"/>
                          </a:solidFill>
                          <a:hlinkClick r:id="rId4"/>
                        </a:rPr>
                        <a:t>here</a:t>
                      </a:r>
                      <a:r>
                        <a:rPr lang="en-GB" sz="1100">
                          <a:solidFill>
                            <a:schemeClr val="dk1"/>
                          </a:solidFill>
                        </a:rPr>
                        <a:t>. </a:t>
                      </a:r>
                      <a:endParaRPr sz="1100">
                        <a:solidFill>
                          <a:schemeClr val="dk1"/>
                        </a:solidFill>
                      </a:endParaRPr>
                    </a:p>
                    <a:p>
                      <a:pPr marL="457200" lvl="0" indent="-279400" algn="l" rtl="0">
                        <a:spcBef>
                          <a:spcPts val="0"/>
                        </a:spcBef>
                        <a:spcAft>
                          <a:spcPts val="0"/>
                        </a:spcAft>
                        <a:buClr>
                          <a:schemeClr val="dk1"/>
                        </a:buClr>
                        <a:buSzPts val="1000"/>
                        <a:buChar char="●"/>
                      </a:pPr>
                      <a:r>
                        <a:rPr lang="en-GB" sz="1100">
                          <a:solidFill>
                            <a:schemeClr val="dk1"/>
                          </a:solidFill>
                        </a:rPr>
                        <a:t>For guidance on which version to use (2022 v 2017), click </a:t>
                      </a:r>
                      <a:r>
                        <a:rPr lang="en-GB" sz="1000" u="sng">
                          <a:solidFill>
                            <a:schemeClr val="accent1"/>
                          </a:solidFill>
                          <a:hlinkClick r:id="rId5">
                            <a:extLst>
                              <a:ext uri="{A12FA001-AC4F-418D-AE19-62706E023703}">
                                <ahyp:hlinkClr xmlns:ahyp="http://schemas.microsoft.com/office/drawing/2018/hyperlinkcolor" val="tx"/>
                              </a:ext>
                            </a:extLst>
                          </a:hlinkClick>
                        </a:rPr>
                        <a:t>here</a:t>
                      </a:r>
                      <a:r>
                        <a:rPr lang="en-GB" sz="1000">
                          <a:solidFill>
                            <a:schemeClr val="dk1"/>
                          </a:solidFill>
                        </a:rPr>
                        <a:t>. </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100" b="1" u="sng">
                          <a:solidFill>
                            <a:schemeClr val="hlink"/>
                          </a:solidFill>
                          <a:highlight>
                            <a:srgbClr val="FFFFFF"/>
                          </a:highlight>
                          <a:latin typeface="Roboto"/>
                          <a:ea typeface="Roboto"/>
                          <a:cs typeface="Roboto"/>
                          <a:sym typeface="Roboto"/>
                          <a:hlinkClick r:id="rId6"/>
                        </a:rPr>
                        <a:t>david.oak@pwc.com</a:t>
                      </a:r>
                      <a:endParaRPr sz="11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100" b="1" u="sng">
                          <a:solidFill>
                            <a:schemeClr val="hlink"/>
                          </a:solidFill>
                          <a:highlight>
                            <a:srgbClr val="FFFFFF"/>
                          </a:highlight>
                          <a:latin typeface="Roboto"/>
                          <a:ea typeface="Roboto"/>
                          <a:cs typeface="Roboto"/>
                          <a:sym typeface="Roboto"/>
                          <a:hlinkClick r:id="rId7"/>
                        </a:rPr>
                        <a:t>fernando.lopez@pwc.com</a:t>
                      </a:r>
                      <a:endParaRPr sz="11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100" b="1" u="sng">
                          <a:solidFill>
                            <a:schemeClr val="hlink"/>
                          </a:solidFill>
                          <a:highlight>
                            <a:srgbClr val="FFFFFF"/>
                          </a:highlight>
                          <a:latin typeface="Roboto"/>
                          <a:ea typeface="Roboto"/>
                          <a:cs typeface="Roboto"/>
                          <a:sym typeface="Roboto"/>
                          <a:hlinkClick r:id="rId8"/>
                        </a:rPr>
                        <a:t>hannah.l.owen@pwc.com</a:t>
                      </a:r>
                      <a:endParaRPr sz="11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85750" algn="l" rtl="0">
                        <a:spcBef>
                          <a:spcPts val="0"/>
                        </a:spcBef>
                        <a:spcAft>
                          <a:spcPts val="0"/>
                        </a:spcAft>
                        <a:buClr>
                          <a:schemeClr val="dk1"/>
                        </a:buClr>
                        <a:buSzPts val="1100"/>
                        <a:buChar char="●"/>
                      </a:pPr>
                      <a:r>
                        <a:rPr lang="en-GB" sz="1000" b="1" u="sng">
                          <a:solidFill>
                            <a:schemeClr val="hlink"/>
                          </a:solidFill>
                          <a:hlinkClick r:id="rId9"/>
                        </a:rPr>
                        <a:t>2022 UK Local file automation template</a:t>
                      </a:r>
                      <a:endParaRPr sz="1000" b="1" u="sng">
                        <a:solidFill>
                          <a:schemeClr val="hlink"/>
                        </a:solidFill>
                      </a:endParaRPr>
                    </a:p>
                    <a:p>
                      <a:pPr marL="457200" lvl="0" indent="-285750" algn="l" rtl="0">
                        <a:spcBef>
                          <a:spcPts val="0"/>
                        </a:spcBef>
                        <a:spcAft>
                          <a:spcPts val="0"/>
                        </a:spcAft>
                        <a:buClr>
                          <a:schemeClr val="dk1"/>
                        </a:buClr>
                        <a:buSzPts val="1100"/>
                        <a:buChar char="●"/>
                      </a:pPr>
                      <a:r>
                        <a:rPr lang="en-GB" sz="1000" b="1" u="sng">
                          <a:solidFill>
                            <a:schemeClr val="hlink"/>
                          </a:solidFill>
                          <a:hlinkClick r:id="rId4"/>
                        </a:rPr>
                        <a:t>Instruction guidance for automation tool</a:t>
                      </a:r>
                      <a:endParaRPr sz="1000" b="1" u="sng">
                        <a:solidFill>
                          <a:schemeClr val="hlink"/>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593" name="Google Shape;1593;p154"/>
          <p:cNvGrpSpPr/>
          <p:nvPr/>
        </p:nvGrpSpPr>
        <p:grpSpPr>
          <a:xfrm>
            <a:off x="4413548" y="1076422"/>
            <a:ext cx="3954405" cy="4847463"/>
            <a:chOff x="4419598" y="1608497"/>
            <a:chExt cx="3954405" cy="4847463"/>
          </a:xfrm>
        </p:grpSpPr>
        <p:sp>
          <p:nvSpPr>
            <p:cNvPr id="1594" name="Google Shape;1594;p154"/>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595" name="Google Shape;1595;p154"/>
            <p:cNvSpPr/>
            <p:nvPr/>
          </p:nvSpPr>
          <p:spPr>
            <a:xfrm>
              <a:off x="4420393" y="2815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596" name="Google Shape;1596;p154"/>
            <p:cNvSpPr/>
            <p:nvPr/>
          </p:nvSpPr>
          <p:spPr>
            <a:xfrm>
              <a:off x="4419605" y="45372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000000"/>
                </a:solidFill>
                <a:latin typeface="Arial"/>
                <a:ea typeface="Arial"/>
                <a:cs typeface="Arial"/>
                <a:sym typeface="Arial"/>
              </a:endParaRPr>
            </a:p>
          </p:txBody>
        </p:sp>
        <p:sp>
          <p:nvSpPr>
            <p:cNvPr id="1597" name="Google Shape;1597;p154"/>
            <p:cNvSpPr/>
            <p:nvPr/>
          </p:nvSpPr>
          <p:spPr>
            <a:xfrm>
              <a:off x="7918097" y="59987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700" b="1">
                  <a:solidFill>
                    <a:srgbClr val="D04A02"/>
                  </a:solidFill>
                </a:rPr>
                <a:t>``````````</a:t>
              </a:r>
              <a:endParaRPr sz="700" b="1">
                <a:solidFill>
                  <a:srgbClr val="D04A02"/>
                </a:solidFill>
              </a:endParaRPr>
            </a:p>
          </p:txBody>
        </p:sp>
        <p:sp>
          <p:nvSpPr>
            <p:cNvPr id="1598" name="Google Shape;1598;p154"/>
            <p:cNvSpPr/>
            <p:nvPr/>
          </p:nvSpPr>
          <p:spPr>
            <a:xfrm>
              <a:off x="4419598" y="59987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GB" sz="800">
                  <a:solidFill>
                    <a:srgbClr val="D04A02"/>
                  </a:solidFill>
                </a:rPr>
                <a:t>``</a:t>
              </a:r>
              <a:endParaRPr sz="800">
                <a:solidFill>
                  <a:srgbClr val="D04A02"/>
                </a:solidFill>
                <a:latin typeface="Arial"/>
                <a:ea typeface="Arial"/>
                <a:cs typeface="Arial"/>
                <a:sym typeface="Arial"/>
              </a:endParaRPr>
            </a:p>
          </p:txBody>
        </p:sp>
      </p:grpSp>
      <p:sp>
        <p:nvSpPr>
          <p:cNvPr id="1599" name="Google Shape;1599;p154"/>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0" action="ppaction://hlinksldjump"/>
              </a:rPr>
              <a:t>Introduction</a:t>
            </a:r>
            <a:r>
              <a:rPr lang="en-GB" sz="1200" b="1">
                <a:solidFill>
                  <a:schemeClr val="dk1"/>
                </a:solidFill>
              </a:rPr>
              <a:t>┃</a:t>
            </a:r>
            <a:r>
              <a:rPr lang="en-GB" sz="1200" b="1" u="sng">
                <a:solidFill>
                  <a:schemeClr val="hlink"/>
                </a:solidFill>
                <a:hlinkClick r:id="rId11" action="ppaction://hlinksldjump"/>
              </a:rPr>
              <a:t>Contents</a:t>
            </a:r>
            <a:r>
              <a:rPr lang="en-GB" sz="1200" b="1"/>
              <a:t>┃</a:t>
            </a:r>
            <a:r>
              <a:rPr lang="en-GB" sz="1200" b="1" u="sng">
                <a:solidFill>
                  <a:schemeClr val="hlink"/>
                </a:solidFill>
                <a:hlinkClick r:id="rId12" action="ppaction://hlinksldjump"/>
              </a:rPr>
              <a:t>Business Development</a:t>
            </a:r>
            <a:r>
              <a:rPr lang="en-GB" sz="1200" b="1">
                <a:solidFill>
                  <a:schemeClr val="dk1"/>
                </a:solidFill>
              </a:rPr>
              <a:t>┃</a:t>
            </a:r>
            <a:r>
              <a:rPr lang="en-GB" sz="1200" b="1" u="sng">
                <a:solidFill>
                  <a:schemeClr val="hlink"/>
                </a:solidFill>
                <a:hlinkClick r:id="rId13" action="ppaction://hlinksldjump"/>
              </a:rPr>
              <a:t>Propose</a:t>
            </a:r>
            <a:r>
              <a:rPr lang="en-GB" sz="1200" b="1">
                <a:solidFill>
                  <a:schemeClr val="dk1"/>
                </a:solidFill>
              </a:rPr>
              <a:t>┃</a:t>
            </a:r>
            <a:r>
              <a:rPr lang="en-GB" sz="1200" b="1" u="sng">
                <a:solidFill>
                  <a:schemeClr val="hlink"/>
                </a:solidFill>
                <a:hlinkClick r:id="rId14" action="ppaction://hlinksldjump"/>
              </a:rPr>
              <a:t>Deliver</a:t>
            </a:r>
            <a:r>
              <a:rPr lang="en-GB" sz="1200" b="1">
                <a:solidFill>
                  <a:schemeClr val="dk1"/>
                </a:solidFill>
              </a:rPr>
              <a:t>┃</a:t>
            </a:r>
            <a:r>
              <a:rPr lang="en-GB" sz="1200" b="1" u="sng">
                <a:solidFill>
                  <a:schemeClr val="hlink"/>
                </a:solidFill>
                <a:hlinkClick r:id="rId15" action="ppaction://hlinksldjump"/>
              </a:rPr>
              <a:t>Other</a:t>
            </a:r>
            <a:r>
              <a:rPr lang="en-GB" b="1"/>
              <a:t>  </a:t>
            </a:r>
            <a:endParaRPr b="1"/>
          </a:p>
        </p:txBody>
      </p:sp>
      <p:pic>
        <p:nvPicPr>
          <p:cNvPr id="1600" name="Google Shape;1600;p154"/>
          <p:cNvPicPr preferRelativeResize="0"/>
          <p:nvPr/>
        </p:nvPicPr>
        <p:blipFill>
          <a:blip r:embed="rId16">
            <a:alphaModFix/>
          </a:blip>
          <a:stretch>
            <a:fillRect/>
          </a:stretch>
        </p:blipFill>
        <p:spPr>
          <a:xfrm>
            <a:off x="442925" y="2787375"/>
            <a:ext cx="2093499" cy="1487725"/>
          </a:xfrm>
          <a:prstGeom prst="rect">
            <a:avLst/>
          </a:prstGeom>
          <a:noFill/>
          <a:ln>
            <a:noFill/>
          </a:ln>
        </p:spPr>
      </p:pic>
      <p:sp>
        <p:nvSpPr>
          <p:cNvPr id="1601" name="Google Shape;1601;p154"/>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602" name="Google Shape;1602;p154"/>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603" name="Google Shape;1603;p154"/>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608"/>
        <p:cNvGrpSpPr/>
        <p:nvPr/>
      </p:nvGrpSpPr>
      <p:grpSpPr>
        <a:xfrm>
          <a:off x="0" y="0"/>
          <a:ext cx="0" cy="0"/>
          <a:chOff x="0" y="0"/>
          <a:chExt cx="0" cy="0"/>
        </a:xfrm>
      </p:grpSpPr>
      <p:cxnSp>
        <p:nvCxnSpPr>
          <p:cNvPr id="1609" name="Google Shape;1609;p155"/>
          <p:cNvCxnSpPr>
            <a:stCxn id="1610" idx="2"/>
            <a:endCxn id="1611" idx="0"/>
          </p:cNvCxnSpPr>
          <p:nvPr/>
        </p:nvCxnSpPr>
        <p:spPr>
          <a:xfrm>
            <a:off x="6012700" y="2639463"/>
            <a:ext cx="4550400" cy="2602800"/>
          </a:xfrm>
          <a:prstGeom prst="straightConnector1">
            <a:avLst/>
          </a:prstGeom>
          <a:noFill/>
          <a:ln w="28575" cap="flat" cmpd="sng">
            <a:solidFill>
              <a:schemeClr val="accent6"/>
            </a:solidFill>
            <a:prstDash val="dot"/>
            <a:round/>
            <a:headEnd type="none" w="med" len="med"/>
            <a:tailEnd type="none" w="med" len="med"/>
          </a:ln>
        </p:spPr>
      </p:cxnSp>
      <p:cxnSp>
        <p:nvCxnSpPr>
          <p:cNvPr id="1612" name="Google Shape;1612;p155"/>
          <p:cNvCxnSpPr>
            <a:stCxn id="1613" idx="3"/>
            <a:endCxn id="1610" idx="2"/>
          </p:cNvCxnSpPr>
          <p:nvPr/>
        </p:nvCxnSpPr>
        <p:spPr>
          <a:xfrm rot="10800000" flipH="1">
            <a:off x="2307316" y="2639567"/>
            <a:ext cx="3705300" cy="2560200"/>
          </a:xfrm>
          <a:prstGeom prst="straightConnector1">
            <a:avLst/>
          </a:prstGeom>
          <a:noFill/>
          <a:ln w="28575" cap="flat" cmpd="sng">
            <a:solidFill>
              <a:schemeClr val="accent6"/>
            </a:solidFill>
            <a:prstDash val="dot"/>
            <a:round/>
            <a:headEnd type="none" w="med" len="med"/>
            <a:tailEnd type="none" w="med" len="med"/>
          </a:ln>
        </p:spPr>
      </p:cxnSp>
      <p:cxnSp>
        <p:nvCxnSpPr>
          <p:cNvPr id="1614" name="Google Shape;1614;p155"/>
          <p:cNvCxnSpPr>
            <a:stCxn id="1610" idx="2"/>
            <a:endCxn id="1615" idx="0"/>
          </p:cNvCxnSpPr>
          <p:nvPr/>
        </p:nvCxnSpPr>
        <p:spPr>
          <a:xfrm flipH="1">
            <a:off x="2981200" y="2639463"/>
            <a:ext cx="3031500" cy="3128700"/>
          </a:xfrm>
          <a:prstGeom prst="straightConnector1">
            <a:avLst/>
          </a:prstGeom>
          <a:noFill/>
          <a:ln w="28575" cap="flat" cmpd="sng">
            <a:solidFill>
              <a:schemeClr val="accent6"/>
            </a:solidFill>
            <a:prstDash val="dot"/>
            <a:round/>
            <a:headEnd type="none" w="med" len="med"/>
            <a:tailEnd type="none" w="med" len="med"/>
          </a:ln>
        </p:spPr>
      </p:cxnSp>
      <p:cxnSp>
        <p:nvCxnSpPr>
          <p:cNvPr id="1616" name="Google Shape;1616;p155"/>
          <p:cNvCxnSpPr>
            <a:stCxn id="1610" idx="2"/>
            <a:endCxn id="1617" idx="0"/>
          </p:cNvCxnSpPr>
          <p:nvPr/>
        </p:nvCxnSpPr>
        <p:spPr>
          <a:xfrm>
            <a:off x="6012700" y="2639463"/>
            <a:ext cx="3088800" cy="3149400"/>
          </a:xfrm>
          <a:prstGeom prst="straightConnector1">
            <a:avLst/>
          </a:prstGeom>
          <a:noFill/>
          <a:ln w="28575" cap="flat" cmpd="sng">
            <a:solidFill>
              <a:schemeClr val="accent6"/>
            </a:solidFill>
            <a:prstDash val="dot"/>
            <a:round/>
            <a:headEnd type="none" w="med" len="med"/>
            <a:tailEnd type="none" w="med" len="med"/>
          </a:ln>
        </p:spPr>
      </p:cxnSp>
      <p:cxnSp>
        <p:nvCxnSpPr>
          <p:cNvPr id="1618" name="Google Shape;1618;p155"/>
          <p:cNvCxnSpPr>
            <a:stCxn id="1619" idx="3"/>
            <a:endCxn id="1620" idx="2"/>
          </p:cNvCxnSpPr>
          <p:nvPr/>
        </p:nvCxnSpPr>
        <p:spPr>
          <a:xfrm rot="10800000" flipH="1">
            <a:off x="2489050" y="3804925"/>
            <a:ext cx="3523500" cy="238200"/>
          </a:xfrm>
          <a:prstGeom prst="curvedConnector2">
            <a:avLst/>
          </a:prstGeom>
          <a:noFill/>
          <a:ln w="28575" cap="flat" cmpd="sng">
            <a:solidFill>
              <a:srgbClr val="7D7D7D"/>
            </a:solidFill>
            <a:prstDash val="solid"/>
            <a:round/>
            <a:headEnd type="none" w="med" len="med"/>
            <a:tailEnd type="none" w="med" len="med"/>
          </a:ln>
        </p:spPr>
      </p:cxnSp>
      <p:cxnSp>
        <p:nvCxnSpPr>
          <p:cNvPr id="1621" name="Google Shape;1621;p155"/>
          <p:cNvCxnSpPr>
            <a:stCxn id="1622" idx="3"/>
            <a:endCxn id="1620" idx="2"/>
          </p:cNvCxnSpPr>
          <p:nvPr/>
        </p:nvCxnSpPr>
        <p:spPr>
          <a:xfrm rot="10800000" flipH="1">
            <a:off x="1872800" y="3805150"/>
            <a:ext cx="4139700" cy="829500"/>
          </a:xfrm>
          <a:prstGeom prst="curvedConnector2">
            <a:avLst/>
          </a:prstGeom>
          <a:noFill/>
          <a:ln w="28575" cap="flat" cmpd="sng">
            <a:solidFill>
              <a:srgbClr val="7D7D7D"/>
            </a:solidFill>
            <a:prstDash val="solid"/>
            <a:round/>
            <a:headEnd type="none" w="med" len="med"/>
            <a:tailEnd type="none" w="med" len="med"/>
          </a:ln>
        </p:spPr>
      </p:cxnSp>
      <p:grpSp>
        <p:nvGrpSpPr>
          <p:cNvPr id="1623" name="Google Shape;1623;p155"/>
          <p:cNvGrpSpPr/>
          <p:nvPr/>
        </p:nvGrpSpPr>
        <p:grpSpPr>
          <a:xfrm>
            <a:off x="4380800" y="3813244"/>
            <a:ext cx="3402097" cy="2770568"/>
            <a:chOff x="1535238" y="4567270"/>
            <a:chExt cx="2917500" cy="2375927"/>
          </a:xfrm>
        </p:grpSpPr>
        <p:grpSp>
          <p:nvGrpSpPr>
            <p:cNvPr id="1624" name="Google Shape;1624;p155"/>
            <p:cNvGrpSpPr/>
            <p:nvPr/>
          </p:nvGrpSpPr>
          <p:grpSpPr>
            <a:xfrm>
              <a:off x="1535238" y="4567270"/>
              <a:ext cx="2917500" cy="2125500"/>
              <a:chOff x="1336176" y="4567270"/>
              <a:chExt cx="2917500" cy="2125500"/>
            </a:xfrm>
          </p:grpSpPr>
          <p:sp>
            <p:nvSpPr>
              <p:cNvPr id="1625" name="Google Shape;1625;p155"/>
              <p:cNvSpPr/>
              <p:nvPr/>
            </p:nvSpPr>
            <p:spPr>
              <a:xfrm rot="-5400000">
                <a:off x="1732176" y="4171270"/>
                <a:ext cx="2125500" cy="2917500"/>
              </a:xfrm>
              <a:prstGeom prst="rightArrow">
                <a:avLst>
                  <a:gd name="adj1" fmla="val 81065"/>
                  <a:gd name="adj2" fmla="val 68908"/>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endParaRPr>
              </a:p>
            </p:txBody>
          </p:sp>
          <p:sp>
            <p:nvSpPr>
              <p:cNvPr id="1626" name="Google Shape;1626;p155"/>
              <p:cNvSpPr txBox="1"/>
              <p:nvPr/>
            </p:nvSpPr>
            <p:spPr>
              <a:xfrm>
                <a:off x="2101998" y="5581231"/>
                <a:ext cx="1385700" cy="1022700"/>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Disputes</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Strategy &amp; Policy Setting</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Implementation</a:t>
                </a:r>
                <a:endParaRPr b="1">
                  <a:solidFill>
                    <a:schemeClr val="lt1"/>
                  </a:solidFill>
                </a:endParaRPr>
              </a:p>
              <a:p>
                <a:pPr marL="0" marR="0" lvl="0" indent="0" algn="ctr" rtl="0">
                  <a:spcBef>
                    <a:spcPts val="0"/>
                  </a:spcBef>
                  <a:spcAft>
                    <a:spcPts val="0"/>
                  </a:spcAft>
                  <a:buNone/>
                </a:pPr>
                <a:endParaRPr b="1">
                  <a:solidFill>
                    <a:schemeClr val="lt1"/>
                  </a:solidFill>
                </a:endParaRPr>
              </a:p>
              <a:p>
                <a:pPr marL="0" marR="0" lvl="0" indent="0" algn="ctr" rtl="0">
                  <a:spcBef>
                    <a:spcPts val="0"/>
                  </a:spcBef>
                  <a:spcAft>
                    <a:spcPts val="0"/>
                  </a:spcAft>
                  <a:buNone/>
                </a:pPr>
                <a:r>
                  <a:rPr lang="en-GB" b="1">
                    <a:solidFill>
                      <a:schemeClr val="lt1"/>
                    </a:solidFill>
                    <a:uFill>
                      <a:noFill/>
                    </a:uFill>
                    <a:hlinkClick r:id="rId3" action="ppaction://hlinksldjump">
                      <a:extLst>
                        <a:ext uri="{A12FA001-AC4F-418D-AE19-62706E023703}">
                          <ahyp:hlinkClr xmlns:ahyp="http://schemas.microsoft.com/office/drawing/2018/hyperlinkcolor" val="tx"/>
                        </a:ext>
                      </a:extLst>
                    </a:hlinkClick>
                  </a:rPr>
                  <a:t>Documentation</a:t>
                </a:r>
                <a:endParaRPr b="1">
                  <a:solidFill>
                    <a:schemeClr val="lt1"/>
                  </a:solidFill>
                </a:endParaRPr>
              </a:p>
            </p:txBody>
          </p:sp>
        </p:grpSp>
        <p:sp>
          <p:nvSpPr>
            <p:cNvPr id="1627" name="Google Shape;1627;p155"/>
            <p:cNvSpPr txBox="1"/>
            <p:nvPr/>
          </p:nvSpPr>
          <p:spPr>
            <a:xfrm>
              <a:off x="1844984" y="6732296"/>
              <a:ext cx="2295000" cy="210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SzPts val="1200"/>
                <a:buNone/>
              </a:pPr>
              <a:r>
                <a:rPr lang="en-GB" sz="1800" b="1" u="sng">
                  <a:solidFill>
                    <a:schemeClr val="hlink"/>
                  </a:solidFill>
                  <a:hlinkClick r:id="rId3" action="ppaction://hlinksldjump"/>
                </a:rPr>
                <a:t>Deliver</a:t>
              </a:r>
              <a:endParaRPr sz="1800"/>
            </a:p>
          </p:txBody>
        </p:sp>
      </p:grpSp>
      <p:sp>
        <p:nvSpPr>
          <p:cNvPr id="1628" name="Google Shape;1628;p155">
            <a:hlinkClick r:id="rId3" action="ppaction://hlinksldjump"/>
          </p:cNvPr>
          <p:cNvSpPr/>
          <p:nvPr/>
        </p:nvSpPr>
        <p:spPr>
          <a:xfrm>
            <a:off x="5915575" y="4043424"/>
            <a:ext cx="360750" cy="360775"/>
          </a:xfrm>
          <a:custGeom>
            <a:avLst/>
            <a:gdLst/>
            <a:ahLst/>
            <a:cxnLst/>
            <a:rect l="l" t="t" r="r" b="b"/>
            <a:pathLst>
              <a:path w="576" h="576" extrusionOk="0">
                <a:moveTo>
                  <a:pt x="219" y="110"/>
                </a:moveTo>
                <a:cubicBezTo>
                  <a:pt x="158" y="110"/>
                  <a:pt x="108" y="159"/>
                  <a:pt x="108" y="220"/>
                </a:cubicBezTo>
                <a:cubicBezTo>
                  <a:pt x="108" y="282"/>
                  <a:pt x="157" y="331"/>
                  <a:pt x="219" y="331"/>
                </a:cubicBezTo>
                <a:cubicBezTo>
                  <a:pt x="280" y="331"/>
                  <a:pt x="329" y="281"/>
                  <a:pt x="329" y="220"/>
                </a:cubicBezTo>
                <a:cubicBezTo>
                  <a:pt x="329" y="159"/>
                  <a:pt x="280" y="110"/>
                  <a:pt x="219" y="110"/>
                </a:cubicBezTo>
                <a:close/>
                <a:moveTo>
                  <a:pt x="231" y="223"/>
                </a:moveTo>
                <a:cubicBezTo>
                  <a:pt x="231" y="135"/>
                  <a:pt x="231" y="135"/>
                  <a:pt x="231" y="135"/>
                </a:cubicBezTo>
                <a:cubicBezTo>
                  <a:pt x="273" y="141"/>
                  <a:pt x="305" y="177"/>
                  <a:pt x="305" y="220"/>
                </a:cubicBezTo>
                <a:cubicBezTo>
                  <a:pt x="305" y="268"/>
                  <a:pt x="266" y="307"/>
                  <a:pt x="219" y="307"/>
                </a:cubicBezTo>
                <a:cubicBezTo>
                  <a:pt x="209" y="307"/>
                  <a:pt x="201" y="306"/>
                  <a:pt x="193" y="303"/>
                </a:cubicBezTo>
                <a:lnTo>
                  <a:pt x="231" y="223"/>
                </a:lnTo>
                <a:close/>
                <a:moveTo>
                  <a:pt x="159" y="158"/>
                </a:moveTo>
                <a:cubicBezTo>
                  <a:pt x="172" y="145"/>
                  <a:pt x="188" y="137"/>
                  <a:pt x="207" y="135"/>
                </a:cubicBezTo>
                <a:cubicBezTo>
                  <a:pt x="207" y="194"/>
                  <a:pt x="207" y="194"/>
                  <a:pt x="207" y="194"/>
                </a:cubicBezTo>
                <a:lnTo>
                  <a:pt x="159" y="158"/>
                </a:lnTo>
                <a:close/>
                <a:moveTo>
                  <a:pt x="204" y="223"/>
                </a:moveTo>
                <a:cubicBezTo>
                  <a:pt x="171" y="293"/>
                  <a:pt x="171" y="293"/>
                  <a:pt x="171" y="293"/>
                </a:cubicBezTo>
                <a:cubicBezTo>
                  <a:pt x="135" y="270"/>
                  <a:pt x="122" y="223"/>
                  <a:pt x="140" y="184"/>
                </a:cubicBezTo>
                <a:cubicBezTo>
                  <a:pt x="141" y="181"/>
                  <a:pt x="142" y="179"/>
                  <a:pt x="144" y="177"/>
                </a:cubicBezTo>
                <a:lnTo>
                  <a:pt x="204" y="223"/>
                </a:lnTo>
                <a:close/>
                <a:moveTo>
                  <a:pt x="576" y="80"/>
                </a:moveTo>
                <a:cubicBezTo>
                  <a:pt x="576" y="0"/>
                  <a:pt x="576" y="0"/>
                  <a:pt x="576" y="0"/>
                </a:cubicBezTo>
                <a:cubicBezTo>
                  <a:pt x="0" y="0"/>
                  <a:pt x="0" y="0"/>
                  <a:pt x="0" y="0"/>
                </a:cubicBezTo>
                <a:cubicBezTo>
                  <a:pt x="0" y="80"/>
                  <a:pt x="0" y="80"/>
                  <a:pt x="0" y="80"/>
                </a:cubicBezTo>
                <a:cubicBezTo>
                  <a:pt x="32" y="80"/>
                  <a:pt x="32" y="80"/>
                  <a:pt x="32" y="80"/>
                </a:cubicBezTo>
                <a:cubicBezTo>
                  <a:pt x="32" y="466"/>
                  <a:pt x="32" y="466"/>
                  <a:pt x="32" y="466"/>
                </a:cubicBezTo>
                <a:cubicBezTo>
                  <a:pt x="0" y="466"/>
                  <a:pt x="0" y="466"/>
                  <a:pt x="0" y="466"/>
                </a:cubicBezTo>
                <a:cubicBezTo>
                  <a:pt x="0" y="546"/>
                  <a:pt x="0" y="546"/>
                  <a:pt x="0" y="546"/>
                </a:cubicBezTo>
                <a:cubicBezTo>
                  <a:pt x="263" y="546"/>
                  <a:pt x="263" y="546"/>
                  <a:pt x="263" y="546"/>
                </a:cubicBezTo>
                <a:cubicBezTo>
                  <a:pt x="268" y="564"/>
                  <a:pt x="285" y="576"/>
                  <a:pt x="303" y="576"/>
                </a:cubicBezTo>
                <a:cubicBezTo>
                  <a:pt x="321" y="576"/>
                  <a:pt x="338" y="564"/>
                  <a:pt x="343" y="546"/>
                </a:cubicBezTo>
                <a:cubicBezTo>
                  <a:pt x="576" y="546"/>
                  <a:pt x="576" y="546"/>
                  <a:pt x="576" y="546"/>
                </a:cubicBezTo>
                <a:cubicBezTo>
                  <a:pt x="576" y="466"/>
                  <a:pt x="576" y="466"/>
                  <a:pt x="576" y="466"/>
                </a:cubicBezTo>
                <a:cubicBezTo>
                  <a:pt x="544" y="466"/>
                  <a:pt x="544" y="466"/>
                  <a:pt x="544" y="466"/>
                </a:cubicBezTo>
                <a:cubicBezTo>
                  <a:pt x="544" y="80"/>
                  <a:pt x="544" y="80"/>
                  <a:pt x="544" y="80"/>
                </a:cubicBezTo>
                <a:lnTo>
                  <a:pt x="576" y="80"/>
                </a:lnTo>
                <a:close/>
                <a:moveTo>
                  <a:pt x="316" y="546"/>
                </a:moveTo>
                <a:cubicBezTo>
                  <a:pt x="312" y="550"/>
                  <a:pt x="308" y="552"/>
                  <a:pt x="303" y="552"/>
                </a:cubicBezTo>
                <a:cubicBezTo>
                  <a:pt x="298" y="552"/>
                  <a:pt x="293" y="550"/>
                  <a:pt x="290" y="546"/>
                </a:cubicBezTo>
                <a:lnTo>
                  <a:pt x="316" y="546"/>
                </a:lnTo>
                <a:close/>
                <a:moveTo>
                  <a:pt x="552" y="491"/>
                </a:moveTo>
                <a:cubicBezTo>
                  <a:pt x="552" y="522"/>
                  <a:pt x="552" y="522"/>
                  <a:pt x="552" y="522"/>
                </a:cubicBezTo>
                <a:cubicBezTo>
                  <a:pt x="24" y="522"/>
                  <a:pt x="24" y="522"/>
                  <a:pt x="24" y="522"/>
                </a:cubicBezTo>
                <a:cubicBezTo>
                  <a:pt x="24" y="491"/>
                  <a:pt x="24" y="491"/>
                  <a:pt x="24" y="491"/>
                </a:cubicBezTo>
                <a:lnTo>
                  <a:pt x="552" y="491"/>
                </a:lnTo>
                <a:close/>
                <a:moveTo>
                  <a:pt x="57" y="466"/>
                </a:moveTo>
                <a:cubicBezTo>
                  <a:pt x="57" y="80"/>
                  <a:pt x="57" y="80"/>
                  <a:pt x="57" y="80"/>
                </a:cubicBezTo>
                <a:cubicBezTo>
                  <a:pt x="519" y="80"/>
                  <a:pt x="519" y="80"/>
                  <a:pt x="519" y="80"/>
                </a:cubicBezTo>
                <a:cubicBezTo>
                  <a:pt x="519" y="466"/>
                  <a:pt x="519" y="466"/>
                  <a:pt x="519" y="466"/>
                </a:cubicBezTo>
                <a:lnTo>
                  <a:pt x="57" y="466"/>
                </a:lnTo>
                <a:close/>
                <a:moveTo>
                  <a:pt x="552" y="25"/>
                </a:moveTo>
                <a:cubicBezTo>
                  <a:pt x="552" y="56"/>
                  <a:pt x="552" y="56"/>
                  <a:pt x="552" y="56"/>
                </a:cubicBezTo>
                <a:cubicBezTo>
                  <a:pt x="24" y="56"/>
                  <a:pt x="24" y="56"/>
                  <a:pt x="24" y="56"/>
                </a:cubicBezTo>
                <a:cubicBezTo>
                  <a:pt x="24" y="25"/>
                  <a:pt x="24" y="25"/>
                  <a:pt x="24" y="25"/>
                </a:cubicBezTo>
                <a:lnTo>
                  <a:pt x="552" y="25"/>
                </a:lnTo>
                <a:close/>
                <a:moveTo>
                  <a:pt x="330" y="382"/>
                </a:moveTo>
                <a:cubicBezTo>
                  <a:pt x="355" y="382"/>
                  <a:pt x="355" y="382"/>
                  <a:pt x="355" y="382"/>
                </a:cubicBezTo>
                <a:cubicBezTo>
                  <a:pt x="355" y="420"/>
                  <a:pt x="355" y="420"/>
                  <a:pt x="355" y="420"/>
                </a:cubicBezTo>
                <a:cubicBezTo>
                  <a:pt x="330" y="420"/>
                  <a:pt x="330" y="420"/>
                  <a:pt x="330" y="420"/>
                </a:cubicBezTo>
                <a:lnTo>
                  <a:pt x="330" y="382"/>
                </a:lnTo>
                <a:close/>
                <a:moveTo>
                  <a:pt x="370" y="364"/>
                </a:moveTo>
                <a:cubicBezTo>
                  <a:pt x="395" y="364"/>
                  <a:pt x="395" y="364"/>
                  <a:pt x="395" y="364"/>
                </a:cubicBezTo>
                <a:cubicBezTo>
                  <a:pt x="395" y="420"/>
                  <a:pt x="395" y="420"/>
                  <a:pt x="395" y="420"/>
                </a:cubicBezTo>
                <a:cubicBezTo>
                  <a:pt x="370" y="420"/>
                  <a:pt x="370" y="420"/>
                  <a:pt x="370" y="420"/>
                </a:cubicBezTo>
                <a:lnTo>
                  <a:pt x="370" y="364"/>
                </a:lnTo>
                <a:close/>
                <a:moveTo>
                  <a:pt x="410" y="306"/>
                </a:moveTo>
                <a:cubicBezTo>
                  <a:pt x="434" y="306"/>
                  <a:pt x="434" y="306"/>
                  <a:pt x="434" y="306"/>
                </a:cubicBezTo>
                <a:cubicBezTo>
                  <a:pt x="434" y="420"/>
                  <a:pt x="434" y="420"/>
                  <a:pt x="434" y="420"/>
                </a:cubicBezTo>
                <a:cubicBezTo>
                  <a:pt x="410" y="420"/>
                  <a:pt x="410" y="420"/>
                  <a:pt x="410" y="420"/>
                </a:cubicBezTo>
                <a:lnTo>
                  <a:pt x="410" y="306"/>
                </a:lnTo>
                <a:close/>
                <a:moveTo>
                  <a:pt x="450" y="337"/>
                </a:moveTo>
                <a:cubicBezTo>
                  <a:pt x="474" y="337"/>
                  <a:pt x="474" y="337"/>
                  <a:pt x="474" y="337"/>
                </a:cubicBezTo>
                <a:cubicBezTo>
                  <a:pt x="474" y="420"/>
                  <a:pt x="474" y="420"/>
                  <a:pt x="474" y="420"/>
                </a:cubicBezTo>
                <a:cubicBezTo>
                  <a:pt x="450" y="420"/>
                  <a:pt x="450" y="420"/>
                  <a:pt x="450" y="420"/>
                </a:cubicBezTo>
                <a:lnTo>
                  <a:pt x="450" y="337"/>
                </a:lnTo>
                <a:close/>
                <a:moveTo>
                  <a:pt x="463" y="148"/>
                </a:moveTo>
                <a:cubicBezTo>
                  <a:pt x="367" y="148"/>
                  <a:pt x="367" y="148"/>
                  <a:pt x="367" y="148"/>
                </a:cubicBezTo>
                <a:cubicBezTo>
                  <a:pt x="367" y="124"/>
                  <a:pt x="367" y="124"/>
                  <a:pt x="367" y="124"/>
                </a:cubicBezTo>
                <a:cubicBezTo>
                  <a:pt x="463" y="124"/>
                  <a:pt x="463" y="124"/>
                  <a:pt x="463" y="124"/>
                </a:cubicBezTo>
                <a:lnTo>
                  <a:pt x="463" y="148"/>
                </a:lnTo>
                <a:close/>
                <a:moveTo>
                  <a:pt x="463" y="193"/>
                </a:moveTo>
                <a:cubicBezTo>
                  <a:pt x="367" y="193"/>
                  <a:pt x="367" y="193"/>
                  <a:pt x="367" y="193"/>
                </a:cubicBezTo>
                <a:cubicBezTo>
                  <a:pt x="367" y="168"/>
                  <a:pt x="367" y="168"/>
                  <a:pt x="367" y="168"/>
                </a:cubicBezTo>
                <a:cubicBezTo>
                  <a:pt x="463" y="168"/>
                  <a:pt x="463" y="168"/>
                  <a:pt x="463" y="168"/>
                </a:cubicBezTo>
                <a:lnTo>
                  <a:pt x="463" y="193"/>
                </a:lnTo>
                <a:close/>
                <a:moveTo>
                  <a:pt x="119" y="364"/>
                </a:moveTo>
                <a:cubicBezTo>
                  <a:pt x="215" y="364"/>
                  <a:pt x="215" y="364"/>
                  <a:pt x="215" y="364"/>
                </a:cubicBezTo>
                <a:cubicBezTo>
                  <a:pt x="215" y="388"/>
                  <a:pt x="215" y="388"/>
                  <a:pt x="215" y="388"/>
                </a:cubicBezTo>
                <a:cubicBezTo>
                  <a:pt x="119" y="388"/>
                  <a:pt x="119" y="388"/>
                  <a:pt x="119" y="388"/>
                </a:cubicBezTo>
                <a:lnTo>
                  <a:pt x="119" y="364"/>
                </a:lnTo>
                <a:close/>
                <a:moveTo>
                  <a:pt x="119" y="408"/>
                </a:moveTo>
                <a:cubicBezTo>
                  <a:pt x="215" y="408"/>
                  <a:pt x="215" y="408"/>
                  <a:pt x="215" y="408"/>
                </a:cubicBezTo>
                <a:cubicBezTo>
                  <a:pt x="215" y="432"/>
                  <a:pt x="215" y="432"/>
                  <a:pt x="215" y="432"/>
                </a:cubicBezTo>
                <a:cubicBezTo>
                  <a:pt x="119" y="432"/>
                  <a:pt x="119" y="432"/>
                  <a:pt x="119" y="432"/>
                </a:cubicBezTo>
                <a:lnTo>
                  <a:pt x="119" y="40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cxnSp>
        <p:nvCxnSpPr>
          <p:cNvPr id="1629" name="Google Shape;1629;p155"/>
          <p:cNvCxnSpPr>
            <a:endCxn id="1620" idx="0"/>
          </p:cNvCxnSpPr>
          <p:nvPr/>
        </p:nvCxnSpPr>
        <p:spPr>
          <a:xfrm rot="10800000">
            <a:off x="6012637" y="928633"/>
            <a:ext cx="4116300" cy="1072500"/>
          </a:xfrm>
          <a:prstGeom prst="curvedConnector4">
            <a:avLst>
              <a:gd name="adj1" fmla="val 45528"/>
              <a:gd name="adj2" fmla="val 107723"/>
            </a:avLst>
          </a:prstGeom>
          <a:noFill/>
          <a:ln w="28575" cap="flat" cmpd="sng">
            <a:solidFill>
              <a:schemeClr val="accent5"/>
            </a:solidFill>
            <a:prstDash val="solid"/>
            <a:round/>
            <a:headEnd type="none" w="med" len="med"/>
            <a:tailEnd type="none" w="med" len="med"/>
          </a:ln>
        </p:spPr>
      </p:cxnSp>
      <p:pic>
        <p:nvPicPr>
          <p:cNvPr id="1620" name="Google Shape;1620;p155"/>
          <p:cNvPicPr preferRelativeResize="0"/>
          <p:nvPr/>
        </p:nvPicPr>
        <p:blipFill>
          <a:blip r:embed="rId4">
            <a:alphaModFix/>
          </a:blip>
          <a:stretch>
            <a:fillRect/>
          </a:stretch>
        </p:blipFill>
        <p:spPr>
          <a:xfrm>
            <a:off x="4572637" y="928633"/>
            <a:ext cx="2880000" cy="2876434"/>
          </a:xfrm>
          <a:prstGeom prst="rect">
            <a:avLst/>
          </a:prstGeom>
          <a:noFill/>
          <a:ln>
            <a:noFill/>
          </a:ln>
        </p:spPr>
      </p:pic>
      <p:sp>
        <p:nvSpPr>
          <p:cNvPr id="1630" name="Google Shape;1630;p155"/>
          <p:cNvSpPr/>
          <p:nvPr/>
        </p:nvSpPr>
        <p:spPr>
          <a:xfrm>
            <a:off x="4572637" y="948809"/>
            <a:ext cx="1496189" cy="1440686"/>
          </a:xfrm>
          <a:custGeom>
            <a:avLst/>
            <a:gdLst/>
            <a:ahLst/>
            <a:cxnLst/>
            <a:rect l="l" t="t" r="r" b="b"/>
            <a:pathLst>
              <a:path w="309" h="300" extrusionOk="0">
                <a:moveTo>
                  <a:pt x="94" y="297"/>
                </a:moveTo>
                <a:cubicBezTo>
                  <a:pt x="93" y="262"/>
                  <a:pt x="101" y="225"/>
                  <a:pt x="121" y="192"/>
                </a:cubicBezTo>
                <a:cubicBezTo>
                  <a:pt x="153" y="136"/>
                  <a:pt x="208" y="102"/>
                  <a:pt x="267" y="95"/>
                </a:cubicBezTo>
                <a:cubicBezTo>
                  <a:pt x="309" y="46"/>
                  <a:pt x="309" y="46"/>
                  <a:pt x="309" y="46"/>
                </a:cubicBezTo>
                <a:cubicBezTo>
                  <a:pt x="268" y="0"/>
                  <a:pt x="268" y="0"/>
                  <a:pt x="268" y="0"/>
                </a:cubicBezTo>
                <a:cubicBezTo>
                  <a:pt x="118" y="12"/>
                  <a:pt x="0" y="138"/>
                  <a:pt x="0" y="291"/>
                </a:cubicBezTo>
                <a:cubicBezTo>
                  <a:pt x="0" y="294"/>
                  <a:pt x="0" y="297"/>
                  <a:pt x="0" y="300"/>
                </a:cubicBezTo>
                <a:cubicBezTo>
                  <a:pt x="48" y="257"/>
                  <a:pt x="48" y="257"/>
                  <a:pt x="48" y="257"/>
                </a:cubicBezTo>
                <a:lnTo>
                  <a:pt x="94" y="297"/>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631" name="Google Shape;1631;p155"/>
          <p:cNvSpPr/>
          <p:nvPr/>
        </p:nvSpPr>
        <p:spPr>
          <a:xfrm>
            <a:off x="5986987" y="928637"/>
            <a:ext cx="1427090" cy="1512040"/>
          </a:xfrm>
          <a:custGeom>
            <a:avLst/>
            <a:gdLst/>
            <a:ahLst/>
            <a:cxnLst/>
            <a:rect l="l" t="t" r="r" b="b"/>
            <a:pathLst>
              <a:path w="299" h="309" extrusionOk="0">
                <a:moveTo>
                  <a:pt x="1" y="95"/>
                </a:moveTo>
                <a:cubicBezTo>
                  <a:pt x="37" y="94"/>
                  <a:pt x="73" y="102"/>
                  <a:pt x="107" y="121"/>
                </a:cubicBezTo>
                <a:cubicBezTo>
                  <a:pt x="162" y="153"/>
                  <a:pt x="196" y="208"/>
                  <a:pt x="204" y="266"/>
                </a:cubicBezTo>
                <a:cubicBezTo>
                  <a:pt x="253" y="309"/>
                  <a:pt x="253" y="309"/>
                  <a:pt x="253" y="309"/>
                </a:cubicBezTo>
                <a:cubicBezTo>
                  <a:pt x="299" y="268"/>
                  <a:pt x="299" y="268"/>
                  <a:pt x="299" y="268"/>
                </a:cubicBezTo>
                <a:cubicBezTo>
                  <a:pt x="287" y="118"/>
                  <a:pt x="161" y="0"/>
                  <a:pt x="7" y="0"/>
                </a:cubicBezTo>
                <a:cubicBezTo>
                  <a:pt x="5" y="0"/>
                  <a:pt x="2" y="1"/>
                  <a:pt x="0" y="1"/>
                </a:cubicBezTo>
                <a:cubicBezTo>
                  <a:pt x="42" y="48"/>
                  <a:pt x="42" y="48"/>
                  <a:pt x="42" y="48"/>
                </a:cubicBezTo>
                <a:lnTo>
                  <a:pt x="1" y="95"/>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632" name="Google Shape;1632;p155"/>
          <p:cNvSpPr/>
          <p:nvPr/>
        </p:nvSpPr>
        <p:spPr>
          <a:xfrm>
            <a:off x="5917889" y="2343436"/>
            <a:ext cx="1534749" cy="1461620"/>
          </a:xfrm>
          <a:custGeom>
            <a:avLst/>
            <a:gdLst/>
            <a:ahLst/>
            <a:cxnLst/>
            <a:rect l="l" t="t" r="r" b="b"/>
            <a:pathLst>
              <a:path w="308" h="300" extrusionOk="0">
                <a:moveTo>
                  <a:pt x="214" y="0"/>
                </a:moveTo>
                <a:cubicBezTo>
                  <a:pt x="215" y="37"/>
                  <a:pt x="207" y="74"/>
                  <a:pt x="187" y="107"/>
                </a:cubicBezTo>
                <a:cubicBezTo>
                  <a:pt x="155" y="163"/>
                  <a:pt x="101" y="197"/>
                  <a:pt x="42" y="205"/>
                </a:cubicBezTo>
                <a:cubicBezTo>
                  <a:pt x="0" y="253"/>
                  <a:pt x="0" y="253"/>
                  <a:pt x="0" y="253"/>
                </a:cubicBezTo>
                <a:cubicBezTo>
                  <a:pt x="42" y="300"/>
                  <a:pt x="42" y="300"/>
                  <a:pt x="42" y="300"/>
                </a:cubicBezTo>
                <a:cubicBezTo>
                  <a:pt x="191" y="287"/>
                  <a:pt x="308" y="161"/>
                  <a:pt x="308" y="8"/>
                </a:cubicBezTo>
                <a:cubicBezTo>
                  <a:pt x="308" y="6"/>
                  <a:pt x="308" y="3"/>
                  <a:pt x="308" y="0"/>
                </a:cubicBezTo>
                <a:cubicBezTo>
                  <a:pt x="261" y="42"/>
                  <a:pt x="261" y="42"/>
                  <a:pt x="261" y="42"/>
                </a:cubicBezTo>
                <a:lnTo>
                  <a:pt x="214" y="0"/>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633" name="Google Shape;1633;p155"/>
          <p:cNvSpPr/>
          <p:nvPr/>
        </p:nvSpPr>
        <p:spPr>
          <a:xfrm>
            <a:off x="4597526" y="2296593"/>
            <a:ext cx="1450836" cy="1512040"/>
          </a:xfrm>
          <a:custGeom>
            <a:avLst/>
            <a:gdLst/>
            <a:ahLst/>
            <a:cxnLst/>
            <a:rect l="l" t="t" r="r" b="b"/>
            <a:pathLst>
              <a:path w="301" h="309" extrusionOk="0">
                <a:moveTo>
                  <a:pt x="299" y="215"/>
                </a:moveTo>
                <a:cubicBezTo>
                  <a:pt x="263" y="216"/>
                  <a:pt x="226" y="208"/>
                  <a:pt x="192" y="188"/>
                </a:cubicBezTo>
                <a:cubicBezTo>
                  <a:pt x="136" y="156"/>
                  <a:pt x="102" y="101"/>
                  <a:pt x="95" y="41"/>
                </a:cubicBezTo>
                <a:cubicBezTo>
                  <a:pt x="47" y="0"/>
                  <a:pt x="47" y="0"/>
                  <a:pt x="47" y="0"/>
                </a:cubicBezTo>
                <a:cubicBezTo>
                  <a:pt x="0" y="42"/>
                  <a:pt x="0" y="42"/>
                  <a:pt x="0" y="42"/>
                </a:cubicBezTo>
                <a:cubicBezTo>
                  <a:pt x="13" y="191"/>
                  <a:pt x="138" y="309"/>
                  <a:pt x="291" y="309"/>
                </a:cubicBezTo>
                <a:cubicBezTo>
                  <a:pt x="295" y="309"/>
                  <a:pt x="298" y="309"/>
                  <a:pt x="301" y="309"/>
                </a:cubicBezTo>
                <a:cubicBezTo>
                  <a:pt x="258" y="261"/>
                  <a:pt x="258" y="261"/>
                  <a:pt x="258" y="261"/>
                </a:cubicBezTo>
                <a:lnTo>
                  <a:pt x="299" y="215"/>
                </a:lnTo>
                <a:close/>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610" name="Google Shape;1610;p155"/>
          <p:cNvSpPr/>
          <p:nvPr/>
        </p:nvSpPr>
        <p:spPr>
          <a:xfrm>
            <a:off x="5832250" y="2333463"/>
            <a:ext cx="360900" cy="30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34" name="Google Shape;1634;p155"/>
          <p:cNvCxnSpPr>
            <a:stCxn id="1635" idx="2"/>
            <a:endCxn id="1620" idx="1"/>
          </p:cNvCxnSpPr>
          <p:nvPr/>
        </p:nvCxnSpPr>
        <p:spPr>
          <a:xfrm rot="-5400000" flipH="1">
            <a:off x="2368850" y="163013"/>
            <a:ext cx="974700" cy="3432900"/>
          </a:xfrm>
          <a:prstGeom prst="curvedConnector2">
            <a:avLst/>
          </a:prstGeom>
          <a:noFill/>
          <a:ln w="28575" cap="flat" cmpd="sng">
            <a:solidFill>
              <a:schemeClr val="accent6"/>
            </a:solidFill>
            <a:prstDash val="solid"/>
            <a:round/>
            <a:headEnd type="none" w="med" len="med"/>
            <a:tailEnd type="none" w="med" len="med"/>
          </a:ln>
        </p:spPr>
      </p:cxnSp>
      <p:sp>
        <p:nvSpPr>
          <p:cNvPr id="1636" name="Google Shape;1636;p155"/>
          <p:cNvSpPr txBox="1"/>
          <p:nvPr/>
        </p:nvSpPr>
        <p:spPr>
          <a:xfrm>
            <a:off x="9407725" y="2686400"/>
            <a:ext cx="11508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300"/>
              </a:spcAft>
              <a:buNone/>
            </a:pPr>
            <a:r>
              <a:rPr lang="en-GB" sz="1000" b="1" u="sng">
                <a:solidFill>
                  <a:schemeClr val="hlink"/>
                </a:solidFill>
                <a:hlinkClick r:id="rId5" action="ppaction://hlinksldjump"/>
              </a:rPr>
              <a:t>Benchmarking visualisation</a:t>
            </a:r>
            <a:endParaRPr sz="1000" b="1">
              <a:solidFill>
                <a:schemeClr val="accent1"/>
              </a:solidFill>
            </a:endParaRPr>
          </a:p>
        </p:txBody>
      </p:sp>
      <p:cxnSp>
        <p:nvCxnSpPr>
          <p:cNvPr id="1637" name="Google Shape;1637;p155"/>
          <p:cNvCxnSpPr>
            <a:stCxn id="1636" idx="1"/>
            <a:endCxn id="1620" idx="0"/>
          </p:cNvCxnSpPr>
          <p:nvPr/>
        </p:nvCxnSpPr>
        <p:spPr>
          <a:xfrm rot="10800000">
            <a:off x="6012625" y="928550"/>
            <a:ext cx="3395100" cy="1927200"/>
          </a:xfrm>
          <a:prstGeom prst="curvedConnector4">
            <a:avLst>
              <a:gd name="adj1" fmla="val 34816"/>
              <a:gd name="adj2" fmla="val 99298"/>
            </a:avLst>
          </a:prstGeom>
          <a:noFill/>
          <a:ln w="28575" cap="flat" cmpd="sng">
            <a:solidFill>
              <a:schemeClr val="accent5"/>
            </a:solidFill>
            <a:prstDash val="solid"/>
            <a:round/>
            <a:headEnd type="none" w="med" len="med"/>
            <a:tailEnd type="none" w="med" len="med"/>
          </a:ln>
        </p:spPr>
      </p:cxnSp>
      <p:cxnSp>
        <p:nvCxnSpPr>
          <p:cNvPr id="1638" name="Google Shape;1638;p155"/>
          <p:cNvCxnSpPr>
            <a:stCxn id="1639" idx="1"/>
            <a:endCxn id="1620" idx="0"/>
          </p:cNvCxnSpPr>
          <p:nvPr/>
        </p:nvCxnSpPr>
        <p:spPr>
          <a:xfrm rot="10800000">
            <a:off x="6012525" y="928663"/>
            <a:ext cx="2926500" cy="702600"/>
          </a:xfrm>
          <a:prstGeom prst="curvedConnector4">
            <a:avLst>
              <a:gd name="adj1" fmla="val 25395"/>
              <a:gd name="adj2" fmla="val 104030"/>
            </a:avLst>
          </a:prstGeom>
          <a:noFill/>
          <a:ln w="28575" cap="flat" cmpd="sng">
            <a:solidFill>
              <a:schemeClr val="accent5"/>
            </a:solidFill>
            <a:prstDash val="solid"/>
            <a:round/>
            <a:headEnd type="none" w="med" len="med"/>
            <a:tailEnd type="none" w="med" len="med"/>
          </a:ln>
        </p:spPr>
      </p:cxnSp>
      <p:sp>
        <p:nvSpPr>
          <p:cNvPr id="1640" name="Google Shape;1640;p155"/>
          <p:cNvSpPr txBox="1"/>
          <p:nvPr/>
        </p:nvSpPr>
        <p:spPr>
          <a:xfrm>
            <a:off x="10073075" y="4368238"/>
            <a:ext cx="16152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300"/>
              </a:spcAft>
              <a:buNone/>
            </a:pPr>
            <a:r>
              <a:rPr lang="en-GB" sz="1000" b="1" u="sng">
                <a:solidFill>
                  <a:schemeClr val="hlink"/>
                </a:solidFill>
                <a:hlinkClick r:id="rId6" action="ppaction://hlinksldjump"/>
              </a:rPr>
              <a:t>Operational TP Tools</a:t>
            </a:r>
            <a:endParaRPr sz="1000"/>
          </a:p>
        </p:txBody>
      </p:sp>
      <p:cxnSp>
        <p:nvCxnSpPr>
          <p:cNvPr id="1641" name="Google Shape;1641;p155"/>
          <p:cNvCxnSpPr>
            <a:stCxn id="1640" idx="1"/>
            <a:endCxn id="1620" idx="3"/>
          </p:cNvCxnSpPr>
          <p:nvPr/>
        </p:nvCxnSpPr>
        <p:spPr>
          <a:xfrm rot="10800000">
            <a:off x="7452575" y="2366788"/>
            <a:ext cx="2620500" cy="2170800"/>
          </a:xfrm>
          <a:prstGeom prst="curvedConnector3">
            <a:avLst>
              <a:gd name="adj1" fmla="val 67826"/>
            </a:avLst>
          </a:prstGeom>
          <a:noFill/>
          <a:ln w="28575" cap="flat" cmpd="sng">
            <a:solidFill>
              <a:schemeClr val="accent2"/>
            </a:solidFill>
            <a:prstDash val="solid"/>
            <a:round/>
            <a:headEnd type="none" w="med" len="med"/>
            <a:tailEnd type="none" w="med" len="med"/>
          </a:ln>
        </p:spPr>
      </p:cxnSp>
      <p:sp>
        <p:nvSpPr>
          <p:cNvPr id="1642" name="Google Shape;1642;p155"/>
          <p:cNvSpPr txBox="1"/>
          <p:nvPr/>
        </p:nvSpPr>
        <p:spPr>
          <a:xfrm>
            <a:off x="3800325" y="391125"/>
            <a:ext cx="16164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7" action="ppaction://hlinksldjump"/>
              </a:rPr>
              <a:t>Covid TP impact assessment tool</a:t>
            </a:r>
            <a:endParaRPr sz="1000"/>
          </a:p>
        </p:txBody>
      </p:sp>
      <p:sp>
        <p:nvSpPr>
          <p:cNvPr id="1635" name="Google Shape;1635;p155"/>
          <p:cNvSpPr txBox="1"/>
          <p:nvPr/>
        </p:nvSpPr>
        <p:spPr>
          <a:xfrm>
            <a:off x="256100" y="899513"/>
            <a:ext cx="17673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8" action="ppaction://hlinksldjump"/>
              </a:rPr>
              <a:t>Chapter X impact assessment tool</a:t>
            </a:r>
            <a:endParaRPr sz="1000"/>
          </a:p>
        </p:txBody>
      </p:sp>
      <p:cxnSp>
        <p:nvCxnSpPr>
          <p:cNvPr id="1643" name="Google Shape;1643;p155"/>
          <p:cNvCxnSpPr>
            <a:stCxn id="1642" idx="2"/>
            <a:endCxn id="1620" idx="1"/>
          </p:cNvCxnSpPr>
          <p:nvPr/>
        </p:nvCxnSpPr>
        <p:spPr>
          <a:xfrm rot="5400000">
            <a:off x="3848925" y="1607325"/>
            <a:ext cx="1483200" cy="36000"/>
          </a:xfrm>
          <a:prstGeom prst="curvedConnector4">
            <a:avLst>
              <a:gd name="adj1" fmla="val 1514"/>
              <a:gd name="adj2" fmla="val 357292"/>
            </a:avLst>
          </a:prstGeom>
          <a:noFill/>
          <a:ln w="28575" cap="flat" cmpd="sng">
            <a:solidFill>
              <a:schemeClr val="accent6"/>
            </a:solidFill>
            <a:prstDash val="solid"/>
            <a:round/>
            <a:headEnd type="none" w="med" len="med"/>
            <a:tailEnd type="none" w="med" len="med"/>
          </a:ln>
        </p:spPr>
      </p:cxnSp>
      <p:sp>
        <p:nvSpPr>
          <p:cNvPr id="1639" name="Google Shape;1639;p155"/>
          <p:cNvSpPr txBox="1"/>
          <p:nvPr/>
        </p:nvSpPr>
        <p:spPr>
          <a:xfrm>
            <a:off x="8939025" y="1384963"/>
            <a:ext cx="11880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9" action="ppaction://hlinksldjump"/>
              </a:rPr>
              <a:t>Function &amp; Risk Analysis tool</a:t>
            </a:r>
            <a:endParaRPr sz="1000" b="1"/>
          </a:p>
        </p:txBody>
      </p:sp>
      <p:sp>
        <p:nvSpPr>
          <p:cNvPr id="1644" name="Google Shape;1644;p155"/>
          <p:cNvSpPr txBox="1"/>
          <p:nvPr/>
        </p:nvSpPr>
        <p:spPr>
          <a:xfrm>
            <a:off x="240675" y="2742425"/>
            <a:ext cx="13515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10" action="ppaction://hlinksldjump"/>
              </a:rPr>
              <a:t>UK local file template</a:t>
            </a:r>
            <a:endParaRPr sz="1000" b="1"/>
          </a:p>
        </p:txBody>
      </p:sp>
      <p:sp>
        <p:nvSpPr>
          <p:cNvPr id="1645" name="Google Shape;1645;p155"/>
          <p:cNvSpPr txBox="1"/>
          <p:nvPr/>
        </p:nvSpPr>
        <p:spPr>
          <a:xfrm>
            <a:off x="1230625" y="3107250"/>
            <a:ext cx="11508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 action="ppaction://noaction"/>
              </a:rPr>
              <a:t>TP Reporting Suite</a:t>
            </a:r>
            <a:endParaRPr sz="1000" b="1"/>
          </a:p>
        </p:txBody>
      </p:sp>
      <p:sp>
        <p:nvSpPr>
          <p:cNvPr id="1619" name="Google Shape;1619;p155"/>
          <p:cNvSpPr txBox="1"/>
          <p:nvPr/>
        </p:nvSpPr>
        <p:spPr>
          <a:xfrm>
            <a:off x="1392850" y="3873775"/>
            <a:ext cx="10962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11" action="ppaction://hlinksldjump"/>
              </a:rPr>
              <a:t>GCD Reporter</a:t>
            </a:r>
            <a:endParaRPr sz="1000" b="1"/>
          </a:p>
        </p:txBody>
      </p:sp>
      <p:sp>
        <p:nvSpPr>
          <p:cNvPr id="1646" name="Google Shape;1646;p155"/>
          <p:cNvSpPr txBox="1"/>
          <p:nvPr/>
        </p:nvSpPr>
        <p:spPr>
          <a:xfrm>
            <a:off x="582850" y="3414575"/>
            <a:ext cx="8100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12" action="ppaction://hlinksldjump"/>
              </a:rPr>
              <a:t>CbCR tool</a:t>
            </a:r>
            <a:endParaRPr sz="1000" b="1"/>
          </a:p>
        </p:txBody>
      </p:sp>
      <p:sp>
        <p:nvSpPr>
          <p:cNvPr id="1647" name="Google Shape;1647;p155"/>
          <p:cNvSpPr txBox="1"/>
          <p:nvPr/>
        </p:nvSpPr>
        <p:spPr>
          <a:xfrm>
            <a:off x="9715650" y="1053650"/>
            <a:ext cx="17139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300"/>
              </a:spcAft>
              <a:buNone/>
            </a:pPr>
            <a:r>
              <a:rPr lang="en-GB" sz="1000" b="1" u="sng">
                <a:solidFill>
                  <a:schemeClr val="hlink"/>
                </a:solidFill>
                <a:hlinkClick r:id="rId13" action="ppaction://hlinksldjump"/>
              </a:rPr>
              <a:t>Economically significant functions</a:t>
            </a:r>
            <a:endParaRPr sz="1000"/>
          </a:p>
        </p:txBody>
      </p:sp>
      <p:cxnSp>
        <p:nvCxnSpPr>
          <p:cNvPr id="1648" name="Google Shape;1648;p155"/>
          <p:cNvCxnSpPr>
            <a:stCxn id="1647" idx="1"/>
            <a:endCxn id="1620" idx="0"/>
          </p:cNvCxnSpPr>
          <p:nvPr/>
        </p:nvCxnSpPr>
        <p:spPr>
          <a:xfrm rot="10800000">
            <a:off x="6012750" y="928700"/>
            <a:ext cx="3702900" cy="294300"/>
          </a:xfrm>
          <a:prstGeom prst="curvedConnector4">
            <a:avLst>
              <a:gd name="adj1" fmla="val 30557"/>
              <a:gd name="adj2" fmla="val 135177"/>
            </a:avLst>
          </a:prstGeom>
          <a:noFill/>
          <a:ln w="28575" cap="flat" cmpd="sng">
            <a:solidFill>
              <a:schemeClr val="accent5"/>
            </a:solidFill>
            <a:prstDash val="solid"/>
            <a:round/>
            <a:headEnd type="none" w="med" len="med"/>
            <a:tailEnd type="none" w="med" len="med"/>
          </a:ln>
        </p:spPr>
      </p:cxnSp>
      <p:sp>
        <p:nvSpPr>
          <p:cNvPr id="1649" name="Google Shape;1649;p155"/>
          <p:cNvSpPr txBox="1"/>
          <p:nvPr/>
        </p:nvSpPr>
        <p:spPr>
          <a:xfrm>
            <a:off x="10073075" y="1804900"/>
            <a:ext cx="16152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14" action="ppaction://hlinksldjump"/>
              </a:rPr>
              <a:t>Company Data Portal Search</a:t>
            </a:r>
            <a:endParaRPr/>
          </a:p>
        </p:txBody>
      </p:sp>
      <p:sp>
        <p:nvSpPr>
          <p:cNvPr id="1650" name="Google Shape;1650;p155"/>
          <p:cNvSpPr txBox="1"/>
          <p:nvPr/>
        </p:nvSpPr>
        <p:spPr>
          <a:xfrm>
            <a:off x="8856325" y="2039538"/>
            <a:ext cx="15585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15" action="ppaction://hlinksldjump"/>
              </a:rPr>
              <a:t>Company Data Portal Benchmarking</a:t>
            </a:r>
            <a:endParaRPr sz="1000"/>
          </a:p>
        </p:txBody>
      </p:sp>
      <p:cxnSp>
        <p:nvCxnSpPr>
          <p:cNvPr id="1651" name="Google Shape;1651;p155"/>
          <p:cNvCxnSpPr>
            <a:stCxn id="1650" idx="1"/>
            <a:endCxn id="1620" idx="0"/>
          </p:cNvCxnSpPr>
          <p:nvPr/>
        </p:nvCxnSpPr>
        <p:spPr>
          <a:xfrm rot="10800000">
            <a:off x="6012625" y="928638"/>
            <a:ext cx="2843700" cy="1357200"/>
          </a:xfrm>
          <a:prstGeom prst="curvedConnector4">
            <a:avLst>
              <a:gd name="adj1" fmla="val 21766"/>
              <a:gd name="adj2" fmla="val 99439"/>
            </a:avLst>
          </a:prstGeom>
          <a:noFill/>
          <a:ln w="28575" cap="flat" cmpd="sng">
            <a:solidFill>
              <a:schemeClr val="accent5"/>
            </a:solidFill>
            <a:prstDash val="solid"/>
            <a:round/>
            <a:headEnd type="none" w="med" len="med"/>
            <a:tailEnd type="none" w="med" len="med"/>
          </a:ln>
        </p:spPr>
      </p:cxnSp>
      <p:sp>
        <p:nvSpPr>
          <p:cNvPr id="1652" name="Google Shape;1652;p155"/>
          <p:cNvSpPr txBox="1"/>
          <p:nvPr/>
        </p:nvSpPr>
        <p:spPr>
          <a:xfrm>
            <a:off x="10621400" y="2686388"/>
            <a:ext cx="14379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16" action="ppaction://hlinksldjump"/>
              </a:rPr>
              <a:t>Tax Transparency Intelligence</a:t>
            </a:r>
            <a:endParaRPr sz="1000"/>
          </a:p>
        </p:txBody>
      </p:sp>
      <p:cxnSp>
        <p:nvCxnSpPr>
          <p:cNvPr id="1653" name="Google Shape;1653;p155"/>
          <p:cNvCxnSpPr>
            <a:stCxn id="1652" idx="2"/>
            <a:endCxn id="1620" idx="0"/>
          </p:cNvCxnSpPr>
          <p:nvPr/>
        </p:nvCxnSpPr>
        <p:spPr>
          <a:xfrm rot="5400000" flipH="1">
            <a:off x="7551350" y="-610012"/>
            <a:ext cx="2250300" cy="5327700"/>
          </a:xfrm>
          <a:prstGeom prst="curvedConnector5">
            <a:avLst>
              <a:gd name="adj1" fmla="val 2224"/>
              <a:gd name="adj2" fmla="val 61088"/>
              <a:gd name="adj3" fmla="val 96295"/>
            </a:avLst>
          </a:prstGeom>
          <a:noFill/>
          <a:ln w="28575" cap="flat" cmpd="sng">
            <a:solidFill>
              <a:schemeClr val="accent5"/>
            </a:solidFill>
            <a:prstDash val="solid"/>
            <a:round/>
            <a:headEnd type="none" w="med" len="med"/>
            <a:tailEnd type="none" w="med" len="med"/>
          </a:ln>
        </p:spPr>
      </p:cxnSp>
      <p:cxnSp>
        <p:nvCxnSpPr>
          <p:cNvPr id="1654" name="Google Shape;1654;p155"/>
          <p:cNvCxnSpPr>
            <a:stCxn id="1655" idx="1"/>
            <a:endCxn id="1620" idx="0"/>
          </p:cNvCxnSpPr>
          <p:nvPr/>
        </p:nvCxnSpPr>
        <p:spPr>
          <a:xfrm flipH="1">
            <a:off x="6012525" y="759263"/>
            <a:ext cx="3229200" cy="169500"/>
          </a:xfrm>
          <a:prstGeom prst="curvedConnector2">
            <a:avLst/>
          </a:prstGeom>
          <a:noFill/>
          <a:ln w="28575" cap="flat" cmpd="sng">
            <a:solidFill>
              <a:schemeClr val="accent5"/>
            </a:solidFill>
            <a:prstDash val="solid"/>
            <a:round/>
            <a:headEnd type="none" w="med" len="med"/>
            <a:tailEnd type="none" w="med" len="med"/>
          </a:ln>
        </p:spPr>
      </p:cxnSp>
      <p:cxnSp>
        <p:nvCxnSpPr>
          <p:cNvPr id="1656" name="Google Shape;1656;p155"/>
          <p:cNvCxnSpPr>
            <a:stCxn id="1644" idx="3"/>
            <a:endCxn id="1620" idx="2"/>
          </p:cNvCxnSpPr>
          <p:nvPr/>
        </p:nvCxnSpPr>
        <p:spPr>
          <a:xfrm>
            <a:off x="1592175" y="2911775"/>
            <a:ext cx="4420500" cy="893400"/>
          </a:xfrm>
          <a:prstGeom prst="curvedConnector4">
            <a:avLst>
              <a:gd name="adj1" fmla="val 33712"/>
              <a:gd name="adj2" fmla="val 126642"/>
            </a:avLst>
          </a:prstGeom>
          <a:noFill/>
          <a:ln w="28575" cap="flat" cmpd="sng">
            <a:solidFill>
              <a:srgbClr val="7D7D7D"/>
            </a:solidFill>
            <a:prstDash val="solid"/>
            <a:round/>
            <a:headEnd type="none" w="med" len="med"/>
            <a:tailEnd type="none" w="med" len="med"/>
          </a:ln>
        </p:spPr>
      </p:cxnSp>
      <p:cxnSp>
        <p:nvCxnSpPr>
          <p:cNvPr id="1657" name="Google Shape;1657;p155"/>
          <p:cNvCxnSpPr>
            <a:stCxn id="1645" idx="3"/>
            <a:endCxn id="1620" idx="2"/>
          </p:cNvCxnSpPr>
          <p:nvPr/>
        </p:nvCxnSpPr>
        <p:spPr>
          <a:xfrm>
            <a:off x="2381425" y="3276600"/>
            <a:ext cx="3631200" cy="528600"/>
          </a:xfrm>
          <a:prstGeom prst="curvedConnector4">
            <a:avLst>
              <a:gd name="adj1" fmla="val 30172"/>
              <a:gd name="adj2" fmla="val 145023"/>
            </a:avLst>
          </a:prstGeom>
          <a:noFill/>
          <a:ln w="28575" cap="flat" cmpd="sng">
            <a:solidFill>
              <a:srgbClr val="7D7D7D"/>
            </a:solidFill>
            <a:prstDash val="solid"/>
            <a:round/>
            <a:headEnd type="none" w="med" len="med"/>
            <a:tailEnd type="none" w="med" len="med"/>
          </a:ln>
        </p:spPr>
      </p:cxnSp>
      <p:cxnSp>
        <p:nvCxnSpPr>
          <p:cNvPr id="1658" name="Google Shape;1658;p155"/>
          <p:cNvCxnSpPr>
            <a:stCxn id="1646" idx="3"/>
            <a:endCxn id="1620" idx="2"/>
          </p:cNvCxnSpPr>
          <p:nvPr/>
        </p:nvCxnSpPr>
        <p:spPr>
          <a:xfrm>
            <a:off x="1392850" y="3583925"/>
            <a:ext cx="4619700" cy="221100"/>
          </a:xfrm>
          <a:prstGeom prst="curvedConnector4">
            <a:avLst>
              <a:gd name="adj1" fmla="val 34416"/>
              <a:gd name="adj2" fmla="val 207719"/>
            </a:avLst>
          </a:prstGeom>
          <a:noFill/>
          <a:ln w="28575" cap="flat" cmpd="sng">
            <a:solidFill>
              <a:srgbClr val="7D7D7D"/>
            </a:solidFill>
            <a:prstDash val="solid"/>
            <a:round/>
            <a:headEnd type="none" w="med" len="med"/>
            <a:tailEnd type="none" w="med" len="med"/>
          </a:ln>
        </p:spPr>
      </p:cxnSp>
      <p:sp>
        <p:nvSpPr>
          <p:cNvPr id="1655" name="Google Shape;1655;p155"/>
          <p:cNvSpPr txBox="1"/>
          <p:nvPr/>
        </p:nvSpPr>
        <p:spPr>
          <a:xfrm>
            <a:off x="9241725" y="589913"/>
            <a:ext cx="8853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b="1" u="sng">
                <a:solidFill>
                  <a:schemeClr val="hlink"/>
                </a:solidFill>
                <a:hlinkClick r:id="rId17" action="ppaction://hlinksldjump"/>
              </a:rPr>
              <a:t>ETR tool</a:t>
            </a:r>
            <a:endParaRPr/>
          </a:p>
        </p:txBody>
      </p:sp>
      <p:cxnSp>
        <p:nvCxnSpPr>
          <p:cNvPr id="1659" name="Google Shape;1659;p155"/>
          <p:cNvCxnSpPr>
            <a:stCxn id="1660" idx="1"/>
            <a:endCxn id="1620" idx="0"/>
          </p:cNvCxnSpPr>
          <p:nvPr/>
        </p:nvCxnSpPr>
        <p:spPr>
          <a:xfrm rot="10800000">
            <a:off x="6012750" y="928600"/>
            <a:ext cx="3588900" cy="2420100"/>
          </a:xfrm>
          <a:prstGeom prst="curvedConnector4">
            <a:avLst>
              <a:gd name="adj1" fmla="val 41426"/>
              <a:gd name="adj2" fmla="val 89323"/>
            </a:avLst>
          </a:prstGeom>
          <a:noFill/>
          <a:ln w="28575" cap="flat" cmpd="sng">
            <a:solidFill>
              <a:schemeClr val="accent5"/>
            </a:solidFill>
            <a:prstDash val="solid"/>
            <a:round/>
            <a:headEnd type="none" w="med" len="med"/>
            <a:tailEnd type="none" w="med" len="med"/>
          </a:ln>
        </p:spPr>
      </p:cxnSp>
      <p:sp>
        <p:nvSpPr>
          <p:cNvPr id="1622" name="Google Shape;1622;p155"/>
          <p:cNvSpPr txBox="1"/>
          <p:nvPr/>
        </p:nvSpPr>
        <p:spPr>
          <a:xfrm>
            <a:off x="637100" y="4333000"/>
            <a:ext cx="1235700" cy="603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18" action="ppaction://hlinksldjump"/>
              </a:rPr>
              <a:t>Thin Cap F&amp;D PE report automator</a:t>
            </a:r>
            <a:endParaRPr sz="1000" b="1"/>
          </a:p>
        </p:txBody>
      </p:sp>
      <p:sp>
        <p:nvSpPr>
          <p:cNvPr id="1660" name="Google Shape;1660;p155"/>
          <p:cNvSpPr txBox="1"/>
          <p:nvPr/>
        </p:nvSpPr>
        <p:spPr>
          <a:xfrm>
            <a:off x="9601650" y="3179350"/>
            <a:ext cx="138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b="1" u="sng">
                <a:solidFill>
                  <a:schemeClr val="hlink"/>
                </a:solidFill>
                <a:hlinkClick r:id="rId19" action="ppaction://hlinksldjump"/>
              </a:rPr>
              <a:t>Document Distillery</a:t>
            </a:r>
            <a:endParaRPr/>
          </a:p>
        </p:txBody>
      </p:sp>
      <p:sp>
        <p:nvSpPr>
          <p:cNvPr id="1617" name="Google Shape;1617;p155"/>
          <p:cNvSpPr txBox="1"/>
          <p:nvPr/>
        </p:nvSpPr>
        <p:spPr>
          <a:xfrm>
            <a:off x="8601150" y="5788850"/>
            <a:ext cx="10005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20" action="ppaction://hlinksldjump"/>
              </a:rPr>
              <a:t>TP Operate</a:t>
            </a:r>
            <a:endParaRPr sz="1000" b="1" u="sng">
              <a:solidFill>
                <a:schemeClr val="hlink"/>
              </a:solidFill>
            </a:endParaRPr>
          </a:p>
        </p:txBody>
      </p:sp>
      <p:sp>
        <p:nvSpPr>
          <p:cNvPr id="1615" name="Google Shape;1615;p155"/>
          <p:cNvSpPr txBox="1"/>
          <p:nvPr/>
        </p:nvSpPr>
        <p:spPr>
          <a:xfrm>
            <a:off x="2097650" y="5768025"/>
            <a:ext cx="17673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21" action="ppaction://hlinksldjump"/>
              </a:rPr>
              <a:t>ADM self-service hubs</a:t>
            </a:r>
            <a:endParaRPr sz="1000" b="1" u="sng">
              <a:solidFill>
                <a:schemeClr val="hlink"/>
              </a:solidFill>
            </a:endParaRPr>
          </a:p>
        </p:txBody>
      </p:sp>
      <p:sp>
        <p:nvSpPr>
          <p:cNvPr id="1661" name="Google Shape;1661;p155"/>
          <p:cNvSpPr txBox="1"/>
          <p:nvPr/>
        </p:nvSpPr>
        <p:spPr>
          <a:xfrm>
            <a:off x="2247075" y="1106538"/>
            <a:ext cx="17673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22" action="ppaction://hlinksldjump"/>
              </a:rPr>
              <a:t>Risk Profiling Tool</a:t>
            </a:r>
            <a:endParaRPr sz="1000"/>
          </a:p>
        </p:txBody>
      </p:sp>
      <p:cxnSp>
        <p:nvCxnSpPr>
          <p:cNvPr id="1662" name="Google Shape;1662;p155"/>
          <p:cNvCxnSpPr>
            <a:stCxn id="1661" idx="2"/>
            <a:endCxn id="1620" idx="1"/>
          </p:cNvCxnSpPr>
          <p:nvPr/>
        </p:nvCxnSpPr>
        <p:spPr>
          <a:xfrm rot="-5400000" flipH="1">
            <a:off x="3467775" y="1262088"/>
            <a:ext cx="767700" cy="1441800"/>
          </a:xfrm>
          <a:prstGeom prst="curvedConnector2">
            <a:avLst/>
          </a:prstGeom>
          <a:noFill/>
          <a:ln w="28575" cap="flat" cmpd="sng">
            <a:solidFill>
              <a:schemeClr val="accent6"/>
            </a:solidFill>
            <a:prstDash val="solid"/>
            <a:round/>
            <a:headEnd type="none" w="med" len="med"/>
            <a:tailEnd type="none" w="med" len="med"/>
          </a:ln>
        </p:spPr>
      </p:cxnSp>
      <p:sp>
        <p:nvSpPr>
          <p:cNvPr id="1613" name="Google Shape;1613;p155"/>
          <p:cNvSpPr txBox="1"/>
          <p:nvPr/>
        </p:nvSpPr>
        <p:spPr>
          <a:xfrm>
            <a:off x="1306816" y="5030417"/>
            <a:ext cx="10005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23" action="ppaction://hlinksldjump"/>
              </a:rPr>
              <a:t>Debt Hub</a:t>
            </a:r>
            <a:endParaRPr sz="1000" b="1" u="sng">
              <a:solidFill>
                <a:schemeClr val="hlink"/>
              </a:solidFill>
            </a:endParaRPr>
          </a:p>
        </p:txBody>
      </p:sp>
      <p:sp>
        <p:nvSpPr>
          <p:cNvPr id="1663" name="Google Shape;1663;p155"/>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24" action="ppaction://hlinksldjump"/>
              </a:rPr>
              <a:t>Introduction</a:t>
            </a:r>
            <a:r>
              <a:rPr lang="en-GB" sz="1200" b="1">
                <a:solidFill>
                  <a:schemeClr val="dk1"/>
                </a:solidFill>
              </a:rPr>
              <a:t>┃</a:t>
            </a:r>
            <a:r>
              <a:rPr lang="en-GB" sz="1200" b="1" u="sng">
                <a:solidFill>
                  <a:schemeClr val="hlink"/>
                </a:solidFill>
                <a:hlinkClick r:id="rId25" action="ppaction://hlinksldjump"/>
              </a:rPr>
              <a:t>Contents</a:t>
            </a:r>
            <a:r>
              <a:rPr lang="en-GB" sz="1200" b="1"/>
              <a:t>┃</a:t>
            </a:r>
            <a:r>
              <a:rPr lang="en-GB" sz="1200" b="1" u="sng">
                <a:solidFill>
                  <a:schemeClr val="hlink"/>
                </a:solidFill>
                <a:hlinkClick r:id="rId26" action="ppaction://hlinksldjump"/>
              </a:rPr>
              <a:t>Business Development</a:t>
            </a:r>
            <a:r>
              <a:rPr lang="en-GB" sz="1200" b="1">
                <a:solidFill>
                  <a:schemeClr val="dk1"/>
                </a:solidFill>
              </a:rPr>
              <a:t>┃</a:t>
            </a:r>
            <a:r>
              <a:rPr lang="en-GB" sz="1200" b="1" u="sng">
                <a:solidFill>
                  <a:schemeClr val="hlink"/>
                </a:solidFill>
                <a:hlinkClick r:id="rId27" action="ppaction://hlinksldjump"/>
              </a:rPr>
              <a:t>Propose</a:t>
            </a:r>
            <a:r>
              <a:rPr lang="en-GB" sz="1200" b="1">
                <a:solidFill>
                  <a:schemeClr val="dk1"/>
                </a:solidFill>
              </a:rPr>
              <a:t>┃</a:t>
            </a:r>
            <a:r>
              <a:rPr lang="en-GB" sz="1200" b="1" u="sng">
                <a:solidFill>
                  <a:schemeClr val="hlink"/>
                </a:solidFill>
                <a:hlinkClick r:id="rId3" action="ppaction://hlinksldjump"/>
              </a:rPr>
              <a:t>Deliver</a:t>
            </a:r>
            <a:r>
              <a:rPr lang="en-GB" sz="1200" b="1">
                <a:solidFill>
                  <a:schemeClr val="dk1"/>
                </a:solidFill>
              </a:rPr>
              <a:t>┃</a:t>
            </a:r>
            <a:r>
              <a:rPr lang="en-GB" sz="1200" b="1" u="sng">
                <a:solidFill>
                  <a:schemeClr val="hlink"/>
                </a:solidFill>
                <a:hlinkClick r:id="rId28" action="ppaction://hlinksldjump"/>
              </a:rPr>
              <a:t>Other</a:t>
            </a:r>
            <a:r>
              <a:rPr lang="en-GB" b="1"/>
              <a:t>  </a:t>
            </a:r>
            <a:endParaRPr b="1"/>
          </a:p>
        </p:txBody>
      </p:sp>
      <p:cxnSp>
        <p:nvCxnSpPr>
          <p:cNvPr id="1664" name="Google Shape;1664;p155"/>
          <p:cNvCxnSpPr>
            <a:endCxn id="1620" idx="1"/>
          </p:cNvCxnSpPr>
          <p:nvPr/>
        </p:nvCxnSpPr>
        <p:spPr>
          <a:xfrm>
            <a:off x="3018037" y="832050"/>
            <a:ext cx="1554600" cy="1534800"/>
          </a:xfrm>
          <a:prstGeom prst="curvedConnector3">
            <a:avLst>
              <a:gd name="adj1" fmla="val 62552"/>
            </a:avLst>
          </a:prstGeom>
          <a:noFill/>
          <a:ln w="28575" cap="flat" cmpd="sng">
            <a:solidFill>
              <a:schemeClr val="accent6"/>
            </a:solidFill>
            <a:prstDash val="solid"/>
            <a:round/>
            <a:headEnd type="none" w="med" len="med"/>
            <a:tailEnd type="none" w="med" len="med"/>
          </a:ln>
        </p:spPr>
      </p:cxnSp>
      <p:sp>
        <p:nvSpPr>
          <p:cNvPr id="1665" name="Google Shape;1665;p155"/>
          <p:cNvSpPr txBox="1"/>
          <p:nvPr/>
        </p:nvSpPr>
        <p:spPr>
          <a:xfrm>
            <a:off x="1668375" y="194275"/>
            <a:ext cx="15348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b="1" u="sng">
                <a:solidFill>
                  <a:schemeClr val="hlink"/>
                </a:solidFill>
                <a:hlinkClick r:id="rId29" action="ppaction://hlinksldjump"/>
              </a:rPr>
              <a:t>TP Disputes Experience dashboard</a:t>
            </a:r>
            <a:endParaRPr/>
          </a:p>
        </p:txBody>
      </p:sp>
      <p:sp>
        <p:nvSpPr>
          <p:cNvPr id="1611" name="Google Shape;1611;p155"/>
          <p:cNvSpPr txBox="1"/>
          <p:nvPr/>
        </p:nvSpPr>
        <p:spPr>
          <a:xfrm>
            <a:off x="9795600" y="5242200"/>
            <a:ext cx="1534800" cy="603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30" action="ppaction://hlinksldjump"/>
              </a:rPr>
              <a:t>Document automation (DocGen)</a:t>
            </a:r>
            <a:endParaRPr sz="1000" b="1" u="sng">
              <a:solidFill>
                <a:schemeClr val="hlink"/>
              </a:solidFill>
            </a:endParaRPr>
          </a:p>
        </p:txBody>
      </p:sp>
      <p:sp>
        <p:nvSpPr>
          <p:cNvPr id="1666" name="Google Shape;1666;p155"/>
          <p:cNvSpPr txBox="1"/>
          <p:nvPr/>
        </p:nvSpPr>
        <p:spPr>
          <a:xfrm>
            <a:off x="10709450" y="1429275"/>
            <a:ext cx="8853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31" action="ppaction://hlinksldjump"/>
              </a:rPr>
              <a:t>Tax Bot</a:t>
            </a:r>
            <a:endParaRPr/>
          </a:p>
        </p:txBody>
      </p:sp>
      <p:cxnSp>
        <p:nvCxnSpPr>
          <p:cNvPr id="1667" name="Google Shape;1667;p155"/>
          <p:cNvCxnSpPr>
            <a:stCxn id="1666" idx="1"/>
            <a:endCxn id="1620" idx="0"/>
          </p:cNvCxnSpPr>
          <p:nvPr/>
        </p:nvCxnSpPr>
        <p:spPr>
          <a:xfrm rot="10800000">
            <a:off x="6012650" y="928725"/>
            <a:ext cx="4696800" cy="669900"/>
          </a:xfrm>
          <a:prstGeom prst="curvedConnector4">
            <a:avLst>
              <a:gd name="adj1" fmla="val 15520"/>
              <a:gd name="adj2" fmla="val 64200"/>
            </a:avLst>
          </a:prstGeom>
          <a:noFill/>
          <a:ln w="28575" cap="flat" cmpd="sng">
            <a:solidFill>
              <a:schemeClr val="accent5"/>
            </a:solidFill>
            <a:prstDash val="solid"/>
            <a:round/>
            <a:headEnd type="none" w="med" len="med"/>
            <a:tailEnd type="none" w="med" len="med"/>
          </a:ln>
        </p:spPr>
      </p:cxnSp>
      <p:sp>
        <p:nvSpPr>
          <p:cNvPr id="1668" name="Google Shape;1668;p155"/>
          <p:cNvSpPr txBox="1"/>
          <p:nvPr/>
        </p:nvSpPr>
        <p:spPr>
          <a:xfrm>
            <a:off x="10811825" y="2285850"/>
            <a:ext cx="10962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32" action="ppaction://hlinksldjump"/>
              </a:rPr>
              <a:t>MNE Company Briefing</a:t>
            </a:r>
            <a:r>
              <a:rPr lang="en-GB" u="sng">
                <a:solidFill>
                  <a:schemeClr val="hlink"/>
                </a:solidFill>
                <a:hlinkClick r:id="rId32" action="ppaction://hlinksldjump"/>
              </a:rPr>
              <a:t> </a:t>
            </a:r>
            <a:endParaRPr/>
          </a:p>
        </p:txBody>
      </p:sp>
      <p:cxnSp>
        <p:nvCxnSpPr>
          <p:cNvPr id="1669" name="Google Shape;1669;p155"/>
          <p:cNvCxnSpPr>
            <a:stCxn id="1668" idx="1"/>
          </p:cNvCxnSpPr>
          <p:nvPr/>
        </p:nvCxnSpPr>
        <p:spPr>
          <a:xfrm rot="10800000">
            <a:off x="7023125" y="1503900"/>
            <a:ext cx="3788700" cy="1059000"/>
          </a:xfrm>
          <a:prstGeom prst="curvedConnector3">
            <a:avLst>
              <a:gd name="adj1" fmla="val 86912"/>
            </a:avLst>
          </a:prstGeom>
          <a:noFill/>
          <a:ln w="28575" cap="flat" cmpd="sng">
            <a:solidFill>
              <a:schemeClr val="accent5"/>
            </a:solidFill>
            <a:prstDash val="solid"/>
            <a:round/>
            <a:headEnd type="none" w="med" len="med"/>
            <a:tailEnd type="none" w="med" len="med"/>
          </a:ln>
        </p:spPr>
      </p:cxnSp>
      <p:sp>
        <p:nvSpPr>
          <p:cNvPr id="1670" name="Google Shape;1670;p155"/>
          <p:cNvSpPr txBox="1"/>
          <p:nvPr/>
        </p:nvSpPr>
        <p:spPr>
          <a:xfrm>
            <a:off x="10881600" y="3340400"/>
            <a:ext cx="10962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33" action="ppaction://hlinksldjump"/>
              </a:rPr>
              <a:t>Financial Drawing Board</a:t>
            </a:r>
            <a:endParaRPr/>
          </a:p>
        </p:txBody>
      </p:sp>
      <p:cxnSp>
        <p:nvCxnSpPr>
          <p:cNvPr id="1671" name="Google Shape;1671;p155"/>
          <p:cNvCxnSpPr>
            <a:stCxn id="1670" idx="1"/>
          </p:cNvCxnSpPr>
          <p:nvPr/>
        </p:nvCxnSpPr>
        <p:spPr>
          <a:xfrm rot="10800000">
            <a:off x="7320600" y="2049200"/>
            <a:ext cx="3561000" cy="1537500"/>
          </a:xfrm>
          <a:prstGeom prst="curvedConnector3">
            <a:avLst>
              <a:gd name="adj1" fmla="val 72617"/>
            </a:avLst>
          </a:prstGeom>
          <a:noFill/>
          <a:ln w="28575" cap="flat" cmpd="sng">
            <a:solidFill>
              <a:schemeClr val="accent5"/>
            </a:solidFill>
            <a:prstDash val="solid"/>
            <a:round/>
            <a:headEnd type="none" w="med" len="med"/>
            <a:tailEnd type="none" w="med" len="med"/>
          </a:ln>
        </p:spPr>
      </p:cxnSp>
      <p:sp>
        <p:nvSpPr>
          <p:cNvPr id="1672" name="Google Shape;1672;p155"/>
          <p:cNvSpPr txBox="1"/>
          <p:nvPr/>
        </p:nvSpPr>
        <p:spPr>
          <a:xfrm>
            <a:off x="10881600" y="3871725"/>
            <a:ext cx="1096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300"/>
              </a:spcAft>
              <a:buNone/>
            </a:pPr>
            <a:r>
              <a:rPr lang="en-GB" sz="1000" b="1" u="sng">
                <a:solidFill>
                  <a:schemeClr val="hlink"/>
                </a:solidFill>
                <a:hlinkClick r:id="rId34" action="ppaction://hlinksldjump"/>
              </a:rPr>
              <a:t>Data Lab</a:t>
            </a:r>
            <a:endParaRPr/>
          </a:p>
        </p:txBody>
      </p:sp>
      <p:cxnSp>
        <p:nvCxnSpPr>
          <p:cNvPr id="1673" name="Google Shape;1673;p155"/>
          <p:cNvCxnSpPr>
            <a:stCxn id="1672" idx="1"/>
          </p:cNvCxnSpPr>
          <p:nvPr/>
        </p:nvCxnSpPr>
        <p:spPr>
          <a:xfrm rot="10800000">
            <a:off x="7324500" y="1958775"/>
            <a:ext cx="3557100" cy="2082300"/>
          </a:xfrm>
          <a:prstGeom prst="curvedConnector3">
            <a:avLst>
              <a:gd name="adj1" fmla="val 67948"/>
            </a:avLst>
          </a:prstGeom>
          <a:noFill/>
          <a:ln w="28575" cap="flat" cmpd="sng">
            <a:solidFill>
              <a:schemeClr val="accent5"/>
            </a:solidFill>
            <a:prstDash val="solid"/>
            <a:round/>
            <a:headEnd type="none" w="med" len="med"/>
            <a:tailEnd type="none" w="med" len="med"/>
          </a:ln>
        </p:spPr>
      </p:cxnSp>
      <p:sp>
        <p:nvSpPr>
          <p:cNvPr id="1674" name="Google Shape;1674;p155"/>
          <p:cNvSpPr txBox="1"/>
          <p:nvPr/>
        </p:nvSpPr>
        <p:spPr>
          <a:xfrm>
            <a:off x="600675" y="2233988"/>
            <a:ext cx="1351500" cy="33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u="sng">
                <a:solidFill>
                  <a:schemeClr val="hlink"/>
                </a:solidFill>
                <a:hlinkClick r:id="rId35" action="ppaction://hlinksldjump"/>
              </a:rPr>
              <a:t>Automated UK local file template</a:t>
            </a:r>
            <a:endParaRPr sz="1000" b="1"/>
          </a:p>
        </p:txBody>
      </p:sp>
      <p:cxnSp>
        <p:nvCxnSpPr>
          <p:cNvPr id="1675" name="Google Shape;1675;p155"/>
          <p:cNvCxnSpPr>
            <a:stCxn id="1674" idx="3"/>
            <a:endCxn id="1620" idx="2"/>
          </p:cNvCxnSpPr>
          <p:nvPr/>
        </p:nvCxnSpPr>
        <p:spPr>
          <a:xfrm>
            <a:off x="1952175" y="2403338"/>
            <a:ext cx="4060500" cy="1401600"/>
          </a:xfrm>
          <a:prstGeom prst="curvedConnector4">
            <a:avLst>
              <a:gd name="adj1" fmla="val 32268"/>
              <a:gd name="adj2" fmla="val 116999"/>
            </a:avLst>
          </a:prstGeom>
          <a:noFill/>
          <a:ln w="28575" cap="flat" cmpd="sng">
            <a:solidFill>
              <a:srgbClr val="7D7D7D"/>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111"/>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Introduction</a:t>
            </a:r>
            <a:endParaRPr b="1">
              <a:latin typeface="Arial"/>
              <a:ea typeface="Arial"/>
              <a:cs typeface="Arial"/>
              <a:sym typeface="Arial"/>
            </a:endParaRPr>
          </a:p>
        </p:txBody>
      </p:sp>
      <p:sp>
        <p:nvSpPr>
          <p:cNvPr id="768" name="Google Shape;768;p111"/>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dk2"/>
                </a:solidFill>
                <a:hlinkClick r:id="rId3" action="ppaction://hlinksldjump">
                  <a:extLst>
                    <a:ext uri="{A12FA001-AC4F-418D-AE19-62706E023703}">
                      <ahyp:hlinkClr xmlns:ahyp="http://schemas.microsoft.com/office/drawing/2018/hyperlinkcolor" val="tx"/>
                    </a:ext>
                  </a:extLst>
                </a:hlinkClick>
              </a:rPr>
              <a:t>Introduction</a:t>
            </a:r>
            <a:r>
              <a:rPr lang="en-GB" sz="1200" b="1">
                <a:solidFill>
                  <a:schemeClr val="dk2"/>
                </a:solidFill>
              </a:rPr>
              <a:t>┃</a:t>
            </a:r>
            <a:r>
              <a:rPr lang="en-GB" sz="1200" b="1" u="sng">
                <a:solidFill>
                  <a:schemeClr val="dk2"/>
                </a:solidFill>
                <a:hlinkClick r:id="rId4" action="ppaction://hlinksldjump">
                  <a:extLst>
                    <a:ext uri="{A12FA001-AC4F-418D-AE19-62706E023703}">
                      <ahyp:hlinkClr xmlns:ahyp="http://schemas.microsoft.com/office/drawing/2018/hyperlinkcolor" val="tx"/>
                    </a:ext>
                  </a:extLst>
                </a:hlinkClick>
              </a:rPr>
              <a:t>Contents</a:t>
            </a:r>
            <a:r>
              <a:rPr lang="en-GB" sz="1200" b="1">
                <a:solidFill>
                  <a:schemeClr val="dk2"/>
                </a:solidFill>
              </a:rPr>
              <a:t>┃</a:t>
            </a:r>
            <a:r>
              <a:rPr lang="en-GB" sz="1200" b="1" u="sng">
                <a:solidFill>
                  <a:schemeClr val="dk2"/>
                </a:solidFill>
                <a:hlinkClick r:id="rId5" action="ppaction://hlinksldjump">
                  <a:extLst>
                    <a:ext uri="{A12FA001-AC4F-418D-AE19-62706E023703}">
                      <ahyp:hlinkClr xmlns:ahyp="http://schemas.microsoft.com/office/drawing/2018/hyperlinkcolor" val="tx"/>
                    </a:ext>
                  </a:extLst>
                </a:hlinkClick>
              </a:rPr>
              <a:t>Business Development</a:t>
            </a:r>
            <a:r>
              <a:rPr lang="en-GB" sz="1200" b="1">
                <a:solidFill>
                  <a:schemeClr val="dk2"/>
                </a:solidFill>
              </a:rPr>
              <a:t>┃</a:t>
            </a:r>
            <a:r>
              <a:rPr lang="en-GB" sz="1200" b="1" u="sng">
                <a:solidFill>
                  <a:schemeClr val="dk2"/>
                </a:solidFill>
                <a:hlinkClick r:id="rId6" action="ppaction://hlinksldjump">
                  <a:extLst>
                    <a:ext uri="{A12FA001-AC4F-418D-AE19-62706E023703}">
                      <ahyp:hlinkClr xmlns:ahyp="http://schemas.microsoft.com/office/drawing/2018/hyperlinkcolor" val="tx"/>
                    </a:ext>
                  </a:extLst>
                </a:hlinkClick>
              </a:rPr>
              <a:t>Propose</a:t>
            </a:r>
            <a:r>
              <a:rPr lang="en-GB" sz="1200" b="1">
                <a:solidFill>
                  <a:schemeClr val="dk2"/>
                </a:solidFill>
              </a:rPr>
              <a:t>┃</a:t>
            </a:r>
            <a:r>
              <a:rPr lang="en-GB" sz="1200" b="1" u="sng">
                <a:solidFill>
                  <a:schemeClr val="dk2"/>
                </a:solidFill>
                <a:hlinkClick r:id="rId7" action="ppaction://hlinksldjump">
                  <a:extLst>
                    <a:ext uri="{A12FA001-AC4F-418D-AE19-62706E023703}">
                      <ahyp:hlinkClr xmlns:ahyp="http://schemas.microsoft.com/office/drawing/2018/hyperlinkcolor" val="tx"/>
                    </a:ext>
                  </a:extLst>
                </a:hlinkClick>
              </a:rPr>
              <a:t>Deliver</a:t>
            </a:r>
            <a:r>
              <a:rPr lang="en-GB" sz="1200" b="1">
                <a:solidFill>
                  <a:schemeClr val="dk2"/>
                </a:solidFill>
              </a:rPr>
              <a:t>┃</a:t>
            </a:r>
            <a:r>
              <a:rPr lang="en-GB" sz="1200" b="1" u="sng">
                <a:solidFill>
                  <a:schemeClr val="dk2"/>
                </a:solidFill>
                <a:hlinkClick r:id="rId8" action="ppaction://hlinksldjump">
                  <a:extLst>
                    <a:ext uri="{A12FA001-AC4F-418D-AE19-62706E023703}">
                      <ahyp:hlinkClr xmlns:ahyp="http://schemas.microsoft.com/office/drawing/2018/hyperlinkcolor" val="tx"/>
                    </a:ext>
                  </a:extLst>
                </a:hlinkClick>
              </a:rPr>
              <a:t>Other</a:t>
            </a:r>
            <a:r>
              <a:rPr lang="en-GB" b="1">
                <a:solidFill>
                  <a:schemeClr val="dk2"/>
                </a:solidFill>
              </a:rPr>
              <a:t>  </a:t>
            </a:r>
            <a:endParaRPr b="1">
              <a:solidFill>
                <a:schemeClr val="dk2"/>
              </a:solidFill>
            </a:endParaRPr>
          </a:p>
        </p:txBody>
      </p:sp>
      <p:graphicFrame>
        <p:nvGraphicFramePr>
          <p:cNvPr id="769" name="Google Shape;769;p111"/>
          <p:cNvGraphicFramePr/>
          <p:nvPr/>
        </p:nvGraphicFramePr>
        <p:xfrm>
          <a:off x="4341000" y="931225"/>
          <a:ext cx="7755000" cy="46090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sz="1000" b="1">
                          <a:solidFill>
                            <a:schemeClr val="dk2"/>
                          </a:solidFill>
                        </a:rPr>
                        <a:t>              </a:t>
                      </a:r>
                      <a:endParaRPr sz="1000" b="1">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dk2"/>
                          </a:solidFill>
                        </a:rPr>
                        <a:t>The Challenge</a:t>
                      </a:r>
                      <a:endParaRPr sz="1000" b="1">
                        <a:solidFill>
                          <a:schemeClr val="dk2"/>
                        </a:solidFill>
                      </a:endParaRPr>
                    </a:p>
                    <a:p>
                      <a:pPr marL="0" lvl="0" indent="0" algn="l" rtl="0">
                        <a:spcBef>
                          <a:spcPts val="0"/>
                        </a:spcBef>
                        <a:spcAft>
                          <a:spcPts val="0"/>
                        </a:spcAft>
                        <a:buNone/>
                      </a:pPr>
                      <a:r>
                        <a:rPr lang="en-GB" sz="1000">
                          <a:solidFill>
                            <a:schemeClr val="dk2"/>
                          </a:solidFill>
                        </a:rPr>
                        <a:t>As a network, we have developed numerous digital assets and resources which help us target, propose and deliver Transfer Pricing services to our clients.</a:t>
                      </a:r>
                      <a:endParaRPr sz="1000">
                        <a:solidFill>
                          <a:schemeClr val="dk2"/>
                        </a:solidFill>
                      </a:endParaRPr>
                    </a:p>
                    <a:p>
                      <a:pPr marL="0" lvl="0" indent="0" algn="l" rtl="0">
                        <a:spcBef>
                          <a:spcPts val="0"/>
                        </a:spcBef>
                        <a:spcAft>
                          <a:spcPts val="0"/>
                        </a:spcAft>
                        <a:buNone/>
                      </a:pPr>
                      <a:endParaRPr sz="1000">
                        <a:solidFill>
                          <a:schemeClr val="dk2"/>
                        </a:solidFill>
                      </a:endParaRPr>
                    </a:p>
                    <a:p>
                      <a:pPr marL="0" lvl="0" indent="0" algn="l" rtl="0">
                        <a:spcBef>
                          <a:spcPts val="0"/>
                        </a:spcBef>
                        <a:spcAft>
                          <a:spcPts val="0"/>
                        </a:spcAft>
                        <a:buNone/>
                      </a:pPr>
                      <a:r>
                        <a:rPr lang="en-GB" sz="1000">
                          <a:solidFill>
                            <a:schemeClr val="dk2"/>
                          </a:solidFill>
                        </a:rPr>
                        <a:t>However, these digital assets and resources (before now) have been located in varying depositories with restrictive access. This often means that the adoption of these assets is significantly lower than what it could be. </a:t>
                      </a:r>
                      <a:endParaRPr sz="1000">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75375">
                <a:tc>
                  <a:txBody>
                    <a:bodyPr/>
                    <a:lstStyle/>
                    <a:p>
                      <a:pPr marL="0" lvl="0" indent="0" algn="l" rtl="0">
                        <a:spcBef>
                          <a:spcPts val="0"/>
                        </a:spcBef>
                        <a:spcAft>
                          <a:spcPts val="0"/>
                        </a:spcAft>
                        <a:buNone/>
                      </a:pPr>
                      <a:endParaRPr sz="1000">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dk2"/>
                          </a:solidFill>
                        </a:rPr>
                        <a:t>Our Solution</a:t>
                      </a:r>
                      <a:endParaRPr sz="1000" b="1">
                        <a:solidFill>
                          <a:schemeClr val="dk2"/>
                        </a:solidFill>
                      </a:endParaRPr>
                    </a:p>
                    <a:p>
                      <a:pPr marL="0" lvl="0" indent="0" algn="l" rtl="0">
                        <a:spcBef>
                          <a:spcPts val="0"/>
                        </a:spcBef>
                        <a:spcAft>
                          <a:spcPts val="0"/>
                        </a:spcAft>
                        <a:buClr>
                          <a:schemeClr val="dk1"/>
                        </a:buClr>
                        <a:buSzPts val="1100"/>
                        <a:buFont typeface="Arial"/>
                        <a:buNone/>
                      </a:pPr>
                      <a:r>
                        <a:rPr lang="en-GB" sz="1000">
                          <a:solidFill>
                            <a:schemeClr val="dk2"/>
                          </a:solidFill>
                        </a:rPr>
                        <a:t>The TP Technology &amp; Transformation Toolkit.</a:t>
                      </a:r>
                      <a:endParaRPr sz="1000">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sz="1000">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dk2"/>
                          </a:solidFill>
                        </a:rPr>
                        <a:t>Purpose</a:t>
                      </a:r>
                      <a:endParaRPr sz="1000" b="1">
                        <a:solidFill>
                          <a:schemeClr val="dk2"/>
                        </a:solidFill>
                      </a:endParaRPr>
                    </a:p>
                    <a:p>
                      <a:pPr marL="457200" lvl="0" indent="-292100" algn="l" rtl="0">
                        <a:spcBef>
                          <a:spcPts val="0"/>
                        </a:spcBef>
                        <a:spcAft>
                          <a:spcPts val="0"/>
                        </a:spcAft>
                        <a:buClr>
                          <a:schemeClr val="dk2"/>
                        </a:buClr>
                        <a:buSzPts val="1000"/>
                        <a:buChar char="●"/>
                      </a:pPr>
                      <a:r>
                        <a:rPr lang="en-GB" sz="1000">
                          <a:solidFill>
                            <a:schemeClr val="dk2"/>
                          </a:solidFill>
                        </a:rPr>
                        <a:t>Centralise useful information pertaining to each digital asset and resource</a:t>
                      </a:r>
                      <a:endParaRPr sz="1000">
                        <a:solidFill>
                          <a:schemeClr val="dk2"/>
                        </a:solidFill>
                      </a:endParaRPr>
                    </a:p>
                    <a:p>
                      <a:pPr marL="457200" lvl="0" indent="-292100" algn="l" rtl="0">
                        <a:spcBef>
                          <a:spcPts val="0"/>
                        </a:spcBef>
                        <a:spcAft>
                          <a:spcPts val="0"/>
                        </a:spcAft>
                        <a:buClr>
                          <a:schemeClr val="dk2"/>
                        </a:buClr>
                        <a:buSzPts val="1000"/>
                        <a:buChar char="●"/>
                      </a:pPr>
                      <a:r>
                        <a:rPr lang="en-GB" sz="1000">
                          <a:solidFill>
                            <a:schemeClr val="dk2"/>
                          </a:solidFill>
                        </a:rPr>
                        <a:t>Create shortcuts to links to the digital assets and resources, ergo increase accessibility and adoption</a:t>
                      </a:r>
                      <a:endParaRPr sz="1000">
                        <a:solidFill>
                          <a:schemeClr val="dk2"/>
                        </a:solidFill>
                      </a:endParaRPr>
                    </a:p>
                    <a:p>
                      <a:pPr marL="457200" lvl="0" indent="-292100" algn="l" rtl="0">
                        <a:spcBef>
                          <a:spcPts val="0"/>
                        </a:spcBef>
                        <a:spcAft>
                          <a:spcPts val="0"/>
                        </a:spcAft>
                        <a:buClr>
                          <a:schemeClr val="dk2"/>
                        </a:buClr>
                        <a:buSzPts val="1000"/>
                        <a:buChar char="●"/>
                      </a:pPr>
                      <a:r>
                        <a:rPr lang="en-GB" sz="1000">
                          <a:solidFill>
                            <a:schemeClr val="dk2"/>
                          </a:solidFill>
                        </a:rPr>
                        <a:t>Maintain an easy to use format</a:t>
                      </a:r>
                      <a:endParaRPr sz="1000">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43000">
                <a:tc>
                  <a:txBody>
                    <a:bodyPr/>
                    <a:lstStyle/>
                    <a:p>
                      <a:pPr marL="0" lvl="0" indent="0" algn="l" rtl="0">
                        <a:spcBef>
                          <a:spcPts val="0"/>
                        </a:spcBef>
                        <a:spcAft>
                          <a:spcPts val="0"/>
                        </a:spcAft>
                        <a:buNone/>
                      </a:pPr>
                      <a:endParaRPr sz="1000">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dk2"/>
                          </a:solidFill>
                        </a:rPr>
                        <a:t>Pricing</a:t>
                      </a:r>
                      <a:endParaRPr sz="1000" b="1">
                        <a:solidFill>
                          <a:schemeClr val="dk2"/>
                        </a:solidFill>
                      </a:endParaRPr>
                    </a:p>
                    <a:p>
                      <a:pPr marL="0" lvl="0" indent="0" algn="l" rtl="0">
                        <a:spcBef>
                          <a:spcPts val="0"/>
                        </a:spcBef>
                        <a:spcAft>
                          <a:spcPts val="0"/>
                        </a:spcAft>
                        <a:buClr>
                          <a:schemeClr val="dk1"/>
                        </a:buClr>
                        <a:buSzPts val="1100"/>
                        <a:buFont typeface="Arial"/>
                        <a:buNone/>
                      </a:pPr>
                      <a:r>
                        <a:rPr lang="en-GB" sz="1000">
                          <a:solidFill>
                            <a:schemeClr val="dk2"/>
                          </a:solidFill>
                        </a:rPr>
                        <a:t>Free</a:t>
                      </a:r>
                      <a:endParaRPr sz="1000" b="1">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977200">
                <a:tc>
                  <a:txBody>
                    <a:bodyPr/>
                    <a:lstStyle/>
                    <a:p>
                      <a:pPr marL="0" lvl="0" indent="0" algn="l" rtl="0">
                        <a:spcBef>
                          <a:spcPts val="0"/>
                        </a:spcBef>
                        <a:spcAft>
                          <a:spcPts val="0"/>
                        </a:spcAft>
                        <a:buNone/>
                      </a:pPr>
                      <a:endParaRPr sz="1000" b="1">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dk2"/>
                          </a:solidFill>
                        </a:rPr>
                        <a:t>Contact</a:t>
                      </a:r>
                      <a:endParaRPr sz="1000" b="1">
                        <a:solidFill>
                          <a:schemeClr val="dk2"/>
                        </a:solidFill>
                      </a:endParaRPr>
                    </a:p>
                    <a:p>
                      <a:pPr marL="0" lvl="0" indent="0" algn="l" rtl="0">
                        <a:spcBef>
                          <a:spcPts val="0"/>
                        </a:spcBef>
                        <a:spcAft>
                          <a:spcPts val="0"/>
                        </a:spcAft>
                        <a:buClr>
                          <a:schemeClr val="dk1"/>
                        </a:buClr>
                        <a:buSzPts val="1100"/>
                        <a:buFont typeface="Arial"/>
                        <a:buNone/>
                      </a:pPr>
                      <a:r>
                        <a:rPr lang="en-GB" sz="1000" b="1" u="sng">
                          <a:solidFill>
                            <a:schemeClr val="dk2"/>
                          </a:solidFill>
                          <a:highlight>
                            <a:schemeClr val="lt1"/>
                          </a:highlight>
                          <a:latin typeface="Roboto"/>
                          <a:ea typeface="Roboto"/>
                          <a:cs typeface="Roboto"/>
                          <a:sym typeface="Roboto"/>
                          <a:hlinkClick r:id="rId9">
                            <a:extLst>
                              <a:ext uri="{A12FA001-AC4F-418D-AE19-62706E023703}">
                                <ahyp:hlinkClr xmlns:ahyp="http://schemas.microsoft.com/office/drawing/2018/hyperlinkcolor" val="tx"/>
                              </a:ext>
                            </a:extLst>
                          </a:hlinkClick>
                        </a:rPr>
                        <a:t>james.andrews@pwc.com</a:t>
                      </a:r>
                      <a:endParaRPr sz="1000" b="1">
                        <a:solidFill>
                          <a:schemeClr val="dk2"/>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00" b="1" u="sng">
                          <a:solidFill>
                            <a:schemeClr val="dk2"/>
                          </a:solidFill>
                          <a:highlight>
                            <a:schemeClr val="lt1"/>
                          </a:highlight>
                          <a:latin typeface="Roboto"/>
                          <a:ea typeface="Roboto"/>
                          <a:cs typeface="Roboto"/>
                          <a:sym typeface="Roboto"/>
                          <a:hlinkClick r:id="rId10">
                            <a:extLst>
                              <a:ext uri="{A12FA001-AC4F-418D-AE19-62706E023703}">
                                <ahyp:hlinkClr xmlns:ahyp="http://schemas.microsoft.com/office/drawing/2018/hyperlinkcolor" val="tx"/>
                              </a:ext>
                            </a:extLst>
                          </a:hlinkClick>
                        </a:rPr>
                        <a:t>jack.korny@pwc.com</a:t>
                      </a:r>
                      <a:endParaRPr sz="1000" b="1">
                        <a:solidFill>
                          <a:schemeClr val="dk2"/>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00" b="1" u="sng">
                          <a:solidFill>
                            <a:schemeClr val="dk2"/>
                          </a:solidFill>
                          <a:highlight>
                            <a:schemeClr val="lt1"/>
                          </a:highlight>
                          <a:latin typeface="Roboto"/>
                          <a:ea typeface="Roboto"/>
                          <a:cs typeface="Roboto"/>
                          <a:sym typeface="Roboto"/>
                          <a:hlinkClick r:id="rId11">
                            <a:extLst>
                              <a:ext uri="{A12FA001-AC4F-418D-AE19-62706E023703}">
                                <ahyp:hlinkClr xmlns:ahyp="http://schemas.microsoft.com/office/drawing/2018/hyperlinkcolor" val="tx"/>
                              </a:ext>
                            </a:extLst>
                          </a:hlinkClick>
                        </a:rPr>
                        <a:t>james.schaefer@pwc.com</a:t>
                      </a:r>
                      <a:endParaRPr sz="1000" b="1">
                        <a:solidFill>
                          <a:schemeClr val="dk2"/>
                        </a:solidFill>
                        <a:highlight>
                          <a:srgbClr val="FFFFFF"/>
                        </a:highlight>
                        <a:latin typeface="Roboto"/>
                        <a:ea typeface="Roboto"/>
                        <a:cs typeface="Roboto"/>
                        <a:sym typeface="Roboto"/>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a:txBody>
                    <a:bodyPr/>
                    <a:lstStyle/>
                    <a:p>
                      <a:pPr marL="0" lvl="0" indent="0" algn="l" rtl="0">
                        <a:spcBef>
                          <a:spcPts val="0"/>
                        </a:spcBef>
                        <a:spcAft>
                          <a:spcPts val="0"/>
                        </a:spcAft>
                        <a:buNone/>
                      </a:pPr>
                      <a:endParaRPr sz="1000">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dk2"/>
                          </a:solidFill>
                        </a:rPr>
                        <a:t>Important links</a:t>
                      </a:r>
                      <a:endParaRPr sz="1000" b="1">
                        <a:solidFill>
                          <a:schemeClr val="dk2"/>
                        </a:solidFill>
                      </a:endParaRPr>
                    </a:p>
                    <a:p>
                      <a:pPr marL="457200" lvl="0" indent="-292100" algn="l" rtl="0">
                        <a:spcBef>
                          <a:spcPts val="0"/>
                        </a:spcBef>
                        <a:spcAft>
                          <a:spcPts val="0"/>
                        </a:spcAft>
                        <a:buClr>
                          <a:schemeClr val="dk2"/>
                        </a:buClr>
                        <a:buSzPts val="1000"/>
                        <a:buChar char="●"/>
                      </a:pPr>
                      <a:r>
                        <a:rPr lang="en-GB" sz="1000" b="1" u="sng">
                          <a:solidFill>
                            <a:schemeClr val="dk2"/>
                          </a:solidFill>
                        </a:rPr>
                        <a:t>Example link 1</a:t>
                      </a:r>
                      <a:endParaRPr sz="1000" b="1" u="sng">
                        <a:solidFill>
                          <a:schemeClr val="dk2"/>
                        </a:solidFill>
                      </a:endParaRPr>
                    </a:p>
                    <a:p>
                      <a:pPr marL="457200" lvl="0" indent="-292100" algn="l" rtl="0">
                        <a:spcBef>
                          <a:spcPts val="0"/>
                        </a:spcBef>
                        <a:spcAft>
                          <a:spcPts val="0"/>
                        </a:spcAft>
                        <a:buClr>
                          <a:schemeClr val="dk2"/>
                        </a:buClr>
                        <a:buSzPts val="1000"/>
                        <a:buChar char="●"/>
                      </a:pPr>
                      <a:r>
                        <a:rPr lang="en-GB" sz="1000" b="1" u="sng">
                          <a:solidFill>
                            <a:schemeClr val="dk2"/>
                          </a:solidFill>
                        </a:rPr>
                        <a:t>Example link 2</a:t>
                      </a:r>
                      <a:endParaRPr sz="1000" b="1" u="sng">
                        <a:solidFill>
                          <a:schemeClr val="dk2"/>
                        </a:solidFill>
                      </a:endParaRPr>
                    </a:p>
                    <a:p>
                      <a:pPr marL="457200" lvl="0" indent="-292100" algn="l" rtl="0">
                        <a:spcBef>
                          <a:spcPts val="0"/>
                        </a:spcBef>
                        <a:spcAft>
                          <a:spcPts val="0"/>
                        </a:spcAft>
                        <a:buClr>
                          <a:schemeClr val="dk2"/>
                        </a:buClr>
                        <a:buSzPts val="1000"/>
                        <a:buChar char="●"/>
                      </a:pPr>
                      <a:r>
                        <a:rPr lang="en-GB" sz="1000" b="1" u="sng">
                          <a:solidFill>
                            <a:schemeClr val="dk2"/>
                          </a:solidFill>
                        </a:rPr>
                        <a:t>Example link 3</a:t>
                      </a:r>
                      <a:endParaRPr sz="1000" b="1" u="sng">
                        <a:solidFill>
                          <a:schemeClr val="dk2"/>
                        </a:solidFill>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19050" cap="flat" cmpd="sng">
                      <a:solidFill>
                        <a:schemeClr val="lt2"/>
                      </a:solidFill>
                      <a:prstDash val="dot"/>
                      <a:round/>
                      <a:headEnd type="none" w="sm" len="sm"/>
                      <a:tailEnd type="none" w="sm" len="sm"/>
                    </a:lnT>
                    <a:lnB w="19050" cap="flat" cmpd="sng">
                      <a:solidFill>
                        <a:schemeClr val="lt2"/>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770" name="Google Shape;770;p111"/>
          <p:cNvGrpSpPr/>
          <p:nvPr/>
        </p:nvGrpSpPr>
        <p:grpSpPr>
          <a:xfrm>
            <a:off x="4419598" y="1227497"/>
            <a:ext cx="3954405" cy="4018438"/>
            <a:chOff x="4419598" y="1608497"/>
            <a:chExt cx="3954405" cy="4018438"/>
          </a:xfrm>
        </p:grpSpPr>
        <p:sp>
          <p:nvSpPr>
            <p:cNvPr id="771" name="Google Shape;771;p111"/>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dk2"/>
                </a:solidFill>
              </a:endParaRPr>
            </a:p>
          </p:txBody>
        </p:sp>
        <p:sp>
          <p:nvSpPr>
            <p:cNvPr id="772" name="Google Shape;772;p111"/>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dk2"/>
                </a:solidFill>
              </a:endParaRPr>
            </a:p>
          </p:txBody>
        </p:sp>
        <p:sp>
          <p:nvSpPr>
            <p:cNvPr id="773" name="Google Shape;773;p111"/>
            <p:cNvSpPr/>
            <p:nvPr/>
          </p:nvSpPr>
          <p:spPr>
            <a:xfrm>
              <a:off x="4419605" y="34374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2"/>
                </a:solidFill>
                <a:latin typeface="Arial"/>
                <a:ea typeface="Arial"/>
                <a:cs typeface="Arial"/>
                <a:sym typeface="Arial"/>
              </a:endParaRPr>
            </a:p>
          </p:txBody>
        </p:sp>
        <p:sp>
          <p:nvSpPr>
            <p:cNvPr id="774" name="Google Shape;774;p111"/>
            <p:cNvSpPr/>
            <p:nvPr/>
          </p:nvSpPr>
          <p:spPr>
            <a:xfrm>
              <a:off x="4420253" y="43792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dk2"/>
                </a:solidFill>
                <a:latin typeface="Arial"/>
                <a:ea typeface="Arial"/>
                <a:cs typeface="Arial"/>
                <a:sym typeface="Arial"/>
              </a:endParaRPr>
            </a:p>
          </p:txBody>
        </p:sp>
        <p:sp>
          <p:nvSpPr>
            <p:cNvPr id="775" name="Google Shape;775;p111"/>
            <p:cNvSpPr/>
            <p:nvPr/>
          </p:nvSpPr>
          <p:spPr>
            <a:xfrm>
              <a:off x="7918097" y="51697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dk2"/>
                </a:solidFill>
              </a:endParaRPr>
            </a:p>
          </p:txBody>
        </p:sp>
        <p:sp>
          <p:nvSpPr>
            <p:cNvPr id="776" name="Google Shape;776;p111"/>
            <p:cNvSpPr/>
            <p:nvPr/>
          </p:nvSpPr>
          <p:spPr>
            <a:xfrm>
              <a:off x="4419598" y="51697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dk2"/>
                </a:solidFill>
                <a:latin typeface="Arial"/>
                <a:ea typeface="Arial"/>
                <a:cs typeface="Arial"/>
                <a:sym typeface="Arial"/>
              </a:endParaRPr>
            </a:p>
          </p:txBody>
        </p:sp>
      </p:grpSp>
      <p:sp>
        <p:nvSpPr>
          <p:cNvPr id="777" name="Google Shape;777;p111"/>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2"/>
                </a:solidFill>
              </a:rPr>
              <a:t>Feature 1</a:t>
            </a:r>
            <a:endParaRPr sz="1800" b="1">
              <a:solidFill>
                <a:schemeClr val="dk2"/>
              </a:solidFill>
            </a:endParaRPr>
          </a:p>
        </p:txBody>
      </p:sp>
      <p:sp>
        <p:nvSpPr>
          <p:cNvPr id="778" name="Google Shape;778;p111"/>
          <p:cNvSpPr/>
          <p:nvPr/>
        </p:nvSpPr>
        <p:spPr>
          <a:xfrm>
            <a:off x="76200" y="5213850"/>
            <a:ext cx="252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800" b="1">
                <a:solidFill>
                  <a:schemeClr val="dk2"/>
                </a:solidFill>
              </a:rPr>
              <a:t>Feature 2</a:t>
            </a:r>
            <a:endParaRPr sz="1200">
              <a:solidFill>
                <a:schemeClr val="dk2"/>
              </a:solidFill>
              <a:highlight>
                <a:schemeClr val="accent4"/>
              </a:highlight>
            </a:endParaRPr>
          </a:p>
        </p:txBody>
      </p:sp>
      <p:sp>
        <p:nvSpPr>
          <p:cNvPr id="779" name="Google Shape;779;p111"/>
          <p:cNvSpPr/>
          <p:nvPr/>
        </p:nvSpPr>
        <p:spPr>
          <a:xfrm>
            <a:off x="76200" y="5834175"/>
            <a:ext cx="180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800" b="1">
                <a:solidFill>
                  <a:schemeClr val="dk2"/>
                </a:solidFill>
              </a:rPr>
              <a:t>Feature 3</a:t>
            </a:r>
            <a:endParaRPr sz="1800" b="1">
              <a:solidFill>
                <a:schemeClr val="dk2"/>
              </a:solidFill>
            </a:endParaRPr>
          </a:p>
        </p:txBody>
      </p:sp>
      <p:sp>
        <p:nvSpPr>
          <p:cNvPr id="780" name="Google Shape;780;p111"/>
          <p:cNvSpPr/>
          <p:nvPr/>
        </p:nvSpPr>
        <p:spPr>
          <a:xfrm>
            <a:off x="11353775" y="6447000"/>
            <a:ext cx="664800" cy="2646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IE&amp;E</a:t>
            </a:r>
            <a:endParaRPr sz="800" b="1">
              <a:solidFill>
                <a:schemeClr val="dk1"/>
              </a:solidFill>
            </a:endParaRPr>
          </a:p>
        </p:txBody>
      </p:sp>
      <p:sp>
        <p:nvSpPr>
          <p:cNvPr id="781" name="Google Shape;781;p111"/>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pic>
        <p:nvPicPr>
          <p:cNvPr id="782" name="Google Shape;782;p111"/>
          <p:cNvPicPr preferRelativeResize="0"/>
          <p:nvPr/>
        </p:nvPicPr>
        <p:blipFill>
          <a:blip r:embed="rId12">
            <a:alphaModFix/>
          </a:blip>
          <a:stretch>
            <a:fillRect/>
          </a:stretch>
        </p:blipFill>
        <p:spPr>
          <a:xfrm>
            <a:off x="76195" y="1608500"/>
            <a:ext cx="3341600" cy="2228975"/>
          </a:xfrm>
          <a:prstGeom prst="rect">
            <a:avLst/>
          </a:prstGeom>
          <a:noFill/>
          <a:ln>
            <a:noFill/>
          </a:ln>
        </p:spPr>
      </p:pic>
      <p:cxnSp>
        <p:nvCxnSpPr>
          <p:cNvPr id="783" name="Google Shape;783;p111"/>
          <p:cNvCxnSpPr/>
          <p:nvPr/>
        </p:nvCxnSpPr>
        <p:spPr>
          <a:xfrm rot="10800000" flipH="1">
            <a:off x="5688250" y="298550"/>
            <a:ext cx="607800" cy="11100"/>
          </a:xfrm>
          <a:prstGeom prst="straightConnector1">
            <a:avLst/>
          </a:prstGeom>
          <a:noFill/>
          <a:ln w="28575" cap="flat" cmpd="sng">
            <a:solidFill>
              <a:schemeClr val="dk1"/>
            </a:solidFill>
            <a:prstDash val="solid"/>
            <a:round/>
            <a:headEnd type="none" w="med" len="med"/>
            <a:tailEnd type="triangle" w="med" len="med"/>
          </a:ln>
        </p:spPr>
      </p:cxnSp>
      <p:sp>
        <p:nvSpPr>
          <p:cNvPr id="784" name="Google Shape;784;p111"/>
          <p:cNvSpPr txBox="1"/>
          <p:nvPr/>
        </p:nvSpPr>
        <p:spPr>
          <a:xfrm>
            <a:off x="741732" y="134600"/>
            <a:ext cx="5013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FF0000"/>
                </a:solidFill>
              </a:rPr>
              <a:t>Your navigation bar, hyperlinked to take you to your desired area of the Toolkit</a:t>
            </a:r>
            <a:endParaRPr sz="1000">
              <a:solidFill>
                <a:srgbClr val="FF0000"/>
              </a:solidFill>
            </a:endParaRPr>
          </a:p>
        </p:txBody>
      </p:sp>
      <p:cxnSp>
        <p:nvCxnSpPr>
          <p:cNvPr id="785" name="Google Shape;785;p111"/>
          <p:cNvCxnSpPr/>
          <p:nvPr/>
        </p:nvCxnSpPr>
        <p:spPr>
          <a:xfrm rot="10800000">
            <a:off x="1920050" y="6090450"/>
            <a:ext cx="607800" cy="11100"/>
          </a:xfrm>
          <a:prstGeom prst="straightConnector1">
            <a:avLst/>
          </a:prstGeom>
          <a:noFill/>
          <a:ln w="28575" cap="flat" cmpd="sng">
            <a:solidFill>
              <a:schemeClr val="dk1"/>
            </a:solidFill>
            <a:prstDash val="solid"/>
            <a:round/>
            <a:headEnd type="none" w="med" len="med"/>
            <a:tailEnd type="triangle" w="med" len="med"/>
          </a:ln>
        </p:spPr>
      </p:cxnSp>
      <p:sp>
        <p:nvSpPr>
          <p:cNvPr id="786" name="Google Shape;786;p111"/>
          <p:cNvSpPr txBox="1"/>
          <p:nvPr/>
        </p:nvSpPr>
        <p:spPr>
          <a:xfrm>
            <a:off x="2604429" y="5952450"/>
            <a:ext cx="224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FF0000"/>
                </a:solidFill>
              </a:rPr>
              <a:t>Key features of the digital asset</a:t>
            </a:r>
            <a:endParaRPr sz="1000">
              <a:solidFill>
                <a:srgbClr val="FF0000"/>
              </a:solidFill>
            </a:endParaRPr>
          </a:p>
        </p:txBody>
      </p:sp>
      <p:cxnSp>
        <p:nvCxnSpPr>
          <p:cNvPr id="787" name="Google Shape;787;p111"/>
          <p:cNvCxnSpPr/>
          <p:nvPr/>
        </p:nvCxnSpPr>
        <p:spPr>
          <a:xfrm rot="-9003307">
            <a:off x="2734423" y="5717992"/>
            <a:ext cx="607613" cy="12980"/>
          </a:xfrm>
          <a:prstGeom prst="straightConnector1">
            <a:avLst/>
          </a:prstGeom>
          <a:noFill/>
          <a:ln w="28575" cap="flat" cmpd="sng">
            <a:solidFill>
              <a:schemeClr val="dk1"/>
            </a:solidFill>
            <a:prstDash val="solid"/>
            <a:round/>
            <a:headEnd type="none" w="med" len="med"/>
            <a:tailEnd type="triangle" w="med" len="med"/>
          </a:ln>
        </p:spPr>
      </p:cxnSp>
      <p:cxnSp>
        <p:nvCxnSpPr>
          <p:cNvPr id="788" name="Google Shape;788;p111"/>
          <p:cNvCxnSpPr/>
          <p:nvPr/>
        </p:nvCxnSpPr>
        <p:spPr>
          <a:xfrm rot="-7503273">
            <a:off x="3356398" y="5575564"/>
            <a:ext cx="607985" cy="12914"/>
          </a:xfrm>
          <a:prstGeom prst="straightConnector1">
            <a:avLst/>
          </a:prstGeom>
          <a:noFill/>
          <a:ln w="28575" cap="flat" cmpd="sng">
            <a:solidFill>
              <a:schemeClr val="dk1"/>
            </a:solidFill>
            <a:prstDash val="solid"/>
            <a:round/>
            <a:headEnd type="none" w="med" len="med"/>
            <a:tailEnd type="triangle" w="med" len="med"/>
          </a:ln>
        </p:spPr>
      </p:cxnSp>
      <p:sp>
        <p:nvSpPr>
          <p:cNvPr id="789" name="Google Shape;789;p111"/>
          <p:cNvSpPr txBox="1"/>
          <p:nvPr/>
        </p:nvSpPr>
        <p:spPr>
          <a:xfrm>
            <a:off x="10844375" y="4649025"/>
            <a:ext cx="12039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rgbClr val="FF0000"/>
                </a:solidFill>
              </a:rPr>
              <a:t>Link to the digital asset and pertinent information</a:t>
            </a:r>
            <a:endParaRPr sz="1000">
              <a:solidFill>
                <a:srgbClr val="FF0000"/>
              </a:solidFill>
            </a:endParaRPr>
          </a:p>
        </p:txBody>
      </p:sp>
      <p:cxnSp>
        <p:nvCxnSpPr>
          <p:cNvPr id="790" name="Google Shape;790;p111"/>
          <p:cNvCxnSpPr/>
          <p:nvPr/>
        </p:nvCxnSpPr>
        <p:spPr>
          <a:xfrm rot="10800000">
            <a:off x="10304375" y="5120625"/>
            <a:ext cx="607800" cy="11100"/>
          </a:xfrm>
          <a:prstGeom prst="straightConnector1">
            <a:avLst/>
          </a:prstGeom>
          <a:noFill/>
          <a:ln w="28575" cap="flat" cmpd="sng">
            <a:solidFill>
              <a:schemeClr val="dk1"/>
            </a:solidFill>
            <a:prstDash val="solid"/>
            <a:round/>
            <a:headEnd type="none" w="med" len="med"/>
            <a:tailEnd type="triangle" w="med" len="med"/>
          </a:ln>
        </p:spPr>
      </p:cxnSp>
      <p:sp>
        <p:nvSpPr>
          <p:cNvPr id="791" name="Google Shape;791;p111"/>
          <p:cNvSpPr txBox="1"/>
          <p:nvPr/>
        </p:nvSpPr>
        <p:spPr>
          <a:xfrm>
            <a:off x="9882275" y="5679600"/>
            <a:ext cx="21660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rgbClr val="FF0000"/>
                </a:solidFill>
              </a:rPr>
              <a:t>The internal UK TP Tech team responsible for the digital asset</a:t>
            </a:r>
            <a:endParaRPr sz="1000">
              <a:solidFill>
                <a:srgbClr val="FF0000"/>
              </a:solidFill>
            </a:endParaRPr>
          </a:p>
        </p:txBody>
      </p:sp>
      <p:cxnSp>
        <p:nvCxnSpPr>
          <p:cNvPr id="792" name="Google Shape;792;p111"/>
          <p:cNvCxnSpPr/>
          <p:nvPr/>
        </p:nvCxnSpPr>
        <p:spPr>
          <a:xfrm>
            <a:off x="11582900" y="6101100"/>
            <a:ext cx="7200" cy="345900"/>
          </a:xfrm>
          <a:prstGeom prst="straightConnector1">
            <a:avLst/>
          </a:prstGeom>
          <a:noFill/>
          <a:ln w="28575" cap="flat" cmpd="sng">
            <a:solidFill>
              <a:schemeClr val="dk1"/>
            </a:solidFill>
            <a:prstDash val="solid"/>
            <a:round/>
            <a:headEnd type="none" w="med" len="med"/>
            <a:tailEnd type="triangle" w="med" len="med"/>
          </a:ln>
        </p:spPr>
      </p:cxnSp>
      <p:sp>
        <p:nvSpPr>
          <p:cNvPr id="793" name="Google Shape;793;p111"/>
          <p:cNvSpPr txBox="1"/>
          <p:nvPr/>
        </p:nvSpPr>
        <p:spPr>
          <a:xfrm>
            <a:off x="5444600" y="5679600"/>
            <a:ext cx="252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rgbClr val="FF0000"/>
                </a:solidFill>
              </a:rPr>
              <a:t>Digital asset area of application</a:t>
            </a:r>
            <a:endParaRPr sz="1000">
              <a:solidFill>
                <a:srgbClr val="FF0000"/>
              </a:solidFill>
            </a:endParaRPr>
          </a:p>
        </p:txBody>
      </p:sp>
      <p:sp>
        <p:nvSpPr>
          <p:cNvPr id="794" name="Google Shape;794;p111"/>
          <p:cNvSpPr/>
          <p:nvPr/>
        </p:nvSpPr>
        <p:spPr>
          <a:xfrm>
            <a:off x="9030563" y="6447000"/>
            <a:ext cx="8271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795" name="Google Shape;795;p111"/>
          <p:cNvSpPr/>
          <p:nvPr/>
        </p:nvSpPr>
        <p:spPr>
          <a:xfrm>
            <a:off x="8054550" y="6447000"/>
            <a:ext cx="8979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796" name="Google Shape;796;p111"/>
          <p:cNvSpPr/>
          <p:nvPr/>
        </p:nvSpPr>
        <p:spPr>
          <a:xfrm>
            <a:off x="5088975" y="6447000"/>
            <a:ext cx="8979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797" name="Google Shape;797;p111"/>
          <p:cNvSpPr/>
          <p:nvPr/>
        </p:nvSpPr>
        <p:spPr>
          <a:xfrm>
            <a:off x="6064996" y="6447000"/>
            <a:ext cx="7182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798" name="Google Shape;798;p111"/>
          <p:cNvSpPr/>
          <p:nvPr/>
        </p:nvSpPr>
        <p:spPr>
          <a:xfrm>
            <a:off x="6861325" y="6447000"/>
            <a:ext cx="11151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799" name="Google Shape;799;p111"/>
          <p:cNvSpPr/>
          <p:nvPr/>
        </p:nvSpPr>
        <p:spPr>
          <a:xfrm>
            <a:off x="9923971" y="6447000"/>
            <a:ext cx="5337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cxnSp>
        <p:nvCxnSpPr>
          <p:cNvPr id="800" name="Google Shape;800;p111"/>
          <p:cNvCxnSpPr/>
          <p:nvPr/>
        </p:nvCxnSpPr>
        <p:spPr>
          <a:xfrm>
            <a:off x="6861325" y="5959500"/>
            <a:ext cx="674400" cy="324600"/>
          </a:xfrm>
          <a:prstGeom prst="straightConnector1">
            <a:avLst/>
          </a:prstGeom>
          <a:noFill/>
          <a:ln w="28575" cap="flat" cmpd="sng">
            <a:solidFill>
              <a:schemeClr val="dk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1680"/>
        <p:cNvGrpSpPr/>
        <p:nvPr/>
      </p:nvGrpSpPr>
      <p:grpSpPr>
        <a:xfrm>
          <a:off x="0" y="0"/>
          <a:ext cx="0" cy="0"/>
          <a:chOff x="0" y="0"/>
          <a:chExt cx="0" cy="0"/>
        </a:xfrm>
      </p:grpSpPr>
      <p:sp>
        <p:nvSpPr>
          <p:cNvPr id="1681" name="Google Shape;1681;p156"/>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GCD Reporter</a:t>
            </a:r>
            <a:endParaRPr b="1">
              <a:latin typeface="Arial"/>
              <a:ea typeface="Arial"/>
              <a:cs typeface="Arial"/>
              <a:sym typeface="Arial"/>
            </a:endParaRPr>
          </a:p>
        </p:txBody>
      </p:sp>
      <p:graphicFrame>
        <p:nvGraphicFramePr>
          <p:cNvPr id="1682" name="Google Shape;1682;p156"/>
          <p:cNvGraphicFramePr/>
          <p:nvPr/>
        </p:nvGraphicFramePr>
        <p:xfrm>
          <a:off x="4341000" y="931225"/>
          <a:ext cx="7755000" cy="396291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Delivering large documentation projects in a tech enabled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A proprietary software solution that provides an unbeatable combination of efficiency and real-time user friendly collaboration for compliance with various jurisdiction transfer pricing documentation requirements.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457200" lvl="0" indent="-304800" algn="l" rtl="0">
                        <a:spcBef>
                          <a:spcPts val="0"/>
                        </a:spcBef>
                        <a:spcAft>
                          <a:spcPts val="0"/>
                        </a:spcAft>
                        <a:buClr>
                          <a:schemeClr val="dk1"/>
                        </a:buClr>
                        <a:buSzPts val="1200"/>
                        <a:buChar char="●"/>
                      </a:pPr>
                      <a:r>
                        <a:rPr lang="en-GB" sz="1000">
                          <a:solidFill>
                            <a:schemeClr val="dk1"/>
                          </a:solidFill>
                        </a:rPr>
                        <a:t>A full-featured web environment allows for collaboration without the need to upload or download documents</a:t>
                      </a:r>
                      <a:endParaRPr sz="1000">
                        <a:solidFill>
                          <a:schemeClr val="dk1"/>
                        </a:solidFill>
                      </a:endParaRPr>
                    </a:p>
                    <a:p>
                      <a:pPr marL="457200" lvl="0" indent="-304800" algn="l" rtl="0">
                        <a:spcBef>
                          <a:spcPts val="0"/>
                        </a:spcBef>
                        <a:spcAft>
                          <a:spcPts val="0"/>
                        </a:spcAft>
                        <a:buClr>
                          <a:schemeClr val="dk1"/>
                        </a:buClr>
                        <a:buSzPts val="1200"/>
                        <a:buChar char="●"/>
                      </a:pPr>
                      <a:r>
                        <a:rPr lang="en-GB" sz="1000">
                          <a:solidFill>
                            <a:schemeClr val="dk1"/>
                          </a:solidFill>
                        </a:rPr>
                        <a:t>Ability to leave comments and track changes across all your reports from a single interface</a:t>
                      </a:r>
                      <a:endParaRPr sz="1000">
                        <a:solidFill>
                          <a:schemeClr val="dk1"/>
                        </a:solidFill>
                      </a:endParaRPr>
                    </a:p>
                    <a:p>
                      <a:pPr marL="457200" lvl="0" indent="-304800" algn="l" rtl="0">
                        <a:spcBef>
                          <a:spcPts val="0"/>
                        </a:spcBef>
                        <a:spcAft>
                          <a:spcPts val="0"/>
                        </a:spcAft>
                        <a:buClr>
                          <a:schemeClr val="dk1"/>
                        </a:buClr>
                        <a:buSzPts val="1200"/>
                        <a:buChar char="●"/>
                      </a:pPr>
                      <a:r>
                        <a:rPr lang="en-GB" sz="1000">
                          <a:solidFill>
                            <a:schemeClr val="dk1"/>
                          </a:solidFill>
                        </a:rPr>
                        <a:t>Synchronisation of model report/template and local country report with simplicity and elegance</a:t>
                      </a:r>
                      <a:endParaRPr sz="1000">
                        <a:solidFill>
                          <a:schemeClr val="dk1"/>
                        </a:solidFill>
                      </a:endParaRPr>
                    </a:p>
                    <a:p>
                      <a:pPr marL="457200" lvl="0" indent="-304800" algn="l" rtl="0">
                        <a:spcBef>
                          <a:spcPts val="0"/>
                        </a:spcBef>
                        <a:spcAft>
                          <a:spcPts val="0"/>
                        </a:spcAft>
                        <a:buClr>
                          <a:schemeClr val="dk1"/>
                        </a:buClr>
                        <a:buSzPts val="1200"/>
                        <a:buChar char="●"/>
                      </a:pPr>
                      <a:r>
                        <a:rPr lang="en-GB" sz="1000">
                          <a:solidFill>
                            <a:schemeClr val="dk1"/>
                          </a:solidFill>
                        </a:rPr>
                        <a:t>View updated economic and financial analyses in real-time leveraging the power of PwC’s internal analytic platforms</a:t>
                      </a:r>
                      <a:endParaRPr sz="1000">
                        <a:solidFill>
                          <a:schemeClr val="dk1"/>
                        </a:solidFill>
                      </a:endParaRPr>
                    </a:p>
                    <a:p>
                      <a:pPr marL="457200" lvl="0" indent="-304800" algn="l" rtl="0">
                        <a:spcBef>
                          <a:spcPts val="0"/>
                        </a:spcBef>
                        <a:spcAft>
                          <a:spcPts val="0"/>
                        </a:spcAft>
                        <a:buClr>
                          <a:schemeClr val="dk1"/>
                        </a:buClr>
                        <a:buSzPts val="1200"/>
                        <a:buChar char="●"/>
                      </a:pPr>
                      <a:r>
                        <a:rPr lang="en-GB" sz="1000">
                          <a:solidFill>
                            <a:schemeClr val="dk1"/>
                          </a:solidFill>
                        </a:rPr>
                        <a:t>Monitor the status of the overall global documentation study and the status of each specific territory filing</a:t>
                      </a:r>
                      <a:endParaRPr sz="1000">
                        <a:solidFill>
                          <a:schemeClr val="dk1"/>
                        </a:solidFill>
                      </a:endParaRPr>
                    </a:p>
                    <a:p>
                      <a:pPr marL="457200" lvl="0" indent="-304800" algn="l" rtl="0">
                        <a:spcBef>
                          <a:spcPts val="0"/>
                        </a:spcBef>
                        <a:spcAft>
                          <a:spcPts val="0"/>
                        </a:spcAft>
                        <a:buClr>
                          <a:schemeClr val="dk1"/>
                        </a:buClr>
                        <a:buSzPts val="1200"/>
                        <a:buChar char="●"/>
                      </a:pPr>
                      <a:r>
                        <a:rPr lang="en-GB" sz="1000">
                          <a:solidFill>
                            <a:schemeClr val="dk1"/>
                          </a:solidFill>
                        </a:rPr>
                        <a:t>Workflow dashboard to assign tasks and review reports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accent1"/>
                          </a:solidFill>
                          <a:highlight>
                            <a:schemeClr val="lt1"/>
                          </a:highlight>
                          <a:latin typeface="Roboto"/>
                          <a:ea typeface="Roboto"/>
                          <a:cs typeface="Roboto"/>
                          <a:sym typeface="Roboto"/>
                          <a:hlinkClick r:id="rId3">
                            <a:extLst>
                              <a:ext uri="{A12FA001-AC4F-418D-AE19-62706E023703}">
                                <ahyp:hlinkClr xmlns:ahyp="http://schemas.microsoft.com/office/drawing/2018/hyperlinkcolor" val="tx"/>
                              </a:ext>
                            </a:extLst>
                          </a:hlinkClick>
                        </a:rPr>
                        <a:t>david.oak@pwc.com</a:t>
                      </a: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r>
                        <a:rPr lang="en-GB" sz="1050" b="1" u="sng">
                          <a:solidFill>
                            <a:schemeClr val="accent1"/>
                          </a:solidFill>
                          <a:highlight>
                            <a:schemeClr val="lt1"/>
                          </a:highlight>
                          <a:latin typeface="Roboto"/>
                          <a:ea typeface="Roboto"/>
                          <a:cs typeface="Roboto"/>
                          <a:sym typeface="Roboto"/>
                          <a:hlinkClick r:id="rId4">
                            <a:extLst>
                              <a:ext uri="{A12FA001-AC4F-418D-AE19-62706E023703}">
                                <ahyp:hlinkClr xmlns:ahyp="http://schemas.microsoft.com/office/drawing/2018/hyperlinkcolor" val="tx"/>
                              </a:ext>
                            </a:extLst>
                          </a:hlinkClick>
                        </a:rPr>
                        <a:t>fernando.lopez@pwc.com</a:t>
                      </a: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r>
                        <a:rPr lang="en-GB" sz="1050" b="1" u="sng">
                          <a:solidFill>
                            <a:schemeClr val="accent1"/>
                          </a:solidFill>
                          <a:highlight>
                            <a:schemeClr val="lt1"/>
                          </a:highlight>
                          <a:latin typeface="Roboto"/>
                          <a:ea typeface="Roboto"/>
                          <a:cs typeface="Roboto"/>
                          <a:sym typeface="Roboto"/>
                          <a:hlinkClick r:id="rId5">
                            <a:extLst>
                              <a:ext uri="{A12FA001-AC4F-418D-AE19-62706E023703}">
                                <ahyp:hlinkClr xmlns:ahyp="http://schemas.microsoft.com/office/drawing/2018/hyperlinkcolor" val="tx"/>
                              </a:ext>
                            </a:extLst>
                          </a:hlinkClick>
                        </a:rPr>
                        <a:t>hannah.l.owen@pwc.com</a:t>
                      </a:r>
                      <a:endParaRPr sz="105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6"/>
                        </a:rPr>
                        <a:t>GCD Reporter tool</a:t>
                      </a:r>
                      <a:endParaRPr sz="1000" b="1" u="sng">
                        <a:solidFill>
                          <a:schemeClr val="hlink"/>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7"/>
                        </a:rPr>
                        <a:t>GCD Reporter marketing slides</a:t>
                      </a:r>
                      <a:endParaRPr sz="1000" b="1" u="sng">
                        <a:solidFill>
                          <a:schemeClr val="hlink"/>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8"/>
                        </a:rPr>
                        <a:t>GCD Reporter internal user guide</a:t>
                      </a:r>
                      <a:endParaRPr sz="1000" b="1" u="sng">
                        <a:solidFill>
                          <a:schemeClr val="hlink"/>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9"/>
                        </a:rPr>
                        <a:t>GCD Reporter demo video</a:t>
                      </a:r>
                      <a:endParaRPr sz="1000" b="1" u="sng">
                        <a:solidFill>
                          <a:schemeClr val="hlink"/>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10"/>
                        </a:rPr>
                        <a:t>GCD Reporter Global useful links</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683" name="Google Shape;1683;p156"/>
          <p:cNvGrpSpPr/>
          <p:nvPr/>
        </p:nvGrpSpPr>
        <p:grpSpPr>
          <a:xfrm>
            <a:off x="4413548" y="1076422"/>
            <a:ext cx="3954405" cy="3628263"/>
            <a:chOff x="4419598" y="1608497"/>
            <a:chExt cx="3954405" cy="3628263"/>
          </a:xfrm>
        </p:grpSpPr>
        <p:sp>
          <p:nvSpPr>
            <p:cNvPr id="1684" name="Google Shape;1684;p156"/>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685" name="Google Shape;1685;p156"/>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686" name="Google Shape;1686;p156"/>
            <p:cNvSpPr/>
            <p:nvPr/>
          </p:nvSpPr>
          <p:spPr>
            <a:xfrm>
              <a:off x="4419605" y="35466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87" name="Google Shape;1687;p156"/>
            <p:cNvSpPr/>
            <p:nvPr/>
          </p:nvSpPr>
          <p:spPr>
            <a:xfrm>
              <a:off x="7918097" y="47795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688" name="Google Shape;1688;p156"/>
            <p:cNvSpPr/>
            <p:nvPr/>
          </p:nvSpPr>
          <p:spPr>
            <a:xfrm>
              <a:off x="4419598" y="47795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689" name="Google Shape;1689;p156"/>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690" name="Google Shape;1690;p156"/>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691" name="Google Shape;1691;p156"/>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692" name="Google Shape;1692;p156"/>
          <p:cNvPicPr preferRelativeResize="0"/>
          <p:nvPr/>
        </p:nvPicPr>
        <p:blipFill>
          <a:blip r:embed="rId11">
            <a:alphaModFix/>
          </a:blip>
          <a:stretch>
            <a:fillRect/>
          </a:stretch>
        </p:blipFill>
        <p:spPr>
          <a:xfrm>
            <a:off x="408900" y="2103450"/>
            <a:ext cx="2810574" cy="1582301"/>
          </a:xfrm>
          <a:prstGeom prst="rect">
            <a:avLst/>
          </a:prstGeom>
          <a:noFill/>
          <a:ln>
            <a:noFill/>
          </a:ln>
        </p:spPr>
      </p:pic>
      <p:sp>
        <p:nvSpPr>
          <p:cNvPr id="1693" name="Google Shape;1693;p156"/>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Doc</a:t>
            </a:r>
            <a:endParaRPr sz="1100" b="1">
              <a:solidFill>
                <a:schemeClr val="dk1"/>
              </a:solidFill>
            </a:endParaRPr>
          </a:p>
        </p:txBody>
      </p:sp>
      <p:sp>
        <p:nvSpPr>
          <p:cNvPr id="1694" name="Google Shape;1694;p156"/>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Client facing</a:t>
            </a:r>
            <a:endParaRPr sz="1100" b="1">
              <a:solidFill>
                <a:schemeClr val="dk1"/>
              </a:solidFill>
            </a:endParaRPr>
          </a:p>
        </p:txBody>
      </p:sp>
      <p:sp>
        <p:nvSpPr>
          <p:cNvPr id="1695" name="Google Shape;1695;p156"/>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2" action="ppaction://hlinksldjump"/>
              </a:rPr>
              <a:t>Introduction</a:t>
            </a:r>
            <a:r>
              <a:rPr lang="en-GB" sz="1200" b="1">
                <a:solidFill>
                  <a:schemeClr val="dk1"/>
                </a:solidFill>
              </a:rPr>
              <a:t>┃</a:t>
            </a:r>
            <a:r>
              <a:rPr lang="en-GB" sz="1200" b="1" u="sng">
                <a:solidFill>
                  <a:schemeClr val="hlink"/>
                </a:solidFill>
                <a:hlinkClick r:id="rId13" action="ppaction://hlinksldjump"/>
              </a:rPr>
              <a:t>Contents</a:t>
            </a:r>
            <a:r>
              <a:rPr lang="en-GB" sz="1200" b="1"/>
              <a:t>┃</a:t>
            </a:r>
            <a:r>
              <a:rPr lang="en-GB" sz="1200" b="1" u="sng">
                <a:solidFill>
                  <a:schemeClr val="hlink"/>
                </a:solidFill>
                <a:hlinkClick r:id="rId14" action="ppaction://hlinksldjump"/>
              </a:rPr>
              <a:t>Business Development</a:t>
            </a:r>
            <a:r>
              <a:rPr lang="en-GB" sz="1200" b="1">
                <a:solidFill>
                  <a:schemeClr val="dk1"/>
                </a:solidFill>
              </a:rPr>
              <a:t>┃</a:t>
            </a:r>
            <a:r>
              <a:rPr lang="en-GB" sz="1200" b="1" u="sng">
                <a:solidFill>
                  <a:schemeClr val="hlink"/>
                </a:solidFill>
                <a:hlinkClick r:id="rId15" action="ppaction://hlinksldjump"/>
              </a:rPr>
              <a:t>Propose</a:t>
            </a:r>
            <a:r>
              <a:rPr lang="en-GB" sz="1200" b="1">
                <a:solidFill>
                  <a:schemeClr val="dk1"/>
                </a:solidFill>
              </a:rPr>
              <a:t>┃</a:t>
            </a:r>
            <a:r>
              <a:rPr lang="en-GB" sz="1200" b="1" u="sng">
                <a:solidFill>
                  <a:schemeClr val="hlink"/>
                </a:solidFill>
                <a:hlinkClick r:id="rId16" action="ppaction://hlinksldjump"/>
              </a:rPr>
              <a:t>Deliver</a:t>
            </a:r>
            <a:r>
              <a:rPr lang="en-GB" sz="1200" b="1">
                <a:solidFill>
                  <a:schemeClr val="dk1"/>
                </a:solidFill>
              </a:rPr>
              <a:t>┃</a:t>
            </a:r>
            <a:r>
              <a:rPr lang="en-GB" sz="1200" b="1" u="sng">
                <a:solidFill>
                  <a:schemeClr val="hlink"/>
                </a:solidFill>
                <a:hlinkClick r:id="rId17" action="ppaction://hlinksldjump"/>
              </a:rPr>
              <a:t>Other</a:t>
            </a:r>
            <a:r>
              <a:rPr lang="en-GB" b="1"/>
              <a:t>  </a:t>
            </a:r>
            <a:endParaRPr b="1"/>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1700"/>
        <p:cNvGrpSpPr/>
        <p:nvPr/>
      </p:nvGrpSpPr>
      <p:grpSpPr>
        <a:xfrm>
          <a:off x="0" y="0"/>
          <a:ext cx="0" cy="0"/>
          <a:chOff x="0" y="0"/>
          <a:chExt cx="0" cy="0"/>
        </a:xfrm>
      </p:grpSpPr>
      <p:sp>
        <p:nvSpPr>
          <p:cNvPr id="1701" name="Google Shape;1701;p157"/>
          <p:cNvSpPr txBox="1">
            <a:spLocks noGrp="1"/>
          </p:cNvSpPr>
          <p:nvPr>
            <p:ph type="title"/>
          </p:nvPr>
        </p:nvSpPr>
        <p:spPr>
          <a:xfrm>
            <a:off x="442925" y="761900"/>
            <a:ext cx="31107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solidFill>
                  <a:srgbClr val="333333"/>
                </a:solidFill>
                <a:highlight>
                  <a:srgbClr val="FFFFFF"/>
                </a:highlight>
                <a:latin typeface="Arial"/>
                <a:ea typeface="Arial"/>
                <a:cs typeface="Arial"/>
                <a:sym typeface="Arial"/>
              </a:rPr>
              <a:t>Data Lab</a:t>
            </a:r>
            <a:endParaRPr b="1">
              <a:latin typeface="Arial"/>
              <a:ea typeface="Arial"/>
              <a:cs typeface="Arial"/>
              <a:sym typeface="Arial"/>
            </a:endParaRPr>
          </a:p>
        </p:txBody>
      </p:sp>
      <p:graphicFrame>
        <p:nvGraphicFramePr>
          <p:cNvPr id="1702" name="Google Shape;1702;p157"/>
          <p:cNvGraphicFramePr/>
          <p:nvPr/>
        </p:nvGraphicFramePr>
        <p:xfrm>
          <a:off x="4341000" y="931225"/>
          <a:ext cx="7755000" cy="482194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500" b="1">
                          <a:solidFill>
                            <a:schemeClr val="accent4"/>
                          </a:solidFill>
                        </a:rPr>
                        <a:t>              </a:t>
                      </a:r>
                      <a:endParaRPr sz="15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200">
                          <a:solidFill>
                            <a:schemeClr val="dk1"/>
                          </a:solidFill>
                        </a:rPr>
                        <a:t>Managing third party / external data. </a:t>
                      </a:r>
                      <a:endParaRPr sz="12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22475">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Clr>
                          <a:schemeClr val="dk1"/>
                        </a:buClr>
                        <a:buSzPts val="1500"/>
                        <a:buFont typeface="Arial"/>
                        <a:buNone/>
                      </a:pPr>
                      <a:r>
                        <a:rPr lang="en-GB" sz="1200"/>
                        <a:t>We’ve launched Data Lab, the new home of third party data assets. Data Lab sits within Digital Lab and is an easy, centralised resource for all our people to access and search for third party data to help solve business problems. </a:t>
                      </a:r>
                      <a:endParaRPr sz="1200"/>
                    </a:p>
                    <a:p>
                      <a:pPr marL="0" lvl="0" indent="0" algn="l" rtl="0">
                        <a:spcBef>
                          <a:spcPts val="0"/>
                        </a:spcBef>
                        <a:spcAft>
                          <a:spcPts val="0"/>
                        </a:spcAft>
                        <a:buClr>
                          <a:schemeClr val="dk1"/>
                        </a:buClr>
                        <a:buSzPts val="1500"/>
                        <a:buFont typeface="Arial"/>
                        <a:buNone/>
                      </a:pPr>
                      <a:endParaRPr sz="1200">
                        <a:solidFill>
                          <a:schemeClr val="dk1"/>
                        </a:solidFill>
                      </a:endParaRPr>
                    </a:p>
                    <a:p>
                      <a:pPr marL="0" lvl="0" indent="0" algn="l" rtl="0">
                        <a:spcBef>
                          <a:spcPts val="0"/>
                        </a:spcBef>
                        <a:spcAft>
                          <a:spcPts val="0"/>
                        </a:spcAft>
                        <a:buNone/>
                      </a:pPr>
                      <a:r>
                        <a:rPr lang="en-GB" sz="1200">
                          <a:solidFill>
                            <a:schemeClr val="dk1"/>
                          </a:solidFill>
                        </a:rPr>
                        <a:t>Whether you’re looking for information on an individual who leads an organisation, a specific company, industry, market or macroeconomic environment, there’s data to help complete the picture. Data Lab is easy to use and saves time and money spent on buying the same data twice.</a:t>
                      </a:r>
                      <a:endParaRPr sz="1200">
                        <a:solidFill>
                          <a:schemeClr val="dk1"/>
                        </a:solidFill>
                        <a:highlight>
                          <a:srgbClr val="FFFFFF"/>
                        </a:highlight>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GB" sz="1200">
                          <a:solidFill>
                            <a:schemeClr val="dk1"/>
                          </a:solidFill>
                          <a:highlight>
                            <a:srgbClr val="FFFFFF"/>
                          </a:highlight>
                        </a:rPr>
                        <a:t>For experienced data users, you can benefit from data available via APIs. You can access large volumes of data, download Alteryx macros, and change parameters to extract the data you need.</a:t>
                      </a:r>
                      <a:endParaRPr sz="1200">
                        <a:solidFill>
                          <a:schemeClr val="dk1"/>
                        </a:solidFill>
                      </a:endParaRPr>
                    </a:p>
                    <a:p>
                      <a:pPr marL="0" lvl="0" indent="0" algn="l" rtl="0">
                        <a:spcBef>
                          <a:spcPts val="0"/>
                        </a:spcBef>
                        <a:spcAft>
                          <a:spcPts val="0"/>
                        </a:spcAft>
                        <a:buNone/>
                      </a:pPr>
                      <a:endParaRPr sz="12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200">
                        <a:solidFill>
                          <a:schemeClr val="dk1"/>
                        </a:solidFill>
                      </a:endParaRPr>
                    </a:p>
                    <a:p>
                      <a:pPr marL="0" lvl="0" indent="0" algn="l" rtl="0">
                        <a:spcBef>
                          <a:spcPts val="0"/>
                        </a:spcBef>
                        <a:spcAft>
                          <a:spcPts val="0"/>
                        </a:spcAft>
                        <a:buClr>
                          <a:schemeClr val="dk1"/>
                        </a:buClr>
                        <a:buSzPts val="1500"/>
                        <a:buFont typeface="Arial"/>
                        <a:buNone/>
                      </a:pPr>
                      <a:r>
                        <a:rPr lang="en-GB" sz="1200">
                          <a:solidFill>
                            <a:schemeClr val="dk1"/>
                          </a:solidFill>
                          <a:highlight>
                            <a:srgbClr val="FFFFFF"/>
                          </a:highlight>
                        </a:rPr>
                        <a:t>Visit the Help and Support </a:t>
                      </a:r>
                      <a:r>
                        <a:rPr lang="en-GB" sz="1200" b="1" u="sng">
                          <a:solidFill>
                            <a:schemeClr val="hlink"/>
                          </a:solidFill>
                          <a:hlinkClick r:id="rId3"/>
                        </a:rPr>
                        <a:t>microsite</a:t>
                      </a:r>
                      <a:r>
                        <a:rPr lang="en-GB" sz="1200">
                          <a:solidFill>
                            <a:schemeClr val="dk1"/>
                          </a:solidFill>
                          <a:highlight>
                            <a:srgbClr val="FFFFFF"/>
                          </a:highlight>
                        </a:rPr>
                        <a:t> for training materials, tips and guidance.</a:t>
                      </a:r>
                      <a:endParaRPr sz="1200">
                        <a:solidFill>
                          <a:schemeClr val="dk1"/>
                        </a:solidFill>
                        <a:highlight>
                          <a:srgbClr val="FFFFFF"/>
                        </a:highlight>
                      </a:endParaRPr>
                    </a:p>
                    <a:p>
                      <a:pPr marL="0" lvl="0" indent="0" algn="l" rtl="0">
                        <a:spcBef>
                          <a:spcPts val="0"/>
                        </a:spcBef>
                        <a:spcAft>
                          <a:spcPts val="0"/>
                        </a:spcAft>
                        <a:buNone/>
                      </a:pPr>
                      <a:endParaRPr sz="12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200">
                          <a:solidFill>
                            <a:schemeClr val="dk1"/>
                          </a:solidFill>
                        </a:rPr>
                        <a:t>For help and support with Data Lab, please visit</a:t>
                      </a:r>
                      <a:r>
                        <a:rPr lang="en-GB" sz="1200" b="1">
                          <a:solidFill>
                            <a:schemeClr val="accent4"/>
                          </a:solidFill>
                          <a:highlight>
                            <a:srgbClr val="FFFFFF"/>
                          </a:highlight>
                        </a:rPr>
                        <a:t> </a:t>
                      </a:r>
                      <a:r>
                        <a:rPr lang="en-GB" sz="1200" b="1" u="sng">
                          <a:solidFill>
                            <a:schemeClr val="hlink"/>
                          </a:solidFill>
                          <a:highlight>
                            <a:srgbClr val="FFFFFF"/>
                          </a:highlight>
                          <a:hlinkClick r:id="rId4"/>
                        </a:rPr>
                        <a:t>here</a:t>
                      </a:r>
                      <a:r>
                        <a:rPr lang="en-GB" sz="1200">
                          <a:solidFill>
                            <a:schemeClr val="dk1"/>
                          </a:solidFill>
                        </a:rPr>
                        <a:t> or reach out to your local digital accelerator.</a:t>
                      </a:r>
                      <a:endParaRPr sz="1200" b="1">
                        <a:solidFill>
                          <a:schemeClr val="accent4"/>
                        </a:solidFill>
                        <a:highlight>
                          <a:srgbClr val="FFFFFF"/>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2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r>
                        <a:rPr lang="en-GB" sz="1200">
                          <a:solidFill>
                            <a:schemeClr val="dk1"/>
                          </a:solidFill>
                        </a:rPr>
                        <a:t>Watch this short </a:t>
                      </a:r>
                      <a:r>
                        <a:rPr lang="en-GB" sz="1200" b="1" u="sng">
                          <a:solidFill>
                            <a:schemeClr val="accent1"/>
                          </a:solidFill>
                          <a:hlinkClick r:id="rId5">
                            <a:extLst>
                              <a:ext uri="{A12FA001-AC4F-418D-AE19-62706E023703}">
                                <ahyp:hlinkClr xmlns:ahyp="http://schemas.microsoft.com/office/drawing/2018/hyperlinkcolor" val="tx"/>
                              </a:ext>
                            </a:extLst>
                          </a:hlinkClick>
                        </a:rPr>
                        <a:t>video</a:t>
                      </a:r>
                      <a:r>
                        <a:rPr lang="en-GB" sz="1200">
                          <a:solidFill>
                            <a:schemeClr val="dk1"/>
                          </a:solidFill>
                        </a:rPr>
                        <a:t> to find out more.</a:t>
                      </a:r>
                      <a:endParaRPr sz="1200">
                        <a:solidFill>
                          <a:schemeClr val="dk1"/>
                        </a:solidFill>
                      </a:endParaRPr>
                    </a:p>
                    <a:p>
                      <a:pPr marL="0" lvl="0" indent="0" algn="l" rtl="0">
                        <a:spcBef>
                          <a:spcPts val="0"/>
                        </a:spcBef>
                        <a:spcAft>
                          <a:spcPts val="0"/>
                        </a:spcAft>
                        <a:buClr>
                          <a:schemeClr val="dk1"/>
                        </a:buClr>
                        <a:buSzPts val="1500"/>
                        <a:buFont typeface="Arial"/>
                        <a:buNone/>
                      </a:pPr>
                      <a:r>
                        <a:rPr lang="en-GB" sz="1200">
                          <a:solidFill>
                            <a:schemeClr val="dk1"/>
                          </a:solidFill>
                          <a:highlight>
                            <a:srgbClr val="FFFFFF"/>
                          </a:highlight>
                        </a:rPr>
                        <a:t>Data Lab is accessible via Digital Lab, click </a:t>
                      </a:r>
                      <a:r>
                        <a:rPr lang="en-GB" sz="1200" b="1" u="sng">
                          <a:solidFill>
                            <a:schemeClr val="accent1"/>
                          </a:solidFill>
                          <a:hlinkClick r:id="rId6">
                            <a:extLst>
                              <a:ext uri="{A12FA001-AC4F-418D-AE19-62706E023703}">
                                <ahyp:hlinkClr xmlns:ahyp="http://schemas.microsoft.com/office/drawing/2018/hyperlinkcolor" val="tx"/>
                              </a:ext>
                            </a:extLst>
                          </a:hlinkClick>
                        </a:rPr>
                        <a:t>here</a:t>
                      </a:r>
                      <a:r>
                        <a:rPr lang="en-GB" sz="1200">
                          <a:solidFill>
                            <a:schemeClr val="dk1"/>
                          </a:solidFill>
                          <a:highlight>
                            <a:srgbClr val="FFFFFF"/>
                          </a:highlight>
                        </a:rPr>
                        <a:t> to view the data sets in Data Lab.</a:t>
                      </a:r>
                      <a:endParaRPr sz="12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1703" name="Google Shape;1703;p157"/>
          <p:cNvSpPr/>
          <p:nvPr/>
        </p:nvSpPr>
        <p:spPr>
          <a:xfrm>
            <a:off x="4414198" y="107642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04" name="Google Shape;1704;p157"/>
          <p:cNvSpPr/>
          <p:nvPr/>
        </p:nvSpPr>
        <p:spPr>
          <a:xfrm>
            <a:off x="4414343" y="182602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705" name="Google Shape;1705;p157"/>
          <p:cNvSpPr/>
          <p:nvPr/>
        </p:nvSpPr>
        <p:spPr>
          <a:xfrm>
            <a:off x="4413555" y="4208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000000"/>
              </a:solidFill>
              <a:latin typeface="Arial"/>
              <a:ea typeface="Arial"/>
              <a:cs typeface="Arial"/>
              <a:sym typeface="Arial"/>
            </a:endParaRPr>
          </a:p>
        </p:txBody>
      </p:sp>
      <p:sp>
        <p:nvSpPr>
          <p:cNvPr id="1706" name="Google Shape;1706;p157"/>
          <p:cNvSpPr/>
          <p:nvPr/>
        </p:nvSpPr>
        <p:spPr>
          <a:xfrm>
            <a:off x="7990547" y="498131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07" name="Google Shape;1707;p157"/>
          <p:cNvSpPr/>
          <p:nvPr/>
        </p:nvSpPr>
        <p:spPr>
          <a:xfrm>
            <a:off x="4413565" y="498133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708" name="Google Shape;1708;p157"/>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900" b="1"/>
              <a:t>Data Driven</a:t>
            </a:r>
            <a:endParaRPr sz="1900" b="1"/>
          </a:p>
        </p:txBody>
      </p:sp>
      <p:sp>
        <p:nvSpPr>
          <p:cNvPr id="1709" name="Google Shape;1709;p157"/>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500"/>
              <a:buFont typeface="Arial"/>
              <a:buNone/>
            </a:pPr>
            <a:r>
              <a:rPr lang="en-GB" sz="1900" b="1">
                <a:solidFill>
                  <a:schemeClr val="dk1"/>
                </a:solidFill>
              </a:rPr>
              <a:t>Easy to use</a:t>
            </a:r>
            <a:endParaRPr sz="1200">
              <a:highlight>
                <a:schemeClr val="accent4"/>
              </a:highlight>
            </a:endParaRPr>
          </a:p>
        </p:txBody>
      </p:sp>
      <p:sp>
        <p:nvSpPr>
          <p:cNvPr id="1710" name="Google Shape;1710;p157"/>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500"/>
              <a:buFont typeface="Arial"/>
              <a:buNone/>
            </a:pPr>
            <a:r>
              <a:rPr lang="en-GB" sz="1900" b="1">
                <a:solidFill>
                  <a:schemeClr val="dk1"/>
                </a:solidFill>
              </a:rPr>
              <a:t>Time saver</a:t>
            </a:r>
            <a:endParaRPr sz="1900" b="1">
              <a:solidFill>
                <a:schemeClr val="dk1"/>
              </a:solidFill>
            </a:endParaRPr>
          </a:p>
        </p:txBody>
      </p:sp>
      <p:sp>
        <p:nvSpPr>
          <p:cNvPr id="1711" name="Google Shape;1711;p157"/>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IE&amp;E</a:t>
            </a:r>
            <a:endParaRPr sz="1100" b="1">
              <a:solidFill>
                <a:schemeClr val="dk1"/>
              </a:solidFill>
            </a:endParaRPr>
          </a:p>
        </p:txBody>
      </p:sp>
      <p:sp>
        <p:nvSpPr>
          <p:cNvPr id="1712" name="Google Shape;1712;p157"/>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713" name="Google Shape;1713;p157"/>
          <p:cNvSpPr txBox="1"/>
          <p:nvPr/>
        </p:nvSpPr>
        <p:spPr>
          <a:xfrm>
            <a:off x="67400" y="64675"/>
            <a:ext cx="12062100" cy="415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sz="1500" b="1"/>
              <a:t>  </a:t>
            </a:r>
            <a:endParaRPr sz="1500" b="1"/>
          </a:p>
        </p:txBody>
      </p:sp>
      <p:pic>
        <p:nvPicPr>
          <p:cNvPr id="1714" name="Google Shape;1714;p157"/>
          <p:cNvPicPr preferRelativeResize="0"/>
          <p:nvPr/>
        </p:nvPicPr>
        <p:blipFill>
          <a:blip r:embed="rId13">
            <a:alphaModFix/>
          </a:blip>
          <a:stretch>
            <a:fillRect/>
          </a:stretch>
        </p:blipFill>
        <p:spPr>
          <a:xfrm>
            <a:off x="491867" y="1640483"/>
            <a:ext cx="3012929" cy="22396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1719"/>
        <p:cNvGrpSpPr/>
        <p:nvPr/>
      </p:nvGrpSpPr>
      <p:grpSpPr>
        <a:xfrm>
          <a:off x="0" y="0"/>
          <a:ext cx="0" cy="0"/>
          <a:chOff x="0" y="0"/>
          <a:chExt cx="0" cy="0"/>
        </a:xfrm>
      </p:grpSpPr>
      <p:sp>
        <p:nvSpPr>
          <p:cNvPr id="1720" name="Google Shape;1720;p158"/>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Company Data Portal Search</a:t>
            </a:r>
            <a:endParaRPr b="1">
              <a:latin typeface="Arial"/>
              <a:ea typeface="Arial"/>
              <a:cs typeface="Arial"/>
              <a:sym typeface="Arial"/>
            </a:endParaRPr>
          </a:p>
        </p:txBody>
      </p:sp>
      <p:graphicFrame>
        <p:nvGraphicFramePr>
          <p:cNvPr id="1721" name="Google Shape;1721;p158"/>
          <p:cNvGraphicFramePr/>
          <p:nvPr/>
        </p:nvGraphicFramePr>
        <p:xfrm>
          <a:off x="4341000" y="931225"/>
          <a:ext cx="7755000" cy="315732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Searching for word terms in multiple statutory filings.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The Company Data Portal is a development application that has two main types of searches: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full text across filings, or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target full text search across sections of the 10-K.</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000">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3">
                            <a:extLst>
                              <a:ext uri="{A12FA001-AC4F-418D-AE19-62706E023703}">
                                <ahyp:hlinkClr xmlns:ahyp="http://schemas.microsoft.com/office/drawing/2018/hyperlinkcolor" val="tx"/>
                              </a:ext>
                            </a:extLst>
                          </a:hlinkClick>
                        </a:rPr>
                        <a:t>Link to guidance document</a:t>
                      </a:r>
                      <a:endParaRPr sz="1000" b="1">
                        <a:solidFill>
                          <a:schemeClr val="dk1"/>
                        </a:solidFill>
                        <a:highlight>
                          <a:srgbClr val="FFFF00"/>
                        </a:highlight>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4">
                            <a:extLst>
                              <a:ext uri="{A12FA001-AC4F-418D-AE19-62706E023703}">
                                <ahyp:hlinkClr xmlns:ahyp="http://schemas.microsoft.com/office/drawing/2018/hyperlinkcolor" val="tx"/>
                              </a:ext>
                            </a:extLst>
                          </a:hlinkClick>
                        </a:rPr>
                        <a:t>Link to training videos</a:t>
                      </a:r>
                      <a:endParaRPr sz="8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5"/>
                        </a:rPr>
                        <a:t>james.andrews@pwc.com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accent1"/>
                          </a:solidFill>
                          <a:highlight>
                            <a:srgbClr val="FFFFFF"/>
                          </a:highlight>
                          <a:latin typeface="Roboto"/>
                          <a:ea typeface="Roboto"/>
                          <a:cs typeface="Roboto"/>
                          <a:sym typeface="Roboto"/>
                          <a:hlinkClick r:id="rId6">
                            <a:extLst>
                              <a:ext uri="{A12FA001-AC4F-418D-AE19-62706E023703}">
                                <ahyp:hlinkClr xmlns:ahyp="http://schemas.microsoft.com/office/drawing/2018/hyperlinkcolor" val="tx"/>
                              </a:ext>
                            </a:extLst>
                          </a:hlinkClick>
                        </a:rPr>
                        <a:t>jack.korny@pwc.com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7"/>
                        </a:rPr>
                        <a:t>james.schaefer@pwc.com</a:t>
                      </a:r>
                      <a:endParaRPr sz="105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66700" algn="l" rtl="0">
                        <a:spcBef>
                          <a:spcPts val="0"/>
                        </a:spcBef>
                        <a:spcAft>
                          <a:spcPts val="0"/>
                        </a:spcAft>
                        <a:buClr>
                          <a:schemeClr val="dk1"/>
                        </a:buClr>
                        <a:buSzPts val="600"/>
                        <a:buChar char="●"/>
                      </a:pPr>
                      <a:r>
                        <a:rPr lang="en-GB" sz="1000" b="1" u="sng">
                          <a:solidFill>
                            <a:schemeClr val="hlink"/>
                          </a:solidFill>
                          <a:hlinkClick r:id="rId8"/>
                        </a:rPr>
                        <a:t>Company Data Portal Search tool</a:t>
                      </a:r>
                      <a:endParaRPr sz="4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722" name="Google Shape;1722;p158"/>
          <p:cNvGrpSpPr/>
          <p:nvPr/>
        </p:nvGrpSpPr>
        <p:grpSpPr>
          <a:xfrm>
            <a:off x="4413548" y="1076422"/>
            <a:ext cx="3954405" cy="2713863"/>
            <a:chOff x="4419598" y="1608497"/>
            <a:chExt cx="3954405" cy="2713863"/>
          </a:xfrm>
        </p:grpSpPr>
        <p:sp>
          <p:nvSpPr>
            <p:cNvPr id="1723" name="Google Shape;1723;p158"/>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24" name="Google Shape;1724;p158"/>
            <p:cNvSpPr/>
            <p:nvPr/>
          </p:nvSpPr>
          <p:spPr>
            <a:xfrm>
              <a:off x="4420393" y="23580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725" name="Google Shape;1725;p158"/>
            <p:cNvSpPr/>
            <p:nvPr/>
          </p:nvSpPr>
          <p:spPr>
            <a:xfrm>
              <a:off x="4419605" y="31656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26" name="Google Shape;1726;p158"/>
            <p:cNvSpPr/>
            <p:nvPr/>
          </p:nvSpPr>
          <p:spPr>
            <a:xfrm>
              <a:off x="7918097" y="38651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27" name="Google Shape;1727;p158"/>
            <p:cNvSpPr/>
            <p:nvPr/>
          </p:nvSpPr>
          <p:spPr>
            <a:xfrm>
              <a:off x="4419598" y="38651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728" name="Google Shape;1728;p158"/>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729" name="Google Shape;1729;p158"/>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730" name="Google Shape;1730;p158"/>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731" name="Google Shape;1731;p158"/>
          <p:cNvPicPr preferRelativeResize="0"/>
          <p:nvPr/>
        </p:nvPicPr>
        <p:blipFill rotWithShape="1">
          <a:blip r:embed="rId9">
            <a:alphaModFix/>
          </a:blip>
          <a:srcRect r="14632"/>
          <a:stretch/>
        </p:blipFill>
        <p:spPr>
          <a:xfrm>
            <a:off x="326225" y="2103450"/>
            <a:ext cx="3045025" cy="1612925"/>
          </a:xfrm>
          <a:prstGeom prst="rect">
            <a:avLst/>
          </a:prstGeom>
          <a:noFill/>
          <a:ln>
            <a:noFill/>
          </a:ln>
        </p:spPr>
      </p:pic>
      <p:sp>
        <p:nvSpPr>
          <p:cNvPr id="1732" name="Google Shape;1732;p158"/>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I&amp;A</a:t>
            </a:r>
            <a:endParaRPr sz="1100" b="1">
              <a:solidFill>
                <a:schemeClr val="dk1"/>
              </a:solidFill>
            </a:endParaRPr>
          </a:p>
        </p:txBody>
      </p:sp>
      <p:sp>
        <p:nvSpPr>
          <p:cNvPr id="1733" name="Google Shape;1733;p158"/>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734" name="Google Shape;1734;p158"/>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0" action="ppaction://hlinksldjump"/>
              </a:rPr>
              <a:t>Introduction</a:t>
            </a:r>
            <a:r>
              <a:rPr lang="en-GB" sz="1200" b="1">
                <a:solidFill>
                  <a:schemeClr val="dk1"/>
                </a:solidFill>
              </a:rPr>
              <a:t>┃</a:t>
            </a:r>
            <a:r>
              <a:rPr lang="en-GB" sz="1200" b="1" u="sng">
                <a:solidFill>
                  <a:schemeClr val="hlink"/>
                </a:solidFill>
                <a:hlinkClick r:id="rId11" action="ppaction://hlinksldjump"/>
              </a:rPr>
              <a:t>Contents</a:t>
            </a:r>
            <a:r>
              <a:rPr lang="en-GB" sz="1200" b="1"/>
              <a:t>┃</a:t>
            </a:r>
            <a:r>
              <a:rPr lang="en-GB" sz="1200" b="1" u="sng">
                <a:solidFill>
                  <a:schemeClr val="hlink"/>
                </a:solidFill>
                <a:hlinkClick r:id="rId12" action="ppaction://hlinksldjump"/>
              </a:rPr>
              <a:t>Business Development</a:t>
            </a:r>
            <a:r>
              <a:rPr lang="en-GB" sz="1200" b="1">
                <a:solidFill>
                  <a:schemeClr val="dk1"/>
                </a:solidFill>
              </a:rPr>
              <a:t>┃</a:t>
            </a:r>
            <a:r>
              <a:rPr lang="en-GB" sz="1200" b="1" u="sng">
                <a:solidFill>
                  <a:schemeClr val="hlink"/>
                </a:solidFill>
                <a:hlinkClick r:id="rId13" action="ppaction://hlinksldjump"/>
              </a:rPr>
              <a:t>Propose</a:t>
            </a:r>
            <a:r>
              <a:rPr lang="en-GB" sz="1200" b="1">
                <a:solidFill>
                  <a:schemeClr val="dk1"/>
                </a:solidFill>
              </a:rPr>
              <a:t>┃</a:t>
            </a:r>
            <a:r>
              <a:rPr lang="en-GB" sz="1200" b="1" u="sng">
                <a:solidFill>
                  <a:schemeClr val="hlink"/>
                </a:solidFill>
                <a:hlinkClick r:id="rId14" action="ppaction://hlinksldjump"/>
              </a:rPr>
              <a:t>Deliver</a:t>
            </a:r>
            <a:r>
              <a:rPr lang="en-GB" sz="1200" b="1">
                <a:solidFill>
                  <a:schemeClr val="dk1"/>
                </a:solidFill>
              </a:rPr>
              <a:t>┃</a:t>
            </a:r>
            <a:r>
              <a:rPr lang="en-GB" sz="1200" b="1" u="sng">
                <a:solidFill>
                  <a:schemeClr val="hlink"/>
                </a:solidFill>
                <a:hlinkClick r:id="rId15" action="ppaction://hlinksldjump"/>
              </a:rPr>
              <a:t>Other</a:t>
            </a:r>
            <a:r>
              <a:rPr lang="en-GB" b="1"/>
              <a:t>  </a:t>
            </a:r>
            <a:endParaRPr b="1"/>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1739"/>
        <p:cNvGrpSpPr/>
        <p:nvPr/>
      </p:nvGrpSpPr>
      <p:grpSpPr>
        <a:xfrm>
          <a:off x="0" y="0"/>
          <a:ext cx="0" cy="0"/>
          <a:chOff x="0" y="0"/>
          <a:chExt cx="0" cy="0"/>
        </a:xfrm>
      </p:grpSpPr>
      <p:sp>
        <p:nvSpPr>
          <p:cNvPr id="1740" name="Google Shape;1740;p159"/>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Company Data Portal Benchmarking</a:t>
            </a:r>
            <a:endParaRPr b="1">
              <a:latin typeface="Arial"/>
              <a:ea typeface="Arial"/>
              <a:cs typeface="Arial"/>
              <a:sym typeface="Arial"/>
            </a:endParaRPr>
          </a:p>
        </p:txBody>
      </p:sp>
      <p:graphicFrame>
        <p:nvGraphicFramePr>
          <p:cNvPr id="1741" name="Google Shape;1741;p159"/>
          <p:cNvGraphicFramePr/>
          <p:nvPr/>
        </p:nvGraphicFramePr>
        <p:xfrm>
          <a:off x="4341000" y="931225"/>
          <a:ext cx="7755000" cy="330972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Identifying competitors of a client and efficiently extracting their financial information.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The Company Data Portal Benchmarking tool provides you with a list of a searched company’s competitors along with the competitors’ financial data from their statutory accounts.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The tool allows you to download the data as an excel file and as a PowerBI file which highlights specific trends and visuals.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000">
                        <a:solidFill>
                          <a:schemeClr val="dk1"/>
                        </a:solidFill>
                      </a:endParaRPr>
                    </a:p>
                    <a:p>
                      <a:pPr marL="457200" lvl="0" indent="-292100" algn="l" rtl="0">
                        <a:spcBef>
                          <a:spcPts val="0"/>
                        </a:spcBef>
                        <a:spcAft>
                          <a:spcPts val="0"/>
                        </a:spcAft>
                        <a:buClr>
                          <a:schemeClr val="dk1"/>
                        </a:buClr>
                        <a:buSzPts val="1000"/>
                        <a:buChar char="●"/>
                      </a:pPr>
                      <a:r>
                        <a:rPr lang="en-GB" sz="1000" b="1">
                          <a:solidFill>
                            <a:schemeClr val="dk1"/>
                          </a:solidFill>
                        </a:rPr>
                        <a:t>TBC</a:t>
                      </a:r>
                      <a:endParaRPr sz="8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3"/>
                        </a:rPr>
                        <a:t>james.andrews@pwc.com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accent1"/>
                          </a:solidFill>
                          <a:highlight>
                            <a:srgbClr val="FFFFFF"/>
                          </a:highlight>
                          <a:latin typeface="Roboto"/>
                          <a:ea typeface="Roboto"/>
                          <a:cs typeface="Roboto"/>
                          <a:sym typeface="Roboto"/>
                          <a:hlinkClick r:id="rId4">
                            <a:extLst>
                              <a:ext uri="{A12FA001-AC4F-418D-AE19-62706E023703}">
                                <ahyp:hlinkClr xmlns:ahyp="http://schemas.microsoft.com/office/drawing/2018/hyperlinkcolor" val="tx"/>
                              </a:ext>
                            </a:extLst>
                          </a:hlinkClick>
                        </a:rPr>
                        <a:t>jack.korny@pwc.com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5"/>
                        </a:rPr>
                        <a:t>james.schaefer@pwc.com</a:t>
                      </a:r>
                      <a:endParaRPr sz="105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66700" algn="l" rtl="0">
                        <a:spcBef>
                          <a:spcPts val="0"/>
                        </a:spcBef>
                        <a:spcAft>
                          <a:spcPts val="0"/>
                        </a:spcAft>
                        <a:buClr>
                          <a:schemeClr val="dk1"/>
                        </a:buClr>
                        <a:buSzPts val="600"/>
                        <a:buChar char="●"/>
                      </a:pPr>
                      <a:r>
                        <a:rPr lang="en-GB" sz="1000" b="1" u="sng">
                          <a:solidFill>
                            <a:schemeClr val="hlink"/>
                          </a:solidFill>
                          <a:hlinkClick r:id="rId6"/>
                        </a:rPr>
                        <a:t>Company Data Portal Benchmarking tool</a:t>
                      </a:r>
                      <a:endParaRPr sz="4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742" name="Google Shape;1742;p159"/>
          <p:cNvGrpSpPr/>
          <p:nvPr/>
        </p:nvGrpSpPr>
        <p:grpSpPr>
          <a:xfrm>
            <a:off x="4413548" y="1076422"/>
            <a:ext cx="3954405" cy="2866263"/>
            <a:chOff x="4419598" y="1608497"/>
            <a:chExt cx="3954405" cy="2866263"/>
          </a:xfrm>
        </p:grpSpPr>
        <p:sp>
          <p:nvSpPr>
            <p:cNvPr id="1743" name="Google Shape;1743;p159"/>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44" name="Google Shape;1744;p159"/>
            <p:cNvSpPr/>
            <p:nvPr/>
          </p:nvSpPr>
          <p:spPr>
            <a:xfrm>
              <a:off x="4420393" y="23580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745" name="Google Shape;1745;p159"/>
            <p:cNvSpPr/>
            <p:nvPr/>
          </p:nvSpPr>
          <p:spPr>
            <a:xfrm>
              <a:off x="4419605" y="33180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46" name="Google Shape;1746;p159"/>
            <p:cNvSpPr/>
            <p:nvPr/>
          </p:nvSpPr>
          <p:spPr>
            <a:xfrm>
              <a:off x="7918097" y="40175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47" name="Google Shape;1747;p159"/>
            <p:cNvSpPr/>
            <p:nvPr/>
          </p:nvSpPr>
          <p:spPr>
            <a:xfrm>
              <a:off x="4419598" y="40175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748" name="Google Shape;1748;p159"/>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749" name="Google Shape;1749;p159"/>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750" name="Google Shape;1750;p159"/>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751" name="Google Shape;1751;p159"/>
          <p:cNvPicPr preferRelativeResize="0"/>
          <p:nvPr/>
        </p:nvPicPr>
        <p:blipFill rotWithShape="1">
          <a:blip r:embed="rId7">
            <a:alphaModFix/>
          </a:blip>
          <a:srcRect t="2516" b="2516"/>
          <a:stretch/>
        </p:blipFill>
        <p:spPr>
          <a:xfrm>
            <a:off x="442925" y="2103448"/>
            <a:ext cx="3001077" cy="1589651"/>
          </a:xfrm>
          <a:prstGeom prst="rect">
            <a:avLst/>
          </a:prstGeom>
          <a:noFill/>
          <a:ln>
            <a:noFill/>
          </a:ln>
        </p:spPr>
      </p:pic>
      <p:sp>
        <p:nvSpPr>
          <p:cNvPr id="1752" name="Google Shape;1752;p159"/>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I&amp;A</a:t>
            </a:r>
            <a:endParaRPr sz="1100" b="1">
              <a:solidFill>
                <a:schemeClr val="dk1"/>
              </a:solidFill>
            </a:endParaRPr>
          </a:p>
        </p:txBody>
      </p:sp>
      <p:sp>
        <p:nvSpPr>
          <p:cNvPr id="1753" name="Google Shape;1753;p159"/>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754" name="Google Shape;1754;p159"/>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1759"/>
        <p:cNvGrpSpPr/>
        <p:nvPr/>
      </p:nvGrpSpPr>
      <p:grpSpPr>
        <a:xfrm>
          <a:off x="0" y="0"/>
          <a:ext cx="0" cy="0"/>
          <a:chOff x="0" y="0"/>
          <a:chExt cx="0" cy="0"/>
        </a:xfrm>
      </p:grpSpPr>
      <p:sp>
        <p:nvSpPr>
          <p:cNvPr id="1760" name="Google Shape;1760;p160"/>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Thin Cap F&amp;D PE report automator</a:t>
            </a:r>
            <a:endParaRPr b="1">
              <a:latin typeface="Arial"/>
              <a:ea typeface="Arial"/>
              <a:cs typeface="Arial"/>
              <a:sym typeface="Arial"/>
            </a:endParaRPr>
          </a:p>
        </p:txBody>
      </p:sp>
      <p:graphicFrame>
        <p:nvGraphicFramePr>
          <p:cNvPr id="1761" name="Google Shape;1761;p160"/>
          <p:cNvGraphicFramePr/>
          <p:nvPr/>
        </p:nvGraphicFramePr>
        <p:xfrm>
          <a:off x="4341000" y="931225"/>
          <a:ext cx="7755000" cy="398577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Creating multiple thin capitalisation file &amp; defend reports with a consistent style in a time efficient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The thin capitalisation PE report automation</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0" lvl="0" indent="0" algn="l" rtl="0">
                        <a:spcBef>
                          <a:spcPts val="0"/>
                        </a:spcBef>
                        <a:spcAft>
                          <a:spcPts val="0"/>
                        </a:spcAft>
                        <a:buNone/>
                      </a:pP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Ability to automate the population of:</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standard information such as; client name, date of LoE etc.;</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financial information relating to the acquisition i.e. value of third party and shareholder debt, type and value of equity; and</a:t>
                      </a:r>
                      <a:endParaRPr sz="1000">
                        <a:solidFill>
                          <a:schemeClr val="dk1"/>
                        </a:solidFill>
                      </a:endParaRPr>
                    </a:p>
                    <a:p>
                      <a:pPr marL="914400" lvl="1" indent="-292100" algn="l" rtl="0">
                        <a:spcBef>
                          <a:spcPts val="0"/>
                        </a:spcBef>
                        <a:spcAft>
                          <a:spcPts val="0"/>
                        </a:spcAft>
                        <a:buClr>
                          <a:schemeClr val="dk1"/>
                        </a:buClr>
                        <a:buSzPts val="1000"/>
                        <a:buChar char="○"/>
                      </a:pPr>
                      <a:r>
                        <a:rPr lang="en-GB" sz="1000">
                          <a:solidFill>
                            <a:schemeClr val="dk1"/>
                          </a:solidFill>
                        </a:rPr>
                        <a:t>the terms of the debt instruments in place i.e. principal repayment and interest terms.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Clr>
                          <a:schemeClr val="dk1"/>
                        </a:buClr>
                        <a:buSzPts val="1100"/>
                        <a:buFont typeface="Arial"/>
                        <a:buNone/>
                      </a:pPr>
                      <a:r>
                        <a:rPr lang="en-GB" sz="1050" b="1" u="sng">
                          <a:solidFill>
                            <a:schemeClr val="accent1"/>
                          </a:solidFill>
                          <a:highlight>
                            <a:schemeClr val="lt1"/>
                          </a:highlight>
                          <a:latin typeface="Roboto"/>
                          <a:ea typeface="Roboto"/>
                          <a:cs typeface="Roboto"/>
                          <a:sym typeface="Roboto"/>
                          <a:hlinkClick r:id="rId3">
                            <a:extLst>
                              <a:ext uri="{A12FA001-AC4F-418D-AE19-62706E023703}">
                                <ahyp:hlinkClr xmlns:ahyp="http://schemas.microsoft.com/office/drawing/2018/hyperlinkcolor" val="tx"/>
                              </a:ext>
                            </a:extLst>
                          </a:hlinkClick>
                        </a:rPr>
                        <a:t>james.andrews@pwc.com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50" b="1" u="sng">
                          <a:solidFill>
                            <a:schemeClr val="hlink"/>
                          </a:solidFill>
                          <a:highlight>
                            <a:srgbClr val="FFFFFF"/>
                          </a:highlight>
                          <a:latin typeface="Roboto"/>
                          <a:ea typeface="Roboto"/>
                          <a:cs typeface="Roboto"/>
                          <a:sym typeface="Roboto"/>
                          <a:hlinkClick r:id="rId4"/>
                        </a:rPr>
                        <a:t>andrew.cotterill@pwc.com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50" b="1" u="sng">
                          <a:solidFill>
                            <a:schemeClr val="hlink"/>
                          </a:solidFill>
                          <a:highlight>
                            <a:srgbClr val="FFFFFF"/>
                          </a:highlight>
                          <a:latin typeface="Roboto"/>
                          <a:ea typeface="Roboto"/>
                          <a:cs typeface="Roboto"/>
                          <a:sym typeface="Roboto"/>
                          <a:hlinkClick r:id="rId5"/>
                        </a:rPr>
                        <a:t>adam.m.perks@pwc.com</a:t>
                      </a:r>
                      <a:endParaRPr sz="105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304800" algn="l" rtl="0">
                        <a:spcBef>
                          <a:spcPts val="0"/>
                        </a:spcBef>
                        <a:spcAft>
                          <a:spcPts val="0"/>
                        </a:spcAft>
                        <a:buClr>
                          <a:schemeClr val="dk1"/>
                        </a:buClr>
                        <a:buSzPts val="1200"/>
                        <a:buChar char="●"/>
                      </a:pPr>
                      <a:r>
                        <a:rPr lang="en-GB" sz="1000" b="1" u="sng">
                          <a:solidFill>
                            <a:schemeClr val="hlink"/>
                          </a:solidFill>
                          <a:hlinkClick r:id="rId6"/>
                        </a:rPr>
                        <a:t>Google Script for Thin Cap F&amp;D PE report automator</a:t>
                      </a:r>
                      <a:endParaRPr sz="10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762" name="Google Shape;1762;p160"/>
          <p:cNvGrpSpPr/>
          <p:nvPr/>
        </p:nvGrpSpPr>
        <p:grpSpPr>
          <a:xfrm>
            <a:off x="4413548" y="1076422"/>
            <a:ext cx="3954405" cy="3628263"/>
            <a:chOff x="4419598" y="1608497"/>
            <a:chExt cx="3954405" cy="3628263"/>
          </a:xfrm>
        </p:grpSpPr>
        <p:sp>
          <p:nvSpPr>
            <p:cNvPr id="1763" name="Google Shape;1763;p160"/>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64" name="Google Shape;1764;p160"/>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765" name="Google Shape;1765;p160"/>
            <p:cNvSpPr/>
            <p:nvPr/>
          </p:nvSpPr>
          <p:spPr>
            <a:xfrm>
              <a:off x="4419605" y="35466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66" name="Google Shape;1766;p160"/>
            <p:cNvSpPr/>
            <p:nvPr/>
          </p:nvSpPr>
          <p:spPr>
            <a:xfrm>
              <a:off x="7918097" y="47795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67" name="Google Shape;1767;p160"/>
            <p:cNvSpPr/>
            <p:nvPr/>
          </p:nvSpPr>
          <p:spPr>
            <a:xfrm>
              <a:off x="4419598" y="47795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768" name="Google Shape;1768;p160"/>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saving</a:t>
            </a:r>
            <a:endParaRPr sz="1800" b="1"/>
          </a:p>
        </p:txBody>
      </p:sp>
      <p:sp>
        <p:nvSpPr>
          <p:cNvPr id="1769" name="Google Shape;1769;p160"/>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800" b="1">
              <a:solidFill>
                <a:schemeClr val="dk1"/>
              </a:solidFill>
            </a:endParaRPr>
          </a:p>
        </p:txBody>
      </p:sp>
      <p:sp>
        <p:nvSpPr>
          <p:cNvPr id="1770" name="Google Shape;1770;p160"/>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771" name="Google Shape;1771;p160"/>
          <p:cNvPicPr preferRelativeResize="0"/>
          <p:nvPr/>
        </p:nvPicPr>
        <p:blipFill>
          <a:blip r:embed="rId7">
            <a:alphaModFix/>
          </a:blip>
          <a:stretch>
            <a:fillRect/>
          </a:stretch>
        </p:blipFill>
        <p:spPr>
          <a:xfrm>
            <a:off x="280563" y="2285100"/>
            <a:ext cx="3435725" cy="1728851"/>
          </a:xfrm>
          <a:prstGeom prst="rect">
            <a:avLst/>
          </a:prstGeom>
          <a:noFill/>
          <a:ln>
            <a:noFill/>
          </a:ln>
        </p:spPr>
      </p:pic>
      <p:sp>
        <p:nvSpPr>
          <p:cNvPr id="1772" name="Google Shape;1772;p160"/>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IE&amp;E</a:t>
            </a:r>
            <a:endParaRPr sz="1100" b="1">
              <a:solidFill>
                <a:schemeClr val="dk1"/>
              </a:solidFill>
            </a:endParaRPr>
          </a:p>
        </p:txBody>
      </p:sp>
      <p:sp>
        <p:nvSpPr>
          <p:cNvPr id="1773" name="Google Shape;1773;p160"/>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774" name="Google Shape;1774;p160"/>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1779"/>
        <p:cNvGrpSpPr/>
        <p:nvPr/>
      </p:nvGrpSpPr>
      <p:grpSpPr>
        <a:xfrm>
          <a:off x="0" y="0"/>
          <a:ext cx="0" cy="0"/>
          <a:chOff x="0" y="0"/>
          <a:chExt cx="0" cy="0"/>
        </a:xfrm>
      </p:grpSpPr>
      <p:sp>
        <p:nvSpPr>
          <p:cNvPr id="1780" name="Google Shape;1780;p161"/>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UK local file template </a:t>
            </a:r>
            <a:endParaRPr b="1">
              <a:latin typeface="Arial"/>
              <a:ea typeface="Arial"/>
              <a:cs typeface="Arial"/>
              <a:sym typeface="Arial"/>
            </a:endParaRPr>
          </a:p>
        </p:txBody>
      </p:sp>
      <p:graphicFrame>
        <p:nvGraphicFramePr>
          <p:cNvPr id="1781" name="Google Shape;1781;p161"/>
          <p:cNvGraphicFramePr/>
          <p:nvPr/>
        </p:nvGraphicFramePr>
        <p:xfrm>
          <a:off x="4341000" y="931225"/>
          <a:ext cx="7755000" cy="51191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Having a half ready tech enabled template to document client’s transfer pricing policies.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features of our solution</a:t>
                      </a:r>
                      <a:endParaRPr sz="12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“Pro-forma" economic analysis and 6-step risk analysis for two straightforward categories of transactions - limited risk distribution and provision of services between two counterparties. More transactions will be added in due course.</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Increased focus on evidence, including an updated “Summary of evidence relied upon” in preparing the report - i.e. to include an evidence-log style list of the key information/working papers received from the client, leveraging from the learnings of PDCF.</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Data tables linked to underlying google sheets, so that you only need to update financial/transaction data once in the sheets and it flows through to the report, to avoid transposition errors.</a:t>
                      </a:r>
                      <a:endParaRPr sz="1000">
                        <a:solidFill>
                          <a:schemeClr val="dk1"/>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Guidance notes throughout the document to provide suggestions and advice on the content for each section, and link to further resources.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The template can be accessed via the link to the right and will also be available on the TP Network site under Operational Efficiency &gt;&gt; Documentation.</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To create your local file, go into the template, click File &gt;&gt; Make a Copy, and make sure you tick the ‘Copy comments and suggestions’ option. </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Please DO NOT make edits in the core template document itself, if you have any suggestions or spot an error, please reach out to the team who will update it directly.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For guidance on which version to use (2022 v 2017), click </a:t>
                      </a:r>
                      <a:r>
                        <a:rPr lang="en-GB" sz="1000" u="sng">
                          <a:solidFill>
                            <a:schemeClr val="hlink"/>
                          </a:solidFill>
                          <a:hlinkClick r:id="rId3"/>
                        </a:rPr>
                        <a:t>here</a:t>
                      </a:r>
                      <a:r>
                        <a:rPr lang="en-GB" sz="1000">
                          <a:solidFill>
                            <a:schemeClr val="dk1"/>
                          </a:solidFill>
                        </a:rPr>
                        <a:t>.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4"/>
                        </a:rPr>
                        <a:t>david.oak@pwc.com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5"/>
                        </a:rPr>
                        <a:t>fernando.lopez@pwc.com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6"/>
                        </a:rPr>
                        <a:t>hannah.l.owen@pwc.com</a:t>
                      </a:r>
                      <a:endParaRPr sz="105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7"/>
                        </a:rPr>
                        <a:t>2022 UK Local file template</a:t>
                      </a:r>
                      <a:endParaRPr sz="4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782" name="Google Shape;1782;p161"/>
          <p:cNvGrpSpPr/>
          <p:nvPr/>
        </p:nvGrpSpPr>
        <p:grpSpPr>
          <a:xfrm>
            <a:off x="4413548" y="1076422"/>
            <a:ext cx="3954405" cy="4771263"/>
            <a:chOff x="4419598" y="1608497"/>
            <a:chExt cx="3954405" cy="4771263"/>
          </a:xfrm>
        </p:grpSpPr>
        <p:sp>
          <p:nvSpPr>
            <p:cNvPr id="1783" name="Google Shape;1783;p161"/>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84" name="Google Shape;1784;p161"/>
            <p:cNvSpPr/>
            <p:nvPr/>
          </p:nvSpPr>
          <p:spPr>
            <a:xfrm>
              <a:off x="4420393" y="2815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785" name="Google Shape;1785;p161"/>
            <p:cNvSpPr/>
            <p:nvPr/>
          </p:nvSpPr>
          <p:spPr>
            <a:xfrm>
              <a:off x="4419605" y="45372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86" name="Google Shape;1786;p161"/>
            <p:cNvSpPr/>
            <p:nvPr/>
          </p:nvSpPr>
          <p:spPr>
            <a:xfrm>
              <a:off x="7918097" y="59225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787" name="Google Shape;1787;p161"/>
            <p:cNvSpPr/>
            <p:nvPr/>
          </p:nvSpPr>
          <p:spPr>
            <a:xfrm>
              <a:off x="4419598" y="59225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788" name="Google Shape;1788;p161"/>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789" name="Google Shape;1789;p161"/>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790" name="Google Shape;1790;p161"/>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791" name="Google Shape;1791;p161"/>
          <p:cNvPicPr preferRelativeResize="0"/>
          <p:nvPr/>
        </p:nvPicPr>
        <p:blipFill>
          <a:blip r:embed="rId8">
            <a:alphaModFix/>
          </a:blip>
          <a:stretch>
            <a:fillRect/>
          </a:stretch>
        </p:blipFill>
        <p:spPr>
          <a:xfrm>
            <a:off x="442925" y="2787375"/>
            <a:ext cx="2093499" cy="1487725"/>
          </a:xfrm>
          <a:prstGeom prst="rect">
            <a:avLst/>
          </a:prstGeom>
          <a:noFill/>
          <a:ln>
            <a:noFill/>
          </a:ln>
        </p:spPr>
      </p:pic>
      <p:sp>
        <p:nvSpPr>
          <p:cNvPr id="1792" name="Google Shape;1792;p161"/>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Doc</a:t>
            </a:r>
            <a:endParaRPr sz="1100" b="1">
              <a:solidFill>
                <a:schemeClr val="dk1"/>
              </a:solidFill>
            </a:endParaRPr>
          </a:p>
        </p:txBody>
      </p:sp>
      <p:sp>
        <p:nvSpPr>
          <p:cNvPr id="1793" name="Google Shape;1793;p161"/>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794" name="Google Shape;1794;p161"/>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9" action="ppaction://hlinksldjump"/>
              </a:rPr>
              <a:t>Introduction</a:t>
            </a:r>
            <a:r>
              <a:rPr lang="en-GB" sz="1200" b="1">
                <a:solidFill>
                  <a:schemeClr val="dk1"/>
                </a:solidFill>
              </a:rPr>
              <a:t>┃</a:t>
            </a:r>
            <a:r>
              <a:rPr lang="en-GB" sz="1200" b="1" u="sng">
                <a:solidFill>
                  <a:schemeClr val="hlink"/>
                </a:solidFill>
                <a:hlinkClick r:id="rId10" action="ppaction://hlinksldjump"/>
              </a:rPr>
              <a:t>Contents</a:t>
            </a:r>
            <a:r>
              <a:rPr lang="en-GB" sz="1200" b="1"/>
              <a:t>┃</a:t>
            </a:r>
            <a:r>
              <a:rPr lang="en-GB" sz="1200" b="1" u="sng">
                <a:solidFill>
                  <a:schemeClr val="hlink"/>
                </a:solidFill>
                <a:hlinkClick r:id="rId11" action="ppaction://hlinksldjump"/>
              </a:rPr>
              <a:t>Business Development</a:t>
            </a:r>
            <a:r>
              <a:rPr lang="en-GB" sz="1200" b="1">
                <a:solidFill>
                  <a:schemeClr val="dk1"/>
                </a:solidFill>
              </a:rPr>
              <a:t>┃</a:t>
            </a:r>
            <a:r>
              <a:rPr lang="en-GB" sz="1200" b="1" u="sng">
                <a:solidFill>
                  <a:schemeClr val="hlink"/>
                </a:solidFill>
                <a:hlinkClick r:id="rId12" action="ppaction://hlinksldjump"/>
              </a:rPr>
              <a:t>Propose</a:t>
            </a:r>
            <a:r>
              <a:rPr lang="en-GB" sz="1200" b="1">
                <a:solidFill>
                  <a:schemeClr val="dk1"/>
                </a:solidFill>
              </a:rPr>
              <a:t>┃</a:t>
            </a:r>
            <a:r>
              <a:rPr lang="en-GB" sz="1200" b="1" u="sng">
                <a:solidFill>
                  <a:schemeClr val="hlink"/>
                </a:solidFill>
                <a:hlinkClick r:id="rId13" action="ppaction://hlinksldjump"/>
              </a:rPr>
              <a:t>Deliver</a:t>
            </a:r>
            <a:r>
              <a:rPr lang="en-GB" sz="1200" b="1">
                <a:solidFill>
                  <a:schemeClr val="dk1"/>
                </a:solidFill>
              </a:rPr>
              <a:t>┃</a:t>
            </a:r>
            <a:r>
              <a:rPr lang="en-GB" sz="1200" b="1" u="sng">
                <a:solidFill>
                  <a:schemeClr val="hlink"/>
                </a:solidFill>
                <a:hlinkClick r:id="rId14" action="ppaction://hlinksldjump"/>
              </a:rPr>
              <a:t>Other</a:t>
            </a:r>
            <a:r>
              <a:rPr lang="en-GB" b="1"/>
              <a:t>  </a:t>
            </a:r>
            <a:endParaRPr b="1"/>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1799"/>
        <p:cNvGrpSpPr/>
        <p:nvPr/>
      </p:nvGrpSpPr>
      <p:grpSpPr>
        <a:xfrm>
          <a:off x="0" y="0"/>
          <a:ext cx="0" cy="0"/>
          <a:chOff x="0" y="0"/>
          <a:chExt cx="0" cy="0"/>
        </a:xfrm>
      </p:grpSpPr>
      <p:sp>
        <p:nvSpPr>
          <p:cNvPr id="1800" name="Google Shape;1800;p162"/>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Tax Transparency Intelligence</a:t>
            </a:r>
            <a:endParaRPr b="1">
              <a:latin typeface="Arial"/>
              <a:ea typeface="Arial"/>
              <a:cs typeface="Arial"/>
              <a:sym typeface="Arial"/>
            </a:endParaRPr>
          </a:p>
        </p:txBody>
      </p:sp>
      <p:graphicFrame>
        <p:nvGraphicFramePr>
          <p:cNvPr id="1801" name="Google Shape;1801;p162"/>
          <p:cNvGraphicFramePr/>
          <p:nvPr/>
        </p:nvGraphicFramePr>
        <p:xfrm>
          <a:off x="4341000" y="931225"/>
          <a:ext cx="7755000" cy="346212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Identifying and/or verifying a client’s human capital.</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This tool allows you to identify the human capital of a business and their possible locations by searching the WWW and cross referencing to sites like Linkedin, Twitter, Google and Bing. </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For example, if a person has their location on LinkedIn set as working in Canada but the company says they have no presence in Canada then the tool will highlight this.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000">
                        <a:solidFill>
                          <a:schemeClr val="dk1"/>
                        </a:solidFill>
                      </a:endParaRPr>
                    </a:p>
                    <a:p>
                      <a:pPr marL="457200" lvl="0" indent="-292100" algn="l" rtl="0">
                        <a:spcBef>
                          <a:spcPts val="0"/>
                        </a:spcBef>
                        <a:spcAft>
                          <a:spcPts val="0"/>
                        </a:spcAft>
                        <a:buClr>
                          <a:schemeClr val="dk1"/>
                        </a:buClr>
                        <a:buSzPts val="1000"/>
                        <a:buChar char="●"/>
                      </a:pPr>
                      <a:r>
                        <a:rPr lang="en-GB" sz="1000" b="1">
                          <a:solidFill>
                            <a:schemeClr val="dk1"/>
                          </a:solidFill>
                        </a:rPr>
                        <a:t>TBC</a:t>
                      </a:r>
                      <a:endParaRPr sz="8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3"/>
                        </a:rPr>
                        <a:t>james.andrews@pwc.com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accent1"/>
                          </a:solidFill>
                          <a:highlight>
                            <a:srgbClr val="FFFFFF"/>
                          </a:highlight>
                          <a:latin typeface="Roboto"/>
                          <a:ea typeface="Roboto"/>
                          <a:cs typeface="Roboto"/>
                          <a:sym typeface="Roboto"/>
                          <a:hlinkClick r:id="rId4">
                            <a:extLst>
                              <a:ext uri="{A12FA001-AC4F-418D-AE19-62706E023703}">
                                <ahyp:hlinkClr xmlns:ahyp="http://schemas.microsoft.com/office/drawing/2018/hyperlinkcolor" val="tx"/>
                              </a:ext>
                            </a:extLst>
                          </a:hlinkClick>
                        </a:rPr>
                        <a:t>jack.korny@pwc.com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5"/>
                        </a:rPr>
                        <a:t>james.schaefer@pwc.com</a:t>
                      </a:r>
                      <a:endParaRPr sz="105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66700" algn="l" rtl="0">
                        <a:spcBef>
                          <a:spcPts val="0"/>
                        </a:spcBef>
                        <a:spcAft>
                          <a:spcPts val="0"/>
                        </a:spcAft>
                        <a:buClr>
                          <a:schemeClr val="dk1"/>
                        </a:buClr>
                        <a:buSzPts val="600"/>
                        <a:buChar char="●"/>
                      </a:pPr>
                      <a:r>
                        <a:rPr lang="en-GB" sz="1000" b="1" u="sng">
                          <a:solidFill>
                            <a:schemeClr val="dk1"/>
                          </a:solidFill>
                        </a:rPr>
                        <a:t>Demo of tool will be available shortly</a:t>
                      </a:r>
                      <a:endParaRPr sz="4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802" name="Google Shape;1802;p162"/>
          <p:cNvGrpSpPr/>
          <p:nvPr/>
        </p:nvGrpSpPr>
        <p:grpSpPr>
          <a:xfrm>
            <a:off x="4413548" y="1076422"/>
            <a:ext cx="3954405" cy="3094863"/>
            <a:chOff x="4419598" y="1608497"/>
            <a:chExt cx="3954405" cy="3094863"/>
          </a:xfrm>
        </p:grpSpPr>
        <p:sp>
          <p:nvSpPr>
            <p:cNvPr id="1803" name="Google Shape;1803;p162"/>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04" name="Google Shape;1804;p162"/>
            <p:cNvSpPr/>
            <p:nvPr/>
          </p:nvSpPr>
          <p:spPr>
            <a:xfrm>
              <a:off x="4420393" y="25104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805" name="Google Shape;1805;p162"/>
            <p:cNvSpPr/>
            <p:nvPr/>
          </p:nvSpPr>
          <p:spPr>
            <a:xfrm>
              <a:off x="4419605" y="34704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806" name="Google Shape;1806;p162"/>
            <p:cNvSpPr/>
            <p:nvPr/>
          </p:nvSpPr>
          <p:spPr>
            <a:xfrm>
              <a:off x="7918097" y="42461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07" name="Google Shape;1807;p162"/>
            <p:cNvSpPr/>
            <p:nvPr/>
          </p:nvSpPr>
          <p:spPr>
            <a:xfrm>
              <a:off x="4419598" y="42461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808" name="Google Shape;1808;p162"/>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809" name="Google Shape;1809;p162"/>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810" name="Google Shape;1810;p162"/>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sp>
        <p:nvSpPr>
          <p:cNvPr id="1811" name="Google Shape;1811;p162"/>
          <p:cNvSpPr txBox="1">
            <a:spLocks noGrp="1"/>
          </p:cNvSpPr>
          <p:nvPr>
            <p:ph type="body" idx="4294967295"/>
          </p:nvPr>
        </p:nvSpPr>
        <p:spPr>
          <a:xfrm>
            <a:off x="442925" y="2445100"/>
            <a:ext cx="2387400" cy="1481400"/>
          </a:xfrm>
          <a:prstGeom prst="rect">
            <a:avLst/>
          </a:prstGeom>
          <a:noFill/>
          <a:ln w="9525"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00000"/>
              </a:lnSpc>
              <a:spcBef>
                <a:spcPts val="0"/>
              </a:spcBef>
              <a:spcAft>
                <a:spcPts val="300"/>
              </a:spcAft>
              <a:buClr>
                <a:schemeClr val="dk1"/>
              </a:buClr>
              <a:buSzPts val="1600"/>
              <a:buFont typeface="Arial"/>
              <a:buNone/>
            </a:pPr>
            <a:r>
              <a:rPr lang="en-GB" sz="1500">
                <a:solidFill>
                  <a:schemeClr val="dk1"/>
                </a:solidFill>
              </a:rPr>
              <a:t>Image coming soon</a:t>
            </a:r>
            <a:endParaRPr sz="1500">
              <a:solidFill>
                <a:schemeClr val="dk1"/>
              </a:solidFill>
            </a:endParaRPr>
          </a:p>
        </p:txBody>
      </p:sp>
      <p:sp>
        <p:nvSpPr>
          <p:cNvPr id="1812" name="Google Shape;1812;p162"/>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I&amp;A</a:t>
            </a:r>
            <a:endParaRPr sz="1100" b="1">
              <a:solidFill>
                <a:schemeClr val="dk1"/>
              </a:solidFill>
            </a:endParaRPr>
          </a:p>
        </p:txBody>
      </p:sp>
      <p:sp>
        <p:nvSpPr>
          <p:cNvPr id="1813" name="Google Shape;1813;p162"/>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814" name="Google Shape;1814;p162"/>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1819"/>
        <p:cNvGrpSpPr/>
        <p:nvPr/>
      </p:nvGrpSpPr>
      <p:grpSpPr>
        <a:xfrm>
          <a:off x="0" y="0"/>
          <a:ext cx="0" cy="0"/>
          <a:chOff x="0" y="0"/>
          <a:chExt cx="0" cy="0"/>
        </a:xfrm>
      </p:grpSpPr>
      <p:sp>
        <p:nvSpPr>
          <p:cNvPr id="1820" name="Google Shape;1820;p163"/>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Proposal Generators</a:t>
            </a:r>
            <a:endParaRPr b="1">
              <a:latin typeface="Arial"/>
              <a:ea typeface="Arial"/>
              <a:cs typeface="Arial"/>
              <a:sym typeface="Arial"/>
            </a:endParaRPr>
          </a:p>
        </p:txBody>
      </p:sp>
      <p:graphicFrame>
        <p:nvGraphicFramePr>
          <p:cNvPr id="1821" name="Google Shape;1821;p163"/>
          <p:cNvGraphicFramePr/>
          <p:nvPr/>
        </p:nvGraphicFramePr>
        <p:xfrm>
          <a:off x="4341000" y="931225"/>
          <a:ext cx="7755000" cy="361500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Producing proposals from scratch.</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A tool that gives client teams a quick way to prepare a working draft for a number of common types of TP proposal. This serves as a starting point, enabling people to spend less time developing the baseline first draft, and more time tailoring the proposal to their client’s needs.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Available proposal templates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FTTP - coming [TBC]</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TP documentation - coming [TBC]</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TP policy design/review - coming [TBC]</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Any other applications as requested</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9772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3"/>
                        </a:rPr>
                        <a:t>kevin.j.jenkinson@pwc.com</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66700" algn="l" rtl="0">
                        <a:spcBef>
                          <a:spcPts val="0"/>
                        </a:spcBef>
                        <a:spcAft>
                          <a:spcPts val="0"/>
                        </a:spcAft>
                        <a:buSzPts val="600"/>
                        <a:buChar char="●"/>
                      </a:pPr>
                      <a:r>
                        <a:rPr lang="en-GB" sz="1000" b="1" u="sng">
                          <a:solidFill>
                            <a:schemeClr val="accent1"/>
                          </a:solidFill>
                          <a:hlinkClick r:id="rId4">
                            <a:extLst>
                              <a:ext uri="{A12FA001-AC4F-418D-AE19-62706E023703}">
                                <ahyp:hlinkClr xmlns:ahyp="http://schemas.microsoft.com/office/drawing/2018/hyperlinkcolor" val="tx"/>
                              </a:ext>
                            </a:extLst>
                          </a:hlinkClick>
                        </a:rPr>
                        <a:t>Link to proposal generator tracker</a:t>
                      </a:r>
                      <a:endParaRPr sz="6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822" name="Google Shape;1822;p163"/>
          <p:cNvGrpSpPr/>
          <p:nvPr/>
        </p:nvGrpSpPr>
        <p:grpSpPr>
          <a:xfrm>
            <a:off x="4413548" y="1076422"/>
            <a:ext cx="3954405" cy="3116463"/>
            <a:chOff x="4419598" y="1608497"/>
            <a:chExt cx="3954405" cy="3116463"/>
          </a:xfrm>
        </p:grpSpPr>
        <p:sp>
          <p:nvSpPr>
            <p:cNvPr id="1823" name="Google Shape;1823;p163"/>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24" name="Google Shape;1824;p163"/>
            <p:cNvSpPr/>
            <p:nvPr/>
          </p:nvSpPr>
          <p:spPr>
            <a:xfrm>
              <a:off x="4420393" y="243604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825" name="Google Shape;1825;p163"/>
            <p:cNvSpPr/>
            <p:nvPr/>
          </p:nvSpPr>
          <p:spPr>
            <a:xfrm>
              <a:off x="4419605" y="33723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826" name="Google Shape;1826;p163"/>
            <p:cNvSpPr/>
            <p:nvPr/>
          </p:nvSpPr>
          <p:spPr>
            <a:xfrm>
              <a:off x="7918097" y="42677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27" name="Google Shape;1827;p163"/>
            <p:cNvSpPr/>
            <p:nvPr/>
          </p:nvSpPr>
          <p:spPr>
            <a:xfrm>
              <a:off x="4419598" y="42677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828" name="Google Shape;1828;p163"/>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829" name="Google Shape;1829;p163"/>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830" name="Google Shape;1830;p163"/>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831" name="Google Shape;1831;p163"/>
          <p:cNvPicPr preferRelativeResize="0"/>
          <p:nvPr/>
        </p:nvPicPr>
        <p:blipFill>
          <a:blip r:embed="rId5">
            <a:alphaModFix/>
          </a:blip>
          <a:stretch>
            <a:fillRect/>
          </a:stretch>
        </p:blipFill>
        <p:spPr>
          <a:xfrm>
            <a:off x="339575" y="2349075"/>
            <a:ext cx="2520000" cy="1780396"/>
          </a:xfrm>
          <a:prstGeom prst="rect">
            <a:avLst/>
          </a:prstGeom>
          <a:noFill/>
          <a:ln>
            <a:noFill/>
          </a:ln>
        </p:spPr>
      </p:pic>
      <p:sp>
        <p:nvSpPr>
          <p:cNvPr id="1832" name="Google Shape;1832;p163"/>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IE&amp;E</a:t>
            </a:r>
            <a:endParaRPr sz="1100" b="1">
              <a:solidFill>
                <a:schemeClr val="dk1"/>
              </a:solidFill>
            </a:endParaRPr>
          </a:p>
        </p:txBody>
      </p:sp>
      <p:sp>
        <p:nvSpPr>
          <p:cNvPr id="1833" name="Google Shape;1833;p163"/>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834" name="Google Shape;1834;p163"/>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Shape 1839"/>
        <p:cNvGrpSpPr/>
        <p:nvPr/>
      </p:nvGrpSpPr>
      <p:grpSpPr>
        <a:xfrm>
          <a:off x="0" y="0"/>
          <a:ext cx="0" cy="0"/>
          <a:chOff x="0" y="0"/>
          <a:chExt cx="0" cy="0"/>
        </a:xfrm>
      </p:grpSpPr>
      <p:sp>
        <p:nvSpPr>
          <p:cNvPr id="1840" name="Google Shape;1840;p164"/>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Kanban pricing tool</a:t>
            </a:r>
            <a:endParaRPr b="1">
              <a:latin typeface="Arial"/>
              <a:ea typeface="Arial"/>
              <a:cs typeface="Arial"/>
              <a:sym typeface="Arial"/>
            </a:endParaRPr>
          </a:p>
        </p:txBody>
      </p:sp>
      <p:graphicFrame>
        <p:nvGraphicFramePr>
          <p:cNvPr id="1841" name="Google Shape;1841;p164"/>
          <p:cNvGraphicFramePr/>
          <p:nvPr/>
        </p:nvGraphicFramePr>
        <p:xfrm>
          <a:off x="4341000" y="931225"/>
          <a:ext cx="7755000" cy="428263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Accurately pricing a project and subsequently delegating tasks to team members.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The Kanban Budget tools are Kanbanchi templates for different types of TP projects. Each forms one part of a two part process. The Kanban tools are for scoping (what needs to be done). That data is then exported to a Google Sheet built to accept it where hours are estimated and prices (and discounts) computed.</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The idea is to have lists of all the elements of our work that are commonly performed. When scoping and budgeting work we then start with a reasonably comprehensive list from which unwanted elements are deleted and anything special can be added.</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000">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3">
                            <a:extLst>
                              <a:ext uri="{A12FA001-AC4F-418D-AE19-62706E023703}">
                                <ahyp:hlinkClr xmlns:ahyp="http://schemas.microsoft.com/office/drawing/2018/hyperlinkcolor" val="tx"/>
                              </a:ext>
                            </a:extLst>
                          </a:hlinkClick>
                        </a:rPr>
                        <a:t>Background document</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4">
                            <a:extLst>
                              <a:ext uri="{A12FA001-AC4F-418D-AE19-62706E023703}">
                                <ahyp:hlinkClr xmlns:ahyp="http://schemas.microsoft.com/office/drawing/2018/hyperlinkcolor" val="tx"/>
                              </a:ext>
                            </a:extLst>
                          </a:hlinkClick>
                        </a:rPr>
                        <a:t>User guidance document</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5">
                            <a:extLst>
                              <a:ext uri="{A12FA001-AC4F-418D-AE19-62706E023703}">
                                <ahyp:hlinkClr xmlns:ahyp="http://schemas.microsoft.com/office/drawing/2018/hyperlinkcolor" val="tx"/>
                              </a:ext>
                            </a:extLst>
                          </a:hlinkClick>
                        </a:rPr>
                        <a:t>Video training 1- Budget in 30; Price in 40</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6">
                            <a:extLst>
                              <a:ext uri="{A12FA001-AC4F-418D-AE19-62706E023703}">
                                <ahyp:hlinkClr xmlns:ahyp="http://schemas.microsoft.com/office/drawing/2018/hyperlinkcolor" val="tx"/>
                              </a:ext>
                            </a:extLst>
                          </a:hlinkClick>
                        </a:rPr>
                        <a:t>Video training 2- TP Pricing Tool: Testing the Price</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7">
                            <a:extLst>
                              <a:ext uri="{A12FA001-AC4F-418D-AE19-62706E023703}">
                                <ahyp:hlinkClr xmlns:ahyp="http://schemas.microsoft.com/office/drawing/2018/hyperlinkcolor" val="tx"/>
                              </a:ext>
                            </a:extLst>
                          </a:hlinkClick>
                        </a:rPr>
                        <a:t>Video training 3- TP Pricing Tool: Proposal Materials</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8">
                            <a:extLst>
                              <a:ext uri="{A12FA001-AC4F-418D-AE19-62706E023703}">
                                <ahyp:hlinkClr xmlns:ahyp="http://schemas.microsoft.com/office/drawing/2018/hyperlinkcolor" val="tx"/>
                              </a:ext>
                            </a:extLst>
                          </a:hlinkClick>
                        </a:rPr>
                        <a:t>Video training 4- TP Pricing Tool &amp; Project Execution</a:t>
                      </a: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9"/>
                        </a:rPr>
                        <a:t>andrew.j.casley@pwc.com</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10">
                            <a:extLst>
                              <a:ext uri="{A12FA001-AC4F-418D-AE19-62706E023703}">
                                <ahyp:hlinkClr xmlns:ahyp="http://schemas.microsoft.com/office/drawing/2018/hyperlinkcolor" val="tx"/>
                              </a:ext>
                            </a:extLst>
                          </a:hlinkClick>
                        </a:rPr>
                        <a:t>Link to Kanban pricing tool</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11">
                            <a:extLst>
                              <a:ext uri="{A12FA001-AC4F-418D-AE19-62706E023703}">
                                <ahyp:hlinkClr xmlns:ahyp="http://schemas.microsoft.com/office/drawing/2018/hyperlinkcolor" val="tx"/>
                              </a:ext>
                            </a:extLst>
                          </a:hlinkClick>
                        </a:rPr>
                        <a:t>Link to Google Sheet export template</a:t>
                      </a: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842" name="Google Shape;1842;p164"/>
          <p:cNvGrpSpPr/>
          <p:nvPr/>
        </p:nvGrpSpPr>
        <p:grpSpPr>
          <a:xfrm>
            <a:off x="4413548" y="1076422"/>
            <a:ext cx="3954405" cy="4009263"/>
            <a:chOff x="4419598" y="1608497"/>
            <a:chExt cx="3954405" cy="4009263"/>
          </a:xfrm>
        </p:grpSpPr>
        <p:sp>
          <p:nvSpPr>
            <p:cNvPr id="1843" name="Google Shape;1843;p164"/>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44" name="Google Shape;1844;p164"/>
            <p:cNvSpPr/>
            <p:nvPr/>
          </p:nvSpPr>
          <p:spPr>
            <a:xfrm>
              <a:off x="4420393" y="27390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845" name="Google Shape;1845;p164"/>
            <p:cNvSpPr/>
            <p:nvPr/>
          </p:nvSpPr>
          <p:spPr>
            <a:xfrm>
              <a:off x="4419605" y="40038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846" name="Google Shape;1846;p164"/>
            <p:cNvSpPr/>
            <p:nvPr/>
          </p:nvSpPr>
          <p:spPr>
            <a:xfrm>
              <a:off x="7918097" y="51605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47" name="Google Shape;1847;p164"/>
            <p:cNvSpPr/>
            <p:nvPr/>
          </p:nvSpPr>
          <p:spPr>
            <a:xfrm>
              <a:off x="4419598" y="51605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848" name="Google Shape;1848;p164"/>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849" name="Google Shape;1849;p164"/>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850" name="Google Shape;1850;p164"/>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851" name="Google Shape;1851;p164"/>
          <p:cNvPicPr preferRelativeResize="0"/>
          <p:nvPr/>
        </p:nvPicPr>
        <p:blipFill>
          <a:blip r:embed="rId12">
            <a:alphaModFix/>
          </a:blip>
          <a:stretch>
            <a:fillRect/>
          </a:stretch>
        </p:blipFill>
        <p:spPr>
          <a:xfrm>
            <a:off x="339575" y="2349075"/>
            <a:ext cx="2520000" cy="1780396"/>
          </a:xfrm>
          <a:prstGeom prst="rect">
            <a:avLst/>
          </a:prstGeom>
          <a:noFill/>
          <a:ln>
            <a:noFill/>
          </a:ln>
        </p:spPr>
      </p:pic>
      <p:sp>
        <p:nvSpPr>
          <p:cNvPr id="1852" name="Google Shape;1852;p164"/>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IE&amp;E</a:t>
            </a:r>
            <a:endParaRPr sz="1100" b="1">
              <a:solidFill>
                <a:schemeClr val="dk1"/>
              </a:solidFill>
            </a:endParaRPr>
          </a:p>
        </p:txBody>
      </p:sp>
      <p:sp>
        <p:nvSpPr>
          <p:cNvPr id="1853" name="Google Shape;1853;p164"/>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854" name="Google Shape;1854;p164"/>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3" action="ppaction://hlinksldjump"/>
              </a:rPr>
              <a:t>Introduction</a:t>
            </a:r>
            <a:r>
              <a:rPr lang="en-GB" sz="1200" b="1">
                <a:solidFill>
                  <a:schemeClr val="dk1"/>
                </a:solidFill>
              </a:rPr>
              <a:t>┃</a:t>
            </a:r>
            <a:r>
              <a:rPr lang="en-GB" sz="1200" b="1" u="sng">
                <a:solidFill>
                  <a:schemeClr val="hlink"/>
                </a:solidFill>
                <a:hlinkClick r:id="rId14" action="ppaction://hlinksldjump"/>
              </a:rPr>
              <a:t>Contents</a:t>
            </a:r>
            <a:r>
              <a:rPr lang="en-GB" sz="1200" b="1"/>
              <a:t>┃</a:t>
            </a:r>
            <a:r>
              <a:rPr lang="en-GB" sz="1200" b="1" u="sng">
                <a:solidFill>
                  <a:schemeClr val="hlink"/>
                </a:solidFill>
                <a:hlinkClick r:id="rId15" action="ppaction://hlinksldjump"/>
              </a:rPr>
              <a:t>Business Development</a:t>
            </a:r>
            <a:r>
              <a:rPr lang="en-GB" sz="1200" b="1">
                <a:solidFill>
                  <a:schemeClr val="dk1"/>
                </a:solidFill>
              </a:rPr>
              <a:t>┃</a:t>
            </a:r>
            <a:r>
              <a:rPr lang="en-GB" sz="1200" b="1" u="sng">
                <a:solidFill>
                  <a:schemeClr val="hlink"/>
                </a:solidFill>
                <a:hlinkClick r:id="rId16" action="ppaction://hlinksldjump"/>
              </a:rPr>
              <a:t>Propose</a:t>
            </a:r>
            <a:r>
              <a:rPr lang="en-GB" sz="1200" b="1">
                <a:solidFill>
                  <a:schemeClr val="dk1"/>
                </a:solidFill>
              </a:rPr>
              <a:t>┃</a:t>
            </a:r>
            <a:r>
              <a:rPr lang="en-GB" sz="1200" b="1" u="sng">
                <a:solidFill>
                  <a:schemeClr val="hlink"/>
                </a:solidFill>
                <a:hlinkClick r:id="rId17" action="ppaction://hlinksldjump"/>
              </a:rPr>
              <a:t>Deliver</a:t>
            </a:r>
            <a:r>
              <a:rPr lang="en-GB" sz="1200" b="1">
                <a:solidFill>
                  <a:schemeClr val="dk1"/>
                </a:solidFill>
              </a:rPr>
              <a:t>┃</a:t>
            </a:r>
            <a:r>
              <a:rPr lang="en-GB" sz="1200" b="1" u="sng">
                <a:solidFill>
                  <a:schemeClr val="hlink"/>
                </a:solidFill>
                <a:hlinkClick r:id="rId18" action="ppaction://hlinksldjump"/>
              </a:rPr>
              <a:t>Other</a:t>
            </a:r>
            <a:r>
              <a:rPr lang="en-GB" b="1"/>
              <a:t>  </a:t>
            </a:r>
            <a:endParaRPr b="1"/>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1859"/>
        <p:cNvGrpSpPr/>
        <p:nvPr/>
      </p:nvGrpSpPr>
      <p:grpSpPr>
        <a:xfrm>
          <a:off x="0" y="0"/>
          <a:ext cx="0" cy="0"/>
          <a:chOff x="0" y="0"/>
          <a:chExt cx="0" cy="0"/>
        </a:xfrm>
      </p:grpSpPr>
      <p:sp>
        <p:nvSpPr>
          <p:cNvPr id="1860" name="Google Shape;1860;p165"/>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Headquarter recharges visualisation demo</a:t>
            </a:r>
            <a:endParaRPr b="1">
              <a:latin typeface="Arial"/>
              <a:ea typeface="Arial"/>
              <a:cs typeface="Arial"/>
              <a:sym typeface="Arial"/>
            </a:endParaRPr>
          </a:p>
        </p:txBody>
      </p:sp>
      <p:graphicFrame>
        <p:nvGraphicFramePr>
          <p:cNvPr id="1861" name="Google Shape;1861;p165"/>
          <p:cNvGraphicFramePr/>
          <p:nvPr/>
        </p:nvGraphicFramePr>
        <p:xfrm>
          <a:off x="4341000" y="931225"/>
          <a:ext cx="7755000" cy="523316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Helping clients visualise and analyse their intercompany headquarter recharges.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A tool that allows you to visualise and drill down into the transfer pricing recharges between group entities.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3495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Available Insights</a:t>
                      </a:r>
                      <a:endParaRPr sz="12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Value of recharges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Type of recharges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Period on period change in recharge values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Actual Vs budget recharges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Recharge values by functions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Flow of transactions between entities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Analysis by territory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624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Pricing</a:t>
                      </a:r>
                      <a:endParaRPr sz="1200" b="1">
                        <a:solidFill>
                          <a:schemeClr val="accent4"/>
                        </a:solidFill>
                      </a:endParaRPr>
                    </a:p>
                    <a:p>
                      <a:pPr marL="0" lvl="0" indent="0" algn="l" rtl="0">
                        <a:spcBef>
                          <a:spcPts val="0"/>
                        </a:spcBef>
                        <a:spcAft>
                          <a:spcPts val="0"/>
                        </a:spcAft>
                        <a:buNone/>
                      </a:pPr>
                      <a:r>
                        <a:rPr lang="en-GB" sz="1000">
                          <a:solidFill>
                            <a:schemeClr val="dk1"/>
                          </a:solidFill>
                        </a:rPr>
                        <a:t>XYZ</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8608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3"/>
                        </a:rPr>
                        <a:t>a.debenedictis@pwc.com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4"/>
                        </a:rPr>
                        <a:t>colin.k.robertson@pwc.com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5"/>
                        </a:rPr>
                        <a:t>lucy.cox@pwc.com</a:t>
                      </a:r>
                      <a:endParaRPr sz="105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66700" algn="l" rtl="0">
                        <a:spcBef>
                          <a:spcPts val="0"/>
                        </a:spcBef>
                        <a:spcAft>
                          <a:spcPts val="0"/>
                        </a:spcAft>
                        <a:buSzPts val="600"/>
                        <a:buChar char="●"/>
                      </a:pPr>
                      <a:r>
                        <a:rPr lang="en-GB" sz="1000" b="1" u="sng">
                          <a:solidFill>
                            <a:schemeClr val="accent1"/>
                          </a:solidFill>
                          <a:hlinkClick r:id="rId6">
                            <a:extLst>
                              <a:ext uri="{A12FA001-AC4F-418D-AE19-62706E023703}">
                                <ahyp:hlinkClr xmlns:ahyp="http://schemas.microsoft.com/office/drawing/2018/hyperlinkcolor" val="tx"/>
                              </a:ext>
                            </a:extLst>
                          </a:hlinkClick>
                        </a:rPr>
                        <a:t>Link to headquarter recharges visualisation demo</a:t>
                      </a:r>
                      <a:endParaRPr sz="6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862" name="Google Shape;1862;p165"/>
          <p:cNvGrpSpPr/>
          <p:nvPr/>
        </p:nvGrpSpPr>
        <p:grpSpPr>
          <a:xfrm>
            <a:off x="4419605" y="1076447"/>
            <a:ext cx="3954397" cy="4719313"/>
            <a:chOff x="4419605" y="1457447"/>
            <a:chExt cx="3954397" cy="4719313"/>
          </a:xfrm>
        </p:grpSpPr>
        <p:sp>
          <p:nvSpPr>
            <p:cNvPr id="1863" name="Google Shape;1863;p165"/>
            <p:cNvSpPr/>
            <p:nvPr/>
          </p:nvSpPr>
          <p:spPr>
            <a:xfrm>
              <a:off x="4420248" y="145744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64" name="Google Shape;1864;p165"/>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865" name="Google Shape;1865;p165"/>
            <p:cNvSpPr/>
            <p:nvPr/>
          </p:nvSpPr>
          <p:spPr>
            <a:xfrm>
              <a:off x="4419605" y="35052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866" name="Google Shape;1866;p165"/>
            <p:cNvSpPr/>
            <p:nvPr/>
          </p:nvSpPr>
          <p:spPr>
            <a:xfrm>
              <a:off x="4420253" y="491314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867" name="Google Shape;1867;p165"/>
            <p:cNvSpPr/>
            <p:nvPr/>
          </p:nvSpPr>
          <p:spPr>
            <a:xfrm>
              <a:off x="7918097" y="57195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68" name="Google Shape;1868;p165"/>
            <p:cNvSpPr/>
            <p:nvPr/>
          </p:nvSpPr>
          <p:spPr>
            <a:xfrm>
              <a:off x="4420398" y="57195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869" name="Google Shape;1869;p165"/>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Data Driven</a:t>
            </a:r>
            <a:endParaRPr sz="1800" b="1"/>
          </a:p>
        </p:txBody>
      </p:sp>
      <p:sp>
        <p:nvSpPr>
          <p:cNvPr id="1870" name="Google Shape;1870;p165"/>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Tailored</a:t>
            </a:r>
            <a:endParaRPr sz="1200">
              <a:highlight>
                <a:schemeClr val="accent4"/>
              </a:highlight>
            </a:endParaRPr>
          </a:p>
        </p:txBody>
      </p:sp>
      <p:sp>
        <p:nvSpPr>
          <p:cNvPr id="1871" name="Google Shape;1871;p165"/>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Auditable</a:t>
            </a:r>
            <a:endParaRPr sz="1800" b="1">
              <a:solidFill>
                <a:schemeClr val="dk1"/>
              </a:solidFill>
            </a:endParaRPr>
          </a:p>
        </p:txBody>
      </p:sp>
      <p:pic>
        <p:nvPicPr>
          <p:cNvPr id="1872" name="Google Shape;1872;p165"/>
          <p:cNvPicPr preferRelativeResize="0"/>
          <p:nvPr/>
        </p:nvPicPr>
        <p:blipFill>
          <a:blip r:embed="rId7">
            <a:alphaModFix/>
          </a:blip>
          <a:stretch>
            <a:fillRect/>
          </a:stretch>
        </p:blipFill>
        <p:spPr>
          <a:xfrm>
            <a:off x="328600" y="2569500"/>
            <a:ext cx="3004546" cy="1696637"/>
          </a:xfrm>
          <a:prstGeom prst="rect">
            <a:avLst/>
          </a:prstGeom>
          <a:noFill/>
          <a:ln>
            <a:noFill/>
          </a:ln>
        </p:spPr>
      </p:pic>
      <p:sp>
        <p:nvSpPr>
          <p:cNvPr id="1873" name="Google Shape;1873;p165"/>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OPTP</a:t>
            </a:r>
            <a:endParaRPr sz="1100" b="1">
              <a:solidFill>
                <a:schemeClr val="dk1"/>
              </a:solidFill>
            </a:endParaRPr>
          </a:p>
        </p:txBody>
      </p:sp>
      <p:sp>
        <p:nvSpPr>
          <p:cNvPr id="1874" name="Google Shape;1874;p165"/>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Client facing</a:t>
            </a:r>
            <a:endParaRPr sz="1100" b="1">
              <a:solidFill>
                <a:schemeClr val="dk1"/>
              </a:solidFill>
            </a:endParaRPr>
          </a:p>
        </p:txBody>
      </p:sp>
      <p:sp>
        <p:nvSpPr>
          <p:cNvPr id="1875" name="Google Shape;1875;p165"/>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8" action="ppaction://hlinksldjump"/>
              </a:rPr>
              <a:t>Introduction</a:t>
            </a:r>
            <a:r>
              <a:rPr lang="en-GB" sz="1200" b="1">
                <a:solidFill>
                  <a:schemeClr val="dk1"/>
                </a:solidFill>
              </a:rPr>
              <a:t>┃</a:t>
            </a:r>
            <a:r>
              <a:rPr lang="en-GB" sz="1200" b="1" u="sng">
                <a:solidFill>
                  <a:schemeClr val="hlink"/>
                </a:solidFill>
                <a:hlinkClick r:id="rId9" action="ppaction://hlinksldjump"/>
              </a:rPr>
              <a:t>Contents</a:t>
            </a:r>
            <a:r>
              <a:rPr lang="en-GB" sz="1200" b="1"/>
              <a:t>┃</a:t>
            </a:r>
            <a:r>
              <a:rPr lang="en-GB" sz="1200" b="1" u="sng">
                <a:solidFill>
                  <a:schemeClr val="hlink"/>
                </a:solidFill>
                <a:hlinkClick r:id="rId10" action="ppaction://hlinksldjump"/>
              </a:rPr>
              <a:t>Business Development</a:t>
            </a:r>
            <a:r>
              <a:rPr lang="en-GB" sz="1200" b="1">
                <a:solidFill>
                  <a:schemeClr val="dk1"/>
                </a:solidFill>
              </a:rPr>
              <a:t>┃</a:t>
            </a:r>
            <a:r>
              <a:rPr lang="en-GB" sz="1200" b="1" u="sng">
                <a:solidFill>
                  <a:schemeClr val="hlink"/>
                </a:solidFill>
                <a:hlinkClick r:id="rId11" action="ppaction://hlinksldjump"/>
              </a:rPr>
              <a:t>Propose</a:t>
            </a:r>
            <a:r>
              <a:rPr lang="en-GB" sz="1200" b="1">
                <a:solidFill>
                  <a:schemeClr val="dk1"/>
                </a:solidFill>
              </a:rPr>
              <a:t>┃</a:t>
            </a:r>
            <a:r>
              <a:rPr lang="en-GB" sz="1200" b="1" u="sng">
                <a:solidFill>
                  <a:schemeClr val="hlink"/>
                </a:solidFill>
                <a:hlinkClick r:id="rId12" action="ppaction://hlinksldjump"/>
              </a:rPr>
              <a:t>Deliver</a:t>
            </a:r>
            <a:r>
              <a:rPr lang="en-GB" sz="1200" b="1">
                <a:solidFill>
                  <a:schemeClr val="dk1"/>
                </a:solidFill>
              </a:rPr>
              <a:t>┃</a:t>
            </a:r>
            <a:r>
              <a:rPr lang="en-GB" sz="1200" b="1" u="sng">
                <a:solidFill>
                  <a:schemeClr val="hlink"/>
                </a:solidFill>
                <a:hlinkClick r:id="rId13" action="ppaction://hlinksldjump"/>
              </a:rPr>
              <a:t>Other</a:t>
            </a:r>
            <a:r>
              <a:rPr lang="en-GB" b="1"/>
              <a:t>  </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112"/>
          <p:cNvSpPr txBox="1">
            <a:spLocks noGrp="1"/>
          </p:cNvSpPr>
          <p:nvPr>
            <p:ph type="title"/>
          </p:nvPr>
        </p:nvSpPr>
        <p:spPr>
          <a:xfrm>
            <a:off x="442913" y="432001"/>
            <a:ext cx="11306100" cy="1387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TP-specific tools</a:t>
            </a:r>
            <a:endParaRPr/>
          </a:p>
        </p:txBody>
      </p:sp>
      <p:sp>
        <p:nvSpPr>
          <p:cNvPr id="807" name="Google Shape;807;p112"/>
          <p:cNvSpPr txBox="1">
            <a:spLocks noGrp="1"/>
          </p:cNvSpPr>
          <p:nvPr>
            <p:ph type="body" idx="1"/>
          </p:nvPr>
        </p:nvSpPr>
        <p:spPr>
          <a:xfrm>
            <a:off x="442914" y="2103438"/>
            <a:ext cx="3528900" cy="40689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08" name="Google Shape;808;p112"/>
          <p:cNvSpPr txBox="1">
            <a:spLocks noGrp="1"/>
          </p:cNvSpPr>
          <p:nvPr>
            <p:ph type="sldNum" idx="12"/>
          </p:nvPr>
        </p:nvSpPr>
        <p:spPr>
          <a:xfrm>
            <a:off x="9984296" y="6492240"/>
            <a:ext cx="1764900" cy="1371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a:t>6</a:t>
            </a:fld>
            <a:endParaRPr/>
          </a:p>
        </p:txBody>
      </p:sp>
      <p:sp>
        <p:nvSpPr>
          <p:cNvPr id="809" name="Google Shape;809;p112"/>
          <p:cNvSpPr>
            <a:spLocks noGrp="1"/>
          </p:cNvSpPr>
          <p:nvPr>
            <p:ph type="chart" idx="2"/>
          </p:nvPr>
        </p:nvSpPr>
        <p:spPr>
          <a:xfrm>
            <a:off x="5600701" y="1428750"/>
            <a:ext cx="6148500" cy="474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1880"/>
        <p:cNvGrpSpPr/>
        <p:nvPr/>
      </p:nvGrpSpPr>
      <p:grpSpPr>
        <a:xfrm>
          <a:off x="0" y="0"/>
          <a:ext cx="0" cy="0"/>
          <a:chOff x="0" y="0"/>
          <a:chExt cx="0" cy="0"/>
        </a:xfrm>
      </p:grpSpPr>
      <p:sp>
        <p:nvSpPr>
          <p:cNvPr id="1881" name="Google Shape;1881;p166"/>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Operational TP Health Check tool</a:t>
            </a:r>
            <a:endParaRPr b="1">
              <a:latin typeface="Arial"/>
              <a:ea typeface="Arial"/>
              <a:cs typeface="Arial"/>
              <a:sym typeface="Arial"/>
            </a:endParaRPr>
          </a:p>
          <a:p>
            <a:pPr marL="0" marR="0" lvl="0" indent="0" algn="l" rtl="0">
              <a:lnSpc>
                <a:spcPct val="85000"/>
              </a:lnSpc>
              <a:spcBef>
                <a:spcPts val="0"/>
              </a:spcBef>
              <a:spcAft>
                <a:spcPts val="0"/>
              </a:spcAft>
              <a:buClr>
                <a:schemeClr val="dk1"/>
              </a:buClr>
              <a:buSzPts val="3200"/>
              <a:buFont typeface="Georgia"/>
              <a:buNone/>
            </a:pPr>
            <a:endParaRPr b="1">
              <a:latin typeface="Arial"/>
              <a:ea typeface="Arial"/>
              <a:cs typeface="Arial"/>
              <a:sym typeface="Arial"/>
            </a:endParaRPr>
          </a:p>
        </p:txBody>
      </p:sp>
      <p:graphicFrame>
        <p:nvGraphicFramePr>
          <p:cNvPr id="1882" name="Google Shape;1882;p166"/>
          <p:cNvGraphicFramePr/>
          <p:nvPr/>
        </p:nvGraphicFramePr>
        <p:xfrm>
          <a:off x="4341000" y="931225"/>
          <a:ext cx="7755000" cy="504200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1016200">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Identifying and articulating the risks, opportunities and challenges of implementing a client’s Transfer Pricing policies.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1620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A BD tool and a conversation starter to get clients engaged in Operational TP follow up discussions.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a:t>
                      </a:r>
                      <a:endParaRPr sz="1200" b="1">
                        <a:solidFill>
                          <a:schemeClr val="accent4"/>
                        </a:solidFill>
                      </a:endParaRPr>
                    </a:p>
                    <a:p>
                      <a:pPr marL="457200" lvl="0" indent="-279400" algn="l" rtl="0">
                        <a:spcBef>
                          <a:spcPts val="0"/>
                        </a:spcBef>
                        <a:spcAft>
                          <a:spcPts val="0"/>
                        </a:spcAft>
                        <a:buClr>
                          <a:schemeClr val="dk1"/>
                        </a:buClr>
                        <a:buSzPts val="800"/>
                        <a:buChar char="●"/>
                      </a:pPr>
                      <a:r>
                        <a:rPr lang="en-GB" sz="1000">
                          <a:solidFill>
                            <a:schemeClr val="dk1"/>
                          </a:solidFill>
                        </a:rPr>
                        <a:t>The assessment is designed to pinpoint the areas that are causing your clients the most implementation pain and risk from an operational transfer pricing perspective, as well as starting to uncover the reasons behind these issues. The questions in the tool cover all aspects of what your client currently does, including processes, governance and controls, transfer pricing policy monitoring, data and systems, forecasting and planning.</a:t>
                      </a: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01620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Pricing</a:t>
                      </a:r>
                      <a:endParaRPr sz="12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To be agreed with contacts below.</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9772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Clr>
                          <a:schemeClr val="dk1"/>
                        </a:buClr>
                        <a:buSzPts val="1100"/>
                        <a:buFont typeface="Arial"/>
                        <a:buNone/>
                      </a:pP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50" b="1" u="sng">
                          <a:solidFill>
                            <a:schemeClr val="accent1"/>
                          </a:solidFill>
                          <a:highlight>
                            <a:schemeClr val="lt1"/>
                          </a:highlight>
                          <a:latin typeface="Roboto"/>
                          <a:ea typeface="Roboto"/>
                          <a:cs typeface="Roboto"/>
                          <a:sym typeface="Roboto"/>
                          <a:hlinkClick r:id="rId3">
                            <a:extLst>
                              <a:ext uri="{A12FA001-AC4F-418D-AE19-62706E023703}">
                                <ahyp:hlinkClr xmlns:ahyp="http://schemas.microsoft.com/office/drawing/2018/hyperlinkcolor" val="tx"/>
                              </a:ext>
                            </a:extLst>
                          </a:hlinkClick>
                        </a:rPr>
                        <a:t>colin.k.robertson@pwc.com</a:t>
                      </a: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050" b="1" u="sng">
                          <a:solidFill>
                            <a:schemeClr val="accent1"/>
                          </a:solidFill>
                          <a:highlight>
                            <a:schemeClr val="lt1"/>
                          </a:highlight>
                          <a:latin typeface="Roboto"/>
                          <a:ea typeface="Roboto"/>
                          <a:cs typeface="Roboto"/>
                          <a:sym typeface="Roboto"/>
                          <a:hlinkClick r:id="rId4">
                            <a:extLst>
                              <a:ext uri="{A12FA001-AC4F-418D-AE19-62706E023703}">
                                <ahyp:hlinkClr xmlns:ahyp="http://schemas.microsoft.com/office/drawing/2018/hyperlinkcolor" val="tx"/>
                              </a:ext>
                            </a:extLst>
                          </a:hlinkClick>
                        </a:rPr>
                        <a:t>lucy.cox@pwc.com</a:t>
                      </a:r>
                      <a:endParaRPr sz="1000">
                        <a:solidFill>
                          <a:schemeClr val="dk1"/>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79400" algn="l" rtl="0">
                        <a:spcBef>
                          <a:spcPts val="0"/>
                        </a:spcBef>
                        <a:spcAft>
                          <a:spcPts val="0"/>
                        </a:spcAft>
                        <a:buSzPts val="800"/>
                        <a:buChar char="●"/>
                      </a:pPr>
                      <a:r>
                        <a:rPr lang="en-GB" sz="1000" b="1" u="sng">
                          <a:solidFill>
                            <a:schemeClr val="hlink"/>
                          </a:solidFill>
                          <a:hlinkClick r:id="rId5"/>
                        </a:rPr>
                        <a:t>Op TP Health Check tool</a:t>
                      </a: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sp>
        <p:nvSpPr>
          <p:cNvPr id="1883" name="Google Shape;1883;p166"/>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800" b="1">
                <a:solidFill>
                  <a:schemeClr val="dk1"/>
                </a:solidFill>
              </a:rPr>
              <a:t>Rich Client Discussion</a:t>
            </a:r>
            <a:endParaRPr sz="1800" b="1"/>
          </a:p>
        </p:txBody>
      </p:sp>
      <p:sp>
        <p:nvSpPr>
          <p:cNvPr id="1884" name="Google Shape;1884;p166"/>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Proactive</a:t>
            </a:r>
            <a:endParaRPr sz="1200">
              <a:highlight>
                <a:schemeClr val="accent4"/>
              </a:highlight>
            </a:endParaRPr>
          </a:p>
        </p:txBody>
      </p:sp>
      <p:sp>
        <p:nvSpPr>
          <p:cNvPr id="1885" name="Google Shape;1885;p166"/>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Tailored</a:t>
            </a:r>
            <a:endParaRPr sz="1800" b="1">
              <a:solidFill>
                <a:schemeClr val="dk1"/>
              </a:solidFill>
            </a:endParaRPr>
          </a:p>
        </p:txBody>
      </p:sp>
      <p:grpSp>
        <p:nvGrpSpPr>
          <p:cNvPr id="1886" name="Google Shape;1886;p166"/>
          <p:cNvGrpSpPr/>
          <p:nvPr/>
        </p:nvGrpSpPr>
        <p:grpSpPr>
          <a:xfrm>
            <a:off x="4419598" y="1227497"/>
            <a:ext cx="3954405" cy="4399438"/>
            <a:chOff x="4419598" y="1608497"/>
            <a:chExt cx="3954405" cy="4399438"/>
          </a:xfrm>
        </p:grpSpPr>
        <p:sp>
          <p:nvSpPr>
            <p:cNvPr id="1887" name="Google Shape;1887;p166"/>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88" name="Google Shape;1888;p166"/>
            <p:cNvSpPr/>
            <p:nvPr/>
          </p:nvSpPr>
          <p:spPr>
            <a:xfrm>
              <a:off x="4420393" y="259917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889" name="Google Shape;1889;p166"/>
            <p:cNvSpPr/>
            <p:nvPr/>
          </p:nvSpPr>
          <p:spPr>
            <a:xfrm>
              <a:off x="4420253" y="4531695"/>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890" name="Google Shape;1890;p166"/>
            <p:cNvSpPr/>
            <p:nvPr/>
          </p:nvSpPr>
          <p:spPr>
            <a:xfrm>
              <a:off x="7918097" y="55507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891" name="Google Shape;1891;p166"/>
            <p:cNvSpPr/>
            <p:nvPr/>
          </p:nvSpPr>
          <p:spPr>
            <a:xfrm>
              <a:off x="4419598" y="55507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892" name="Google Shape;1892;p166"/>
            <p:cNvSpPr/>
            <p:nvPr/>
          </p:nvSpPr>
          <p:spPr>
            <a:xfrm>
              <a:off x="4419605" y="358984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pic>
        <p:nvPicPr>
          <p:cNvPr id="1893" name="Google Shape;1893;p166"/>
          <p:cNvPicPr preferRelativeResize="0"/>
          <p:nvPr/>
        </p:nvPicPr>
        <p:blipFill>
          <a:blip r:embed="rId6">
            <a:alphaModFix/>
          </a:blip>
          <a:stretch>
            <a:fillRect/>
          </a:stretch>
        </p:blipFill>
        <p:spPr>
          <a:xfrm>
            <a:off x="1104524" y="2039300"/>
            <a:ext cx="1254550" cy="2220450"/>
          </a:xfrm>
          <a:prstGeom prst="rect">
            <a:avLst/>
          </a:prstGeom>
          <a:noFill/>
          <a:ln>
            <a:noFill/>
          </a:ln>
        </p:spPr>
      </p:pic>
      <p:sp>
        <p:nvSpPr>
          <p:cNvPr id="1894" name="Google Shape;1894;p166"/>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OPTP</a:t>
            </a:r>
            <a:endParaRPr sz="1100" b="1">
              <a:solidFill>
                <a:schemeClr val="dk1"/>
              </a:solidFill>
            </a:endParaRPr>
          </a:p>
        </p:txBody>
      </p:sp>
      <p:sp>
        <p:nvSpPr>
          <p:cNvPr id="1895" name="Google Shape;1895;p166"/>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Client facing</a:t>
            </a:r>
            <a:endParaRPr sz="1100" b="1">
              <a:solidFill>
                <a:schemeClr val="dk1"/>
              </a:solidFill>
            </a:endParaRPr>
          </a:p>
        </p:txBody>
      </p:sp>
      <p:sp>
        <p:nvSpPr>
          <p:cNvPr id="1896" name="Google Shape;1896;p166"/>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1901"/>
        <p:cNvGrpSpPr/>
        <p:nvPr/>
      </p:nvGrpSpPr>
      <p:grpSpPr>
        <a:xfrm>
          <a:off x="0" y="0"/>
          <a:ext cx="0" cy="0"/>
          <a:chOff x="0" y="0"/>
          <a:chExt cx="0" cy="0"/>
        </a:xfrm>
      </p:grpSpPr>
      <p:sp>
        <p:nvSpPr>
          <p:cNvPr id="1902" name="Google Shape;1902;p167"/>
          <p:cNvSpPr txBox="1">
            <a:spLocks noGrp="1"/>
          </p:cNvSpPr>
          <p:nvPr>
            <p:ph type="title"/>
          </p:nvPr>
        </p:nvSpPr>
        <p:spPr>
          <a:xfrm>
            <a:off x="442925" y="761900"/>
            <a:ext cx="3111000" cy="846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Covid impact related tools</a:t>
            </a:r>
            <a:endParaRPr b="1">
              <a:latin typeface="Arial"/>
              <a:ea typeface="Arial"/>
              <a:cs typeface="Arial"/>
              <a:sym typeface="Arial"/>
            </a:endParaRPr>
          </a:p>
        </p:txBody>
      </p:sp>
      <p:graphicFrame>
        <p:nvGraphicFramePr>
          <p:cNvPr id="1903" name="Google Shape;1903;p167"/>
          <p:cNvGraphicFramePr/>
          <p:nvPr/>
        </p:nvGraphicFramePr>
        <p:xfrm>
          <a:off x="4341000" y="931225"/>
          <a:ext cx="7755000" cy="5462515"/>
        </p:xfrm>
        <a:graphic>
          <a:graphicData uri="http://schemas.openxmlformats.org/drawingml/2006/table">
            <a:tbl>
              <a:tblPr>
                <a:noFill/>
                <a:tableStyleId>{BDB39110-B58C-4B2C-A62D-A6967D5FB689}</a:tableStyleId>
              </a:tblPr>
              <a:tblGrid>
                <a:gridCol w="715000">
                  <a:extLst>
                    <a:ext uri="{9D8B030D-6E8A-4147-A177-3AD203B41FA5}">
                      <a16:colId xmlns:a16="http://schemas.microsoft.com/office/drawing/2014/main" val="20000"/>
                    </a:ext>
                  </a:extLst>
                </a:gridCol>
                <a:gridCol w="1097350">
                  <a:extLst>
                    <a:ext uri="{9D8B030D-6E8A-4147-A177-3AD203B41FA5}">
                      <a16:colId xmlns:a16="http://schemas.microsoft.com/office/drawing/2014/main" val="20001"/>
                    </a:ext>
                  </a:extLst>
                </a:gridCol>
                <a:gridCol w="390775">
                  <a:extLst>
                    <a:ext uri="{9D8B030D-6E8A-4147-A177-3AD203B41FA5}">
                      <a16:colId xmlns:a16="http://schemas.microsoft.com/office/drawing/2014/main" val="20002"/>
                    </a:ext>
                  </a:extLst>
                </a:gridCol>
                <a:gridCol w="1850625">
                  <a:extLst>
                    <a:ext uri="{9D8B030D-6E8A-4147-A177-3AD203B41FA5}">
                      <a16:colId xmlns:a16="http://schemas.microsoft.com/office/drawing/2014/main" val="20003"/>
                    </a:ext>
                  </a:extLst>
                </a:gridCol>
                <a:gridCol w="1850625">
                  <a:extLst>
                    <a:ext uri="{9D8B030D-6E8A-4147-A177-3AD203B41FA5}">
                      <a16:colId xmlns:a16="http://schemas.microsoft.com/office/drawing/2014/main" val="20004"/>
                    </a:ext>
                  </a:extLst>
                </a:gridCol>
                <a:gridCol w="1850625">
                  <a:extLst>
                    <a:ext uri="{9D8B030D-6E8A-4147-A177-3AD203B41FA5}">
                      <a16:colId xmlns:a16="http://schemas.microsoft.com/office/drawing/2014/main" val="20005"/>
                    </a:ext>
                  </a:extLst>
                </a:gridCol>
              </a:tblGrid>
              <a:tr h="6772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5">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Identifying and managing the TP impacts resulting from the COVID-19 pandemic.</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513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4">
                  <a:txBody>
                    <a:bodyPr/>
                    <a:lstStyle/>
                    <a:p>
                      <a:pPr marL="0" lvl="0" indent="0" algn="l" rtl="0">
                        <a:spcBef>
                          <a:spcPts val="0"/>
                        </a:spcBef>
                        <a:spcAft>
                          <a:spcPts val="0"/>
                        </a:spcAft>
                        <a:buNone/>
                      </a:pPr>
                      <a:r>
                        <a:rPr lang="en-GB" sz="1200" b="1">
                          <a:solidFill>
                            <a:schemeClr val="accent4"/>
                          </a:solidFill>
                        </a:rPr>
                        <a:t>Our Solutions</a:t>
                      </a:r>
                      <a:endParaRPr sz="1200" b="1">
                        <a:solidFill>
                          <a:schemeClr val="accent4"/>
                        </a:solidFill>
                      </a:endParaRPr>
                    </a:p>
                    <a:p>
                      <a:pPr marL="0" lvl="0" indent="0" algn="l" rtl="0">
                        <a:spcBef>
                          <a:spcPts val="0"/>
                        </a:spcBef>
                        <a:spcAft>
                          <a:spcPts val="0"/>
                        </a:spcAft>
                        <a:buNone/>
                      </a:pPr>
                      <a:r>
                        <a:rPr lang="en-GB" sz="1000" b="1">
                          <a:solidFill>
                            <a:schemeClr val="dk1"/>
                          </a:solidFill>
                        </a:rPr>
                        <a:t>Solution 1- Impact assessment</a:t>
                      </a:r>
                      <a:endParaRPr sz="1000" b="1">
                        <a:solidFill>
                          <a:schemeClr val="dk1"/>
                        </a:solidFill>
                      </a:endParaRPr>
                    </a:p>
                    <a:p>
                      <a:pPr marL="0" lvl="0" indent="0" algn="l" rtl="0">
                        <a:spcBef>
                          <a:spcPts val="0"/>
                        </a:spcBef>
                        <a:spcAft>
                          <a:spcPts val="0"/>
                        </a:spcAft>
                        <a:buNone/>
                      </a:pPr>
                      <a:r>
                        <a:rPr lang="en-GB" sz="1000">
                          <a:solidFill>
                            <a:schemeClr val="dk1"/>
                          </a:solidFill>
                        </a:rPr>
                        <a:t>A tool that can be used with your clients to undertake a high-level assessment of the TP impact from COVID-19 in order to identify priority areas of focus and facilitate a rich client discussion.  </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This tool provides a) a process to step through the key risk areas with clients and b) something tangible we can send to them which they can share internally to show how the various areas have been addressed/considered</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endParaRPr sz="1000" b="1">
                        <a:solidFill>
                          <a:schemeClr val="dk1"/>
                        </a:solidFill>
                      </a:endParaRPr>
                    </a:p>
                    <a:p>
                      <a:pPr marL="0" lvl="0" indent="0" algn="l" rtl="0">
                        <a:spcBef>
                          <a:spcPts val="0"/>
                        </a:spcBef>
                        <a:spcAft>
                          <a:spcPts val="0"/>
                        </a:spcAft>
                        <a:buClr>
                          <a:schemeClr val="dk1"/>
                        </a:buClr>
                        <a:buSzPts val="1100"/>
                        <a:buFont typeface="Arial"/>
                        <a:buNone/>
                      </a:pPr>
                      <a:r>
                        <a:rPr lang="en-GB" sz="1000" b="1">
                          <a:solidFill>
                            <a:schemeClr val="dk1"/>
                          </a:solidFill>
                        </a:rPr>
                        <a:t>Solution 2- Evidence of Covid disruption</a:t>
                      </a:r>
                      <a:endParaRPr sz="1000" b="1">
                        <a:solidFill>
                          <a:schemeClr val="dk1"/>
                        </a:solidFill>
                      </a:endParaRPr>
                    </a:p>
                    <a:p>
                      <a:pPr marL="0" lvl="0" indent="0" algn="l" rtl="0">
                        <a:spcBef>
                          <a:spcPts val="0"/>
                        </a:spcBef>
                        <a:spcAft>
                          <a:spcPts val="0"/>
                        </a:spcAft>
                        <a:buClr>
                          <a:schemeClr val="dk1"/>
                        </a:buClr>
                        <a:buSzPts val="1100"/>
                        <a:buFont typeface="Arial"/>
                        <a:buNone/>
                      </a:pPr>
                      <a:r>
                        <a:rPr lang="en-GB" sz="1000">
                          <a:solidFill>
                            <a:schemeClr val="dk1"/>
                          </a:solidFill>
                        </a:rPr>
                        <a:t>This tool provides a collection of online media evidence of business disruptions and other actions related to the COVID-19 pandemic.</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1"/>
                  </a:ext>
                </a:extLst>
              </a:tr>
              <a:tr h="1016200">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4">
                  <a:txBody>
                    <a:bodyPr/>
                    <a:lstStyle/>
                    <a:p>
                      <a:pPr marL="0" lvl="0" indent="0" algn="l" rtl="0">
                        <a:spcBef>
                          <a:spcPts val="0"/>
                        </a:spcBef>
                        <a:spcAft>
                          <a:spcPts val="0"/>
                        </a:spcAft>
                        <a:buNone/>
                      </a:pPr>
                      <a:r>
                        <a:rPr lang="en-GB" sz="1200" b="1">
                          <a:solidFill>
                            <a:schemeClr val="accent4"/>
                          </a:solidFill>
                        </a:rPr>
                        <a:t>Guidance &amp; training</a:t>
                      </a:r>
                      <a:endParaRPr sz="1200" b="1">
                        <a:solidFill>
                          <a:schemeClr val="accent4"/>
                        </a:solidFill>
                      </a:endParaRPr>
                    </a:p>
                    <a:p>
                      <a:pPr marL="0" lvl="0" indent="0" algn="l" rtl="0">
                        <a:spcBef>
                          <a:spcPts val="0"/>
                        </a:spcBef>
                        <a:spcAft>
                          <a:spcPts val="0"/>
                        </a:spcAft>
                        <a:buNone/>
                      </a:pPr>
                      <a:r>
                        <a:rPr lang="en-GB" sz="1000" b="1">
                          <a:solidFill>
                            <a:schemeClr val="dk1"/>
                          </a:solidFill>
                        </a:rPr>
                        <a:t>Solution 1- Impact assessment</a:t>
                      </a:r>
                      <a:endParaRPr sz="1200" b="1">
                        <a:solidFill>
                          <a:schemeClr val="dk1"/>
                        </a:solidFill>
                      </a:endParaRPr>
                    </a:p>
                    <a:p>
                      <a:pPr marL="457200" lvl="0" indent="-292100" algn="l" rtl="0">
                        <a:spcBef>
                          <a:spcPts val="0"/>
                        </a:spcBef>
                        <a:spcAft>
                          <a:spcPts val="0"/>
                        </a:spcAft>
                        <a:buSzPts val="1000"/>
                        <a:buChar char="●"/>
                      </a:pPr>
                      <a:r>
                        <a:rPr lang="en-GB" sz="1000" b="1" u="sng">
                          <a:solidFill>
                            <a:schemeClr val="accent1"/>
                          </a:solidFill>
                          <a:hlinkClick r:id="rId3">
                            <a:extLst>
                              <a:ext uri="{A12FA001-AC4F-418D-AE19-62706E023703}">
                                <ahyp:hlinkClr xmlns:ahyp="http://schemas.microsoft.com/office/drawing/2018/hyperlinkcolor" val="tx"/>
                              </a:ext>
                            </a:extLst>
                          </a:hlinkClick>
                        </a:rPr>
                        <a:t>Guidance for using the Covid impact assessment tool</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Clr>
                          <a:schemeClr val="dk1"/>
                        </a:buClr>
                        <a:buSzPts val="1100"/>
                        <a:buFont typeface="Arial"/>
                        <a:buNone/>
                      </a:pPr>
                      <a:r>
                        <a:rPr lang="en-GB" sz="1000" b="1">
                          <a:solidFill>
                            <a:schemeClr val="dk1"/>
                          </a:solidFill>
                        </a:rPr>
                        <a:t>Solution 2- Evidence of Covid disruption</a:t>
                      </a:r>
                      <a:endParaRPr sz="1200" b="1">
                        <a:solidFill>
                          <a:schemeClr val="dk1"/>
                        </a:solidFill>
                      </a:endParaRPr>
                    </a:p>
                    <a:p>
                      <a:pPr marL="457200" lvl="0" indent="-304800" algn="l" rtl="0">
                        <a:spcBef>
                          <a:spcPts val="0"/>
                        </a:spcBef>
                        <a:spcAft>
                          <a:spcPts val="0"/>
                        </a:spcAft>
                        <a:buClr>
                          <a:schemeClr val="dk1"/>
                        </a:buClr>
                        <a:buSzPts val="1200"/>
                        <a:buChar char="●"/>
                      </a:pPr>
                      <a:r>
                        <a:rPr lang="en-GB" sz="1000" b="1" u="sng">
                          <a:solidFill>
                            <a:schemeClr val="accent1"/>
                          </a:solidFill>
                          <a:hlinkClick r:id="rId4">
                            <a:extLst>
                              <a:ext uri="{A12FA001-AC4F-418D-AE19-62706E023703}">
                                <ahyp:hlinkClr xmlns:ahyp="http://schemas.microsoft.com/office/drawing/2018/hyperlinkcolor" val="tx"/>
                              </a:ext>
                            </a:extLst>
                          </a:hlinkClick>
                        </a:rPr>
                        <a:t>Guidance for using third party Covid disruption evidence tool</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2"/>
                  </a:ext>
                </a:extLst>
              </a:tr>
              <a:tr h="7994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Pricing</a:t>
                      </a:r>
                      <a:endParaRPr sz="1200" b="1">
                        <a:solidFill>
                          <a:schemeClr val="accent4"/>
                        </a:solidFill>
                      </a:endParaRPr>
                    </a:p>
                    <a:p>
                      <a:pPr marL="0" lvl="0" indent="0" algn="l" rtl="0">
                        <a:spcBef>
                          <a:spcPts val="0"/>
                        </a:spcBef>
                        <a:spcAft>
                          <a:spcPts val="0"/>
                        </a:spcAft>
                        <a:buNone/>
                      </a:pPr>
                      <a:r>
                        <a:rPr lang="en-GB" sz="1000" b="1">
                          <a:solidFill>
                            <a:schemeClr val="dk1"/>
                          </a:solidFill>
                        </a:rPr>
                        <a:t>Solution 1- Impact assessment</a:t>
                      </a:r>
                      <a:endParaRPr sz="1000" b="1">
                        <a:solidFill>
                          <a:schemeClr val="dk1"/>
                        </a:solidFill>
                      </a:endParaRPr>
                    </a:p>
                    <a:p>
                      <a:pPr marL="0" lvl="0" indent="0" algn="l" rtl="0">
                        <a:spcBef>
                          <a:spcPts val="0"/>
                        </a:spcBef>
                        <a:spcAft>
                          <a:spcPts val="0"/>
                        </a:spcAft>
                        <a:buNone/>
                      </a:pPr>
                      <a:r>
                        <a:rPr lang="en-GB" sz="1000">
                          <a:solidFill>
                            <a:schemeClr val="dk1"/>
                          </a:solidFill>
                        </a:rPr>
                        <a:t>Typically free of charge if likelihood of future work, otherwise a small time &amp; expenses fee.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Clr>
                          <a:schemeClr val="dk1"/>
                        </a:buClr>
                        <a:buSzPts val="1100"/>
                        <a:buFont typeface="Arial"/>
                        <a:buNone/>
                      </a:pPr>
                      <a:r>
                        <a:rPr lang="en-GB" sz="1000" b="1">
                          <a:solidFill>
                            <a:schemeClr val="dk1"/>
                          </a:solidFill>
                        </a:rPr>
                        <a:t>Solution 2- Evidence of Covid disruption</a:t>
                      </a:r>
                      <a:endParaRPr sz="1000" b="1">
                        <a:solidFill>
                          <a:schemeClr val="dk1"/>
                        </a:solidFill>
                      </a:endParaRPr>
                    </a:p>
                    <a:p>
                      <a:pPr marL="0" lvl="0" indent="0" algn="l" rtl="0">
                        <a:spcBef>
                          <a:spcPts val="0"/>
                        </a:spcBef>
                        <a:spcAft>
                          <a:spcPts val="0"/>
                        </a:spcAft>
                        <a:buClr>
                          <a:schemeClr val="dk1"/>
                        </a:buClr>
                        <a:buSzPts val="1100"/>
                        <a:buFont typeface="Arial"/>
                        <a:buNone/>
                      </a:pPr>
                      <a:r>
                        <a:rPr lang="en-GB" sz="1000">
                          <a:solidFill>
                            <a:schemeClr val="dk1"/>
                          </a:solidFill>
                        </a:rPr>
                        <a:t>N/A</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r h="795925">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00">
                          <a:solidFill>
                            <a:schemeClr val="dk1"/>
                          </a:solidFill>
                        </a:rPr>
                        <a:t>A member of the Central TP team</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2">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r>
                        <a:rPr lang="en-GB" sz="1000" b="1">
                          <a:solidFill>
                            <a:schemeClr val="dk1"/>
                          </a:solidFill>
                        </a:rPr>
                        <a:t>Solution 1- Impact assessment</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5">
                            <a:extLst>
                              <a:ext uri="{A12FA001-AC4F-418D-AE19-62706E023703}">
                                <ahyp:hlinkClr xmlns:ahyp="http://schemas.microsoft.com/office/drawing/2018/hyperlinkcolor" val="tx"/>
                              </a:ext>
                            </a:extLst>
                          </a:hlinkClick>
                        </a:rPr>
                        <a:t>Link to Covid impact assessment tool</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6">
                            <a:extLst>
                              <a:ext uri="{A12FA001-AC4F-418D-AE19-62706E023703}">
                                <ahyp:hlinkClr xmlns:ahyp="http://schemas.microsoft.com/office/drawing/2018/hyperlinkcolor" val="tx"/>
                              </a:ext>
                            </a:extLst>
                          </a:hlinkClick>
                        </a:rPr>
                        <a:t>Link to auto generated general Covid client email</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accent1"/>
                          </a:solidFill>
                          <a:hlinkClick r:id="rId7">
                            <a:extLst>
                              <a:ext uri="{A12FA001-AC4F-418D-AE19-62706E023703}">
                                <ahyp:hlinkClr xmlns:ahyp="http://schemas.microsoft.com/office/drawing/2018/hyperlinkcolor" val="tx"/>
                              </a:ext>
                            </a:extLst>
                          </a:hlinkClick>
                        </a:rPr>
                        <a:t>Link to client flyer</a:t>
                      </a:r>
                      <a:endParaRPr sz="1000" b="1">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Contact a member of the Central TP team for further details.</a:t>
                      </a: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a:txBody>
                    <a:bodyPr/>
                    <a:lstStyle/>
                    <a:p>
                      <a:pPr marL="0" lvl="0" indent="0" algn="l" rtl="0">
                        <a:spcBef>
                          <a:spcPts val="0"/>
                        </a:spcBef>
                        <a:spcAft>
                          <a:spcPts val="0"/>
                        </a:spcAft>
                        <a:buClr>
                          <a:schemeClr val="dk1"/>
                        </a:buClr>
                        <a:buSzPts val="1100"/>
                        <a:buFont typeface="Arial"/>
                        <a:buNone/>
                      </a:pPr>
                      <a:r>
                        <a:rPr lang="en-GB" sz="1000" b="1">
                          <a:solidFill>
                            <a:schemeClr val="dk1"/>
                          </a:solidFill>
                        </a:rPr>
                        <a:t>Solution 2- Evidence of Covid disruption</a:t>
                      </a:r>
                      <a:endParaRPr sz="1000" u="sng">
                        <a:solidFill>
                          <a:schemeClr val="dk1"/>
                        </a:solidFill>
                      </a:endParaRPr>
                    </a:p>
                    <a:p>
                      <a:pPr marL="0" lvl="0" indent="0" algn="l" rtl="0">
                        <a:spcBef>
                          <a:spcPts val="0"/>
                        </a:spcBef>
                        <a:spcAft>
                          <a:spcPts val="0"/>
                        </a:spcAft>
                        <a:buClr>
                          <a:schemeClr val="dk1"/>
                        </a:buClr>
                        <a:buSzPts val="1100"/>
                        <a:buFont typeface="Arial"/>
                        <a:buNone/>
                      </a:pPr>
                      <a:endParaRPr sz="1000" u="sng">
                        <a:solidFill>
                          <a:schemeClr val="dk1"/>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8"/>
                        </a:rPr>
                        <a:t>Third party Covid disruption evidence tool</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4"/>
                  </a:ext>
                </a:extLst>
              </a:tr>
            </a:tbl>
          </a:graphicData>
        </a:graphic>
      </p:graphicFrame>
      <p:grpSp>
        <p:nvGrpSpPr>
          <p:cNvPr id="1904" name="Google Shape;1904;p167"/>
          <p:cNvGrpSpPr/>
          <p:nvPr/>
        </p:nvGrpSpPr>
        <p:grpSpPr>
          <a:xfrm>
            <a:off x="4418798" y="1009972"/>
            <a:ext cx="2133105" cy="4793863"/>
            <a:chOff x="4418798" y="1390972"/>
            <a:chExt cx="2133105" cy="4793863"/>
          </a:xfrm>
        </p:grpSpPr>
        <p:sp>
          <p:nvSpPr>
            <p:cNvPr id="1905" name="Google Shape;1905;p167"/>
            <p:cNvSpPr/>
            <p:nvPr/>
          </p:nvSpPr>
          <p:spPr>
            <a:xfrm>
              <a:off x="4420248" y="139097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906" name="Google Shape;1906;p167"/>
            <p:cNvSpPr/>
            <p:nvPr/>
          </p:nvSpPr>
          <p:spPr>
            <a:xfrm>
              <a:off x="4420393" y="23151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907" name="Google Shape;1907;p167"/>
            <p:cNvSpPr/>
            <p:nvPr/>
          </p:nvSpPr>
          <p:spPr>
            <a:xfrm>
              <a:off x="4418805" y="383767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908" name="Google Shape;1908;p167"/>
            <p:cNvSpPr/>
            <p:nvPr/>
          </p:nvSpPr>
          <p:spPr>
            <a:xfrm>
              <a:off x="4420253" y="4917358"/>
              <a:ext cx="455905" cy="457200"/>
            </a:xfrm>
            <a:custGeom>
              <a:avLst/>
              <a:gdLst/>
              <a:ahLst/>
              <a:cxnLst/>
              <a:rect l="l" t="t" r="r" b="b"/>
              <a:pathLst>
                <a:path w="704" h="706" extrusionOk="0">
                  <a:moveTo>
                    <a:pt x="0" y="0"/>
                  </a:moveTo>
                  <a:lnTo>
                    <a:pt x="0" y="706"/>
                  </a:lnTo>
                  <a:lnTo>
                    <a:pt x="704" y="706"/>
                  </a:lnTo>
                  <a:lnTo>
                    <a:pt x="704" y="0"/>
                  </a:lnTo>
                  <a:lnTo>
                    <a:pt x="0" y="0"/>
                  </a:lnTo>
                  <a:close/>
                  <a:moveTo>
                    <a:pt x="673" y="675"/>
                  </a:moveTo>
                  <a:lnTo>
                    <a:pt x="31" y="675"/>
                  </a:lnTo>
                  <a:lnTo>
                    <a:pt x="31" y="31"/>
                  </a:lnTo>
                  <a:lnTo>
                    <a:pt x="673" y="31"/>
                  </a:lnTo>
                  <a:lnTo>
                    <a:pt x="673" y="675"/>
                  </a:lnTo>
                  <a:close/>
                  <a:moveTo>
                    <a:pt x="617" y="93"/>
                  </a:moveTo>
                  <a:lnTo>
                    <a:pt x="87" y="93"/>
                  </a:lnTo>
                  <a:lnTo>
                    <a:pt x="87" y="309"/>
                  </a:lnTo>
                  <a:lnTo>
                    <a:pt x="617" y="309"/>
                  </a:lnTo>
                  <a:lnTo>
                    <a:pt x="617" y="93"/>
                  </a:lnTo>
                  <a:close/>
                  <a:moveTo>
                    <a:pt x="587" y="278"/>
                  </a:moveTo>
                  <a:lnTo>
                    <a:pt x="117" y="278"/>
                  </a:lnTo>
                  <a:lnTo>
                    <a:pt x="117" y="124"/>
                  </a:lnTo>
                  <a:lnTo>
                    <a:pt x="587" y="124"/>
                  </a:lnTo>
                  <a:lnTo>
                    <a:pt x="587" y="278"/>
                  </a:lnTo>
                  <a:close/>
                  <a:moveTo>
                    <a:pt x="191" y="357"/>
                  </a:moveTo>
                  <a:lnTo>
                    <a:pt x="87" y="357"/>
                  </a:lnTo>
                  <a:lnTo>
                    <a:pt x="87" y="461"/>
                  </a:lnTo>
                  <a:lnTo>
                    <a:pt x="191" y="461"/>
                  </a:lnTo>
                  <a:lnTo>
                    <a:pt x="191" y="357"/>
                  </a:lnTo>
                  <a:close/>
                  <a:moveTo>
                    <a:pt x="160" y="430"/>
                  </a:moveTo>
                  <a:lnTo>
                    <a:pt x="117" y="430"/>
                  </a:lnTo>
                  <a:lnTo>
                    <a:pt x="117" y="387"/>
                  </a:lnTo>
                  <a:lnTo>
                    <a:pt x="160" y="387"/>
                  </a:lnTo>
                  <a:lnTo>
                    <a:pt x="160" y="430"/>
                  </a:lnTo>
                  <a:close/>
                  <a:moveTo>
                    <a:pt x="230" y="461"/>
                  </a:moveTo>
                  <a:lnTo>
                    <a:pt x="332" y="461"/>
                  </a:lnTo>
                  <a:lnTo>
                    <a:pt x="332" y="357"/>
                  </a:lnTo>
                  <a:lnTo>
                    <a:pt x="230" y="357"/>
                  </a:lnTo>
                  <a:lnTo>
                    <a:pt x="230" y="461"/>
                  </a:lnTo>
                  <a:close/>
                  <a:moveTo>
                    <a:pt x="259" y="387"/>
                  </a:moveTo>
                  <a:lnTo>
                    <a:pt x="302" y="387"/>
                  </a:lnTo>
                  <a:lnTo>
                    <a:pt x="302" y="430"/>
                  </a:lnTo>
                  <a:lnTo>
                    <a:pt x="259" y="430"/>
                  </a:lnTo>
                  <a:lnTo>
                    <a:pt x="259" y="387"/>
                  </a:lnTo>
                  <a:close/>
                  <a:moveTo>
                    <a:pt x="372" y="461"/>
                  </a:moveTo>
                  <a:lnTo>
                    <a:pt x="474" y="461"/>
                  </a:lnTo>
                  <a:lnTo>
                    <a:pt x="474" y="357"/>
                  </a:lnTo>
                  <a:lnTo>
                    <a:pt x="372" y="357"/>
                  </a:lnTo>
                  <a:lnTo>
                    <a:pt x="372" y="461"/>
                  </a:lnTo>
                  <a:close/>
                  <a:moveTo>
                    <a:pt x="402" y="387"/>
                  </a:moveTo>
                  <a:lnTo>
                    <a:pt x="445" y="387"/>
                  </a:lnTo>
                  <a:lnTo>
                    <a:pt x="445" y="430"/>
                  </a:lnTo>
                  <a:lnTo>
                    <a:pt x="402" y="430"/>
                  </a:lnTo>
                  <a:lnTo>
                    <a:pt x="402" y="387"/>
                  </a:lnTo>
                  <a:close/>
                  <a:moveTo>
                    <a:pt x="513" y="461"/>
                  </a:moveTo>
                  <a:lnTo>
                    <a:pt x="617" y="461"/>
                  </a:lnTo>
                  <a:lnTo>
                    <a:pt x="617" y="357"/>
                  </a:lnTo>
                  <a:lnTo>
                    <a:pt x="513" y="357"/>
                  </a:lnTo>
                  <a:lnTo>
                    <a:pt x="513" y="461"/>
                  </a:lnTo>
                  <a:close/>
                  <a:moveTo>
                    <a:pt x="544" y="387"/>
                  </a:moveTo>
                  <a:lnTo>
                    <a:pt x="587" y="387"/>
                  </a:lnTo>
                  <a:lnTo>
                    <a:pt x="587" y="430"/>
                  </a:lnTo>
                  <a:lnTo>
                    <a:pt x="544" y="430"/>
                  </a:lnTo>
                  <a:lnTo>
                    <a:pt x="544" y="387"/>
                  </a:lnTo>
                  <a:close/>
                  <a:moveTo>
                    <a:pt x="191" y="509"/>
                  </a:moveTo>
                  <a:lnTo>
                    <a:pt x="87" y="509"/>
                  </a:lnTo>
                  <a:lnTo>
                    <a:pt x="87" y="613"/>
                  </a:lnTo>
                  <a:lnTo>
                    <a:pt x="191" y="613"/>
                  </a:lnTo>
                  <a:lnTo>
                    <a:pt x="191" y="509"/>
                  </a:lnTo>
                  <a:close/>
                  <a:moveTo>
                    <a:pt x="160" y="582"/>
                  </a:moveTo>
                  <a:lnTo>
                    <a:pt x="117" y="582"/>
                  </a:lnTo>
                  <a:lnTo>
                    <a:pt x="117" y="539"/>
                  </a:lnTo>
                  <a:lnTo>
                    <a:pt x="160" y="539"/>
                  </a:lnTo>
                  <a:lnTo>
                    <a:pt x="160" y="582"/>
                  </a:lnTo>
                  <a:close/>
                  <a:moveTo>
                    <a:pt x="230" y="613"/>
                  </a:moveTo>
                  <a:lnTo>
                    <a:pt x="332" y="613"/>
                  </a:lnTo>
                  <a:lnTo>
                    <a:pt x="332" y="509"/>
                  </a:lnTo>
                  <a:lnTo>
                    <a:pt x="230" y="509"/>
                  </a:lnTo>
                  <a:lnTo>
                    <a:pt x="230" y="613"/>
                  </a:lnTo>
                  <a:close/>
                  <a:moveTo>
                    <a:pt x="259" y="539"/>
                  </a:moveTo>
                  <a:lnTo>
                    <a:pt x="302" y="539"/>
                  </a:lnTo>
                  <a:lnTo>
                    <a:pt x="302" y="582"/>
                  </a:lnTo>
                  <a:lnTo>
                    <a:pt x="259" y="582"/>
                  </a:lnTo>
                  <a:lnTo>
                    <a:pt x="259" y="539"/>
                  </a:lnTo>
                  <a:close/>
                  <a:moveTo>
                    <a:pt x="372" y="613"/>
                  </a:moveTo>
                  <a:lnTo>
                    <a:pt x="474" y="613"/>
                  </a:lnTo>
                  <a:lnTo>
                    <a:pt x="474" y="509"/>
                  </a:lnTo>
                  <a:lnTo>
                    <a:pt x="372" y="509"/>
                  </a:lnTo>
                  <a:lnTo>
                    <a:pt x="372" y="613"/>
                  </a:lnTo>
                  <a:close/>
                  <a:moveTo>
                    <a:pt x="402" y="539"/>
                  </a:moveTo>
                  <a:lnTo>
                    <a:pt x="445" y="539"/>
                  </a:lnTo>
                  <a:lnTo>
                    <a:pt x="445" y="582"/>
                  </a:lnTo>
                  <a:lnTo>
                    <a:pt x="402" y="582"/>
                  </a:lnTo>
                  <a:lnTo>
                    <a:pt x="402" y="539"/>
                  </a:lnTo>
                  <a:close/>
                  <a:moveTo>
                    <a:pt x="513" y="613"/>
                  </a:moveTo>
                  <a:lnTo>
                    <a:pt x="617" y="613"/>
                  </a:lnTo>
                  <a:lnTo>
                    <a:pt x="617" y="509"/>
                  </a:lnTo>
                  <a:lnTo>
                    <a:pt x="513" y="509"/>
                  </a:lnTo>
                  <a:lnTo>
                    <a:pt x="513" y="613"/>
                  </a:lnTo>
                  <a:close/>
                  <a:moveTo>
                    <a:pt x="544" y="539"/>
                  </a:moveTo>
                  <a:lnTo>
                    <a:pt x="587" y="539"/>
                  </a:lnTo>
                  <a:lnTo>
                    <a:pt x="587" y="582"/>
                  </a:lnTo>
                  <a:lnTo>
                    <a:pt x="544" y="582"/>
                  </a:lnTo>
                  <a:lnTo>
                    <a:pt x="544" y="53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D04A02"/>
                </a:solidFill>
                <a:latin typeface="Arial"/>
                <a:ea typeface="Arial"/>
                <a:cs typeface="Arial"/>
                <a:sym typeface="Arial"/>
              </a:endParaRPr>
            </a:p>
          </p:txBody>
        </p:sp>
        <p:sp>
          <p:nvSpPr>
            <p:cNvPr id="1909" name="Google Shape;1909;p167"/>
            <p:cNvSpPr/>
            <p:nvPr/>
          </p:nvSpPr>
          <p:spPr>
            <a:xfrm>
              <a:off x="6095997" y="5727635"/>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910" name="Google Shape;1910;p167"/>
            <p:cNvSpPr/>
            <p:nvPr/>
          </p:nvSpPr>
          <p:spPr>
            <a:xfrm>
              <a:off x="4418798" y="5727619"/>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911" name="Google Shape;1911;p167"/>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Rich Client Discussion</a:t>
            </a:r>
            <a:endParaRPr sz="1800" b="1"/>
          </a:p>
        </p:txBody>
      </p:sp>
      <p:sp>
        <p:nvSpPr>
          <p:cNvPr id="1912" name="Google Shape;1912;p167"/>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Proactive</a:t>
            </a:r>
            <a:endParaRPr sz="1200">
              <a:highlight>
                <a:schemeClr val="accent4"/>
              </a:highlight>
            </a:endParaRPr>
          </a:p>
        </p:txBody>
      </p:sp>
      <p:sp>
        <p:nvSpPr>
          <p:cNvPr id="1913" name="Google Shape;1913;p167"/>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Add-on</a:t>
            </a:r>
            <a:endParaRPr sz="1800" b="1">
              <a:solidFill>
                <a:schemeClr val="dk1"/>
              </a:solidFill>
            </a:endParaRPr>
          </a:p>
        </p:txBody>
      </p:sp>
      <p:pic>
        <p:nvPicPr>
          <p:cNvPr id="1914" name="Google Shape;1914;p167"/>
          <p:cNvPicPr preferRelativeResize="0"/>
          <p:nvPr/>
        </p:nvPicPr>
        <p:blipFill>
          <a:blip r:embed="rId9">
            <a:alphaModFix/>
          </a:blip>
          <a:stretch>
            <a:fillRect/>
          </a:stretch>
        </p:blipFill>
        <p:spPr>
          <a:xfrm>
            <a:off x="525487" y="1619800"/>
            <a:ext cx="2620000" cy="1316174"/>
          </a:xfrm>
          <a:prstGeom prst="rect">
            <a:avLst/>
          </a:prstGeom>
          <a:noFill/>
          <a:ln>
            <a:noFill/>
          </a:ln>
        </p:spPr>
      </p:pic>
      <p:pic>
        <p:nvPicPr>
          <p:cNvPr id="1915" name="Google Shape;1915;p167"/>
          <p:cNvPicPr preferRelativeResize="0"/>
          <p:nvPr/>
        </p:nvPicPr>
        <p:blipFill>
          <a:blip r:embed="rId10">
            <a:alphaModFix/>
          </a:blip>
          <a:stretch>
            <a:fillRect/>
          </a:stretch>
        </p:blipFill>
        <p:spPr>
          <a:xfrm>
            <a:off x="527500" y="3043125"/>
            <a:ext cx="2615978" cy="1457163"/>
          </a:xfrm>
          <a:prstGeom prst="rect">
            <a:avLst/>
          </a:prstGeom>
          <a:noFill/>
          <a:ln>
            <a:noFill/>
          </a:ln>
        </p:spPr>
      </p:pic>
      <p:sp>
        <p:nvSpPr>
          <p:cNvPr id="1916" name="Google Shape;1916;p167"/>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I&amp;A</a:t>
            </a:r>
            <a:endParaRPr sz="1100" b="1">
              <a:solidFill>
                <a:schemeClr val="dk1"/>
              </a:solidFill>
            </a:endParaRPr>
          </a:p>
        </p:txBody>
      </p:sp>
      <p:sp>
        <p:nvSpPr>
          <p:cNvPr id="1917" name="Google Shape;1917;p167"/>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Client facing</a:t>
            </a:r>
            <a:endParaRPr sz="1100" b="1">
              <a:solidFill>
                <a:schemeClr val="dk1"/>
              </a:solidFill>
            </a:endParaRPr>
          </a:p>
        </p:txBody>
      </p:sp>
      <p:sp>
        <p:nvSpPr>
          <p:cNvPr id="1918" name="Google Shape;1918;p167"/>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1" action="ppaction://hlinksldjump"/>
              </a:rPr>
              <a:t>Introduction</a:t>
            </a:r>
            <a:r>
              <a:rPr lang="en-GB" sz="1200" b="1">
                <a:solidFill>
                  <a:schemeClr val="dk1"/>
                </a:solidFill>
              </a:rPr>
              <a:t>┃</a:t>
            </a:r>
            <a:r>
              <a:rPr lang="en-GB" sz="1200" b="1" u="sng">
                <a:solidFill>
                  <a:schemeClr val="hlink"/>
                </a:solidFill>
                <a:hlinkClick r:id="rId12" action="ppaction://hlinksldjump"/>
              </a:rPr>
              <a:t>Contents</a:t>
            </a:r>
            <a:r>
              <a:rPr lang="en-GB" sz="1200" b="1"/>
              <a:t>┃</a:t>
            </a:r>
            <a:r>
              <a:rPr lang="en-GB" sz="1200" b="1" u="sng">
                <a:solidFill>
                  <a:schemeClr val="hlink"/>
                </a:solidFill>
                <a:hlinkClick r:id="rId13" action="ppaction://hlinksldjump"/>
              </a:rPr>
              <a:t>Business Development</a:t>
            </a:r>
            <a:r>
              <a:rPr lang="en-GB" sz="1200" b="1">
                <a:solidFill>
                  <a:schemeClr val="dk1"/>
                </a:solidFill>
              </a:rPr>
              <a:t>┃</a:t>
            </a:r>
            <a:r>
              <a:rPr lang="en-GB" sz="1200" b="1" u="sng">
                <a:solidFill>
                  <a:schemeClr val="hlink"/>
                </a:solidFill>
                <a:hlinkClick r:id="rId14" action="ppaction://hlinksldjump"/>
              </a:rPr>
              <a:t>Propose</a:t>
            </a:r>
            <a:r>
              <a:rPr lang="en-GB" sz="1200" b="1">
                <a:solidFill>
                  <a:schemeClr val="dk1"/>
                </a:solidFill>
              </a:rPr>
              <a:t>┃</a:t>
            </a:r>
            <a:r>
              <a:rPr lang="en-GB" sz="1200" b="1" u="sng">
                <a:solidFill>
                  <a:schemeClr val="hlink"/>
                </a:solidFill>
                <a:hlinkClick r:id="rId15" action="ppaction://hlinksldjump"/>
              </a:rPr>
              <a:t>Deliver</a:t>
            </a:r>
            <a:r>
              <a:rPr lang="en-GB" sz="1200" b="1">
                <a:solidFill>
                  <a:schemeClr val="dk1"/>
                </a:solidFill>
              </a:rPr>
              <a:t>┃</a:t>
            </a:r>
            <a:r>
              <a:rPr lang="en-GB" sz="1200" b="1" u="sng">
                <a:solidFill>
                  <a:schemeClr val="hlink"/>
                </a:solidFill>
                <a:hlinkClick r:id="rId16" action="ppaction://hlinksldjump"/>
              </a:rPr>
              <a:t>Other</a:t>
            </a:r>
            <a:r>
              <a:rPr lang="en-GB" b="1"/>
              <a:t>  </a:t>
            </a:r>
            <a:endParaRPr b="1"/>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1923"/>
        <p:cNvGrpSpPr/>
        <p:nvPr/>
      </p:nvGrpSpPr>
      <p:grpSpPr>
        <a:xfrm>
          <a:off x="0" y="0"/>
          <a:ext cx="0" cy="0"/>
          <a:chOff x="0" y="0"/>
          <a:chExt cx="0" cy="0"/>
        </a:xfrm>
      </p:grpSpPr>
      <p:sp>
        <p:nvSpPr>
          <p:cNvPr id="1924" name="Google Shape;1924;p168"/>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Function &amp; risk analysis tool</a:t>
            </a:r>
            <a:endParaRPr b="1">
              <a:latin typeface="Arial"/>
              <a:ea typeface="Arial"/>
              <a:cs typeface="Arial"/>
              <a:sym typeface="Arial"/>
            </a:endParaRPr>
          </a:p>
        </p:txBody>
      </p:sp>
      <p:graphicFrame>
        <p:nvGraphicFramePr>
          <p:cNvPr id="1925" name="Google Shape;1925;p168"/>
          <p:cNvGraphicFramePr/>
          <p:nvPr/>
        </p:nvGraphicFramePr>
        <p:xfrm>
          <a:off x="4341000" y="931225"/>
          <a:ext cx="7755000" cy="30162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Conducting a functional analysis in a structured format.</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The function &amp; risk analysis tool.</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Guidance &amp; training</a:t>
                      </a:r>
                      <a:endParaRPr sz="1000">
                        <a:solidFill>
                          <a:schemeClr val="dk1"/>
                        </a:solidFill>
                      </a:endParaRPr>
                    </a:p>
                    <a:p>
                      <a:pPr marL="457200" lvl="0" indent="-279400" algn="l" rtl="0">
                        <a:spcBef>
                          <a:spcPts val="0"/>
                        </a:spcBef>
                        <a:spcAft>
                          <a:spcPts val="0"/>
                        </a:spcAft>
                        <a:buClr>
                          <a:schemeClr val="dk1"/>
                        </a:buClr>
                        <a:buSzPts val="800"/>
                        <a:buChar char="●"/>
                      </a:pPr>
                      <a:r>
                        <a:rPr lang="en-GB" sz="1000" b="1" u="sng">
                          <a:solidFill>
                            <a:schemeClr val="accent1"/>
                          </a:solidFill>
                          <a:hlinkClick r:id="rId3">
                            <a:extLst>
                              <a:ext uri="{A12FA001-AC4F-418D-AE19-62706E023703}">
                                <ahyp:hlinkClr xmlns:ahyp="http://schemas.microsoft.com/office/drawing/2018/hyperlinkcolor" val="tx"/>
                              </a:ext>
                            </a:extLst>
                          </a:hlinkClick>
                        </a:rPr>
                        <a:t>Link to FAR training video</a:t>
                      </a:r>
                      <a:endParaRPr sz="6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rgbClr val="FFFFFF"/>
                          </a:highlight>
                          <a:latin typeface="Roboto"/>
                          <a:ea typeface="Roboto"/>
                          <a:cs typeface="Roboto"/>
                          <a:sym typeface="Roboto"/>
                          <a:hlinkClick r:id="rId4"/>
                        </a:rPr>
                        <a:t>andrew.j.casley@pwc.com</a:t>
                      </a: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457200" lvl="0" indent="-279400" algn="l" rtl="0">
                        <a:spcBef>
                          <a:spcPts val="0"/>
                        </a:spcBef>
                        <a:spcAft>
                          <a:spcPts val="0"/>
                        </a:spcAft>
                        <a:buClr>
                          <a:schemeClr val="dk1"/>
                        </a:buClr>
                        <a:buSzPts val="800"/>
                        <a:buChar char="●"/>
                      </a:pPr>
                      <a:r>
                        <a:rPr lang="en-GB" sz="1000" b="1" u="sng">
                          <a:solidFill>
                            <a:schemeClr val="hlink"/>
                          </a:solidFill>
                          <a:hlinkClick r:id="rId5"/>
                        </a:rPr>
                        <a:t>FAR launch point</a:t>
                      </a:r>
                      <a:endParaRPr sz="6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1926" name="Google Shape;1926;p168"/>
          <p:cNvGrpSpPr/>
          <p:nvPr/>
        </p:nvGrpSpPr>
        <p:grpSpPr>
          <a:xfrm>
            <a:off x="4413548" y="1076422"/>
            <a:ext cx="3954405" cy="2637663"/>
            <a:chOff x="4419598" y="1608497"/>
            <a:chExt cx="3954405" cy="2637663"/>
          </a:xfrm>
        </p:grpSpPr>
        <p:sp>
          <p:nvSpPr>
            <p:cNvPr id="1927" name="Google Shape;1927;p168"/>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928" name="Google Shape;1928;p168"/>
            <p:cNvSpPr/>
            <p:nvPr/>
          </p:nvSpPr>
          <p:spPr>
            <a:xfrm>
              <a:off x="4420393" y="23580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929" name="Google Shape;1929;p168"/>
            <p:cNvSpPr/>
            <p:nvPr/>
          </p:nvSpPr>
          <p:spPr>
            <a:xfrm>
              <a:off x="4419605" y="30894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930" name="Google Shape;1930;p168"/>
            <p:cNvSpPr/>
            <p:nvPr/>
          </p:nvSpPr>
          <p:spPr>
            <a:xfrm>
              <a:off x="7918097" y="3788960"/>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931" name="Google Shape;1931;p168"/>
            <p:cNvSpPr/>
            <p:nvPr/>
          </p:nvSpPr>
          <p:spPr>
            <a:xfrm>
              <a:off x="4419598" y="3788944"/>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1932" name="Google Shape;1932;p168"/>
          <p:cNvSpPr/>
          <p:nvPr/>
        </p:nvSpPr>
        <p:spPr>
          <a:xfrm>
            <a:off x="76200" y="4593525"/>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t>Time saver</a:t>
            </a:r>
            <a:endParaRPr sz="1800" b="1"/>
          </a:p>
        </p:txBody>
      </p:sp>
      <p:sp>
        <p:nvSpPr>
          <p:cNvPr id="1933" name="Google Shape;1933;p168"/>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Easy to use</a:t>
            </a:r>
            <a:endParaRPr sz="1200">
              <a:highlight>
                <a:schemeClr val="accent4"/>
              </a:highlight>
            </a:endParaRPr>
          </a:p>
        </p:txBody>
      </p:sp>
      <p:sp>
        <p:nvSpPr>
          <p:cNvPr id="1934" name="Google Shape;1934;p168"/>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dk1"/>
                </a:solidFill>
              </a:rPr>
              <a:t>Template</a:t>
            </a:r>
            <a:endParaRPr sz="1800" b="1">
              <a:solidFill>
                <a:schemeClr val="dk1"/>
              </a:solidFill>
            </a:endParaRPr>
          </a:p>
        </p:txBody>
      </p:sp>
      <p:pic>
        <p:nvPicPr>
          <p:cNvPr id="1935" name="Google Shape;1935;p168"/>
          <p:cNvPicPr preferRelativeResize="0"/>
          <p:nvPr/>
        </p:nvPicPr>
        <p:blipFill>
          <a:blip r:embed="rId6">
            <a:alphaModFix/>
          </a:blip>
          <a:stretch>
            <a:fillRect/>
          </a:stretch>
        </p:blipFill>
        <p:spPr>
          <a:xfrm>
            <a:off x="324050" y="2103450"/>
            <a:ext cx="3363949" cy="1486438"/>
          </a:xfrm>
          <a:prstGeom prst="rect">
            <a:avLst/>
          </a:prstGeom>
          <a:noFill/>
          <a:ln>
            <a:noFill/>
          </a:ln>
        </p:spPr>
      </p:pic>
      <p:sp>
        <p:nvSpPr>
          <p:cNvPr id="1936" name="Google Shape;1936;p168"/>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Doc</a:t>
            </a:r>
            <a:endParaRPr sz="1100" b="1">
              <a:solidFill>
                <a:schemeClr val="dk1"/>
              </a:solidFill>
            </a:endParaRPr>
          </a:p>
        </p:txBody>
      </p:sp>
      <p:sp>
        <p:nvSpPr>
          <p:cNvPr id="1937" name="Google Shape;1937;p168"/>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938" name="Google Shape;1938;p168"/>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b="1"/>
              <a:t>  </a:t>
            </a:r>
            <a:endParaRPr b="1"/>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Shape 1943"/>
        <p:cNvGrpSpPr/>
        <p:nvPr/>
      </p:nvGrpSpPr>
      <p:grpSpPr>
        <a:xfrm>
          <a:off x="0" y="0"/>
          <a:ext cx="0" cy="0"/>
          <a:chOff x="0" y="0"/>
          <a:chExt cx="0" cy="0"/>
        </a:xfrm>
      </p:grpSpPr>
      <p:sp>
        <p:nvSpPr>
          <p:cNvPr id="1944" name="Google Shape;1944;p169"/>
          <p:cNvSpPr txBox="1">
            <a:spLocks noGrp="1"/>
          </p:cNvSpPr>
          <p:nvPr>
            <p:ph type="title"/>
          </p:nvPr>
        </p:nvSpPr>
        <p:spPr>
          <a:xfrm>
            <a:off x="442925" y="761900"/>
            <a:ext cx="31107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Tax Bot</a:t>
            </a:r>
            <a:endParaRPr b="1">
              <a:latin typeface="Arial"/>
              <a:ea typeface="Arial"/>
              <a:cs typeface="Arial"/>
              <a:sym typeface="Arial"/>
            </a:endParaRPr>
          </a:p>
        </p:txBody>
      </p:sp>
      <p:graphicFrame>
        <p:nvGraphicFramePr>
          <p:cNvPr id="1945" name="Google Shape;1945;p169"/>
          <p:cNvGraphicFramePr/>
          <p:nvPr/>
        </p:nvGraphicFramePr>
        <p:xfrm>
          <a:off x="4341000" y="931225"/>
          <a:ext cx="7755000" cy="471952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500" b="1">
                          <a:solidFill>
                            <a:schemeClr val="accent4"/>
                          </a:solidFill>
                        </a:rPr>
                        <a:t>              </a:t>
                      </a:r>
                      <a:endParaRPr sz="15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100">
                          <a:solidFill>
                            <a:schemeClr val="dk1"/>
                          </a:solidFill>
                        </a:rPr>
                        <a:t>Finding resources for technical research</a:t>
                      </a:r>
                      <a:endParaRPr sz="11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100">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100">
                          <a:solidFill>
                            <a:schemeClr val="dk1"/>
                          </a:solidFill>
                        </a:rPr>
                        <a:t>A research tool to find the resources available to you when undertaking technical research and learning more about a specific topic. It can share links to the basic and background information you might need, such as:</a:t>
                      </a:r>
                      <a:endParaRPr sz="1100">
                        <a:solidFill>
                          <a:schemeClr val="dk1"/>
                        </a:solidFill>
                      </a:endParaRPr>
                    </a:p>
                    <a:p>
                      <a:pPr marL="609600" lvl="0" indent="-374650" algn="l" rtl="0">
                        <a:spcBef>
                          <a:spcPts val="0"/>
                        </a:spcBef>
                        <a:spcAft>
                          <a:spcPts val="0"/>
                        </a:spcAft>
                        <a:buClr>
                          <a:schemeClr val="dk1"/>
                        </a:buClr>
                        <a:buSzPts val="1100"/>
                        <a:buChar char="●"/>
                      </a:pPr>
                      <a:r>
                        <a:rPr lang="en-GB" sz="1100">
                          <a:solidFill>
                            <a:schemeClr val="dk1"/>
                          </a:solidFill>
                        </a:rPr>
                        <a:t>General info &amp; legislation - </a:t>
                      </a:r>
                      <a:r>
                        <a:rPr lang="en-GB" sz="1100" i="1">
                          <a:solidFill>
                            <a:schemeClr val="dk1"/>
                          </a:solidFill>
                        </a:rPr>
                        <a:t>Croner-i</a:t>
                      </a:r>
                      <a:endParaRPr sz="1100" i="1">
                        <a:solidFill>
                          <a:schemeClr val="dk1"/>
                        </a:solidFill>
                      </a:endParaRPr>
                    </a:p>
                    <a:p>
                      <a:pPr marL="609600" lvl="0" indent="-374650" algn="l" rtl="0">
                        <a:spcBef>
                          <a:spcPts val="0"/>
                        </a:spcBef>
                        <a:spcAft>
                          <a:spcPts val="0"/>
                        </a:spcAft>
                        <a:buClr>
                          <a:schemeClr val="dk1"/>
                        </a:buClr>
                        <a:buSzPts val="1100"/>
                        <a:buChar char="●"/>
                      </a:pPr>
                      <a:r>
                        <a:rPr lang="en-GB" sz="1100">
                          <a:solidFill>
                            <a:schemeClr val="dk1"/>
                          </a:solidFill>
                        </a:rPr>
                        <a:t>HM Revenue &amp; Customs manuals -</a:t>
                      </a:r>
                      <a:r>
                        <a:rPr lang="en-GB" sz="1100" i="1">
                          <a:solidFill>
                            <a:schemeClr val="dk1"/>
                          </a:solidFill>
                        </a:rPr>
                        <a:t> HMRC manual site</a:t>
                      </a:r>
                      <a:endParaRPr sz="1100" i="1">
                        <a:solidFill>
                          <a:schemeClr val="dk1"/>
                        </a:solidFill>
                      </a:endParaRPr>
                    </a:p>
                    <a:p>
                      <a:pPr marL="609600" lvl="0" indent="-374650" algn="l" rtl="0">
                        <a:spcBef>
                          <a:spcPts val="0"/>
                        </a:spcBef>
                        <a:spcAft>
                          <a:spcPts val="0"/>
                        </a:spcAft>
                        <a:buClr>
                          <a:schemeClr val="dk1"/>
                        </a:buClr>
                        <a:buSzPts val="1100"/>
                        <a:buChar char="●"/>
                      </a:pPr>
                      <a:r>
                        <a:rPr lang="en-GB" sz="1100">
                          <a:solidFill>
                            <a:schemeClr val="dk1"/>
                          </a:solidFill>
                        </a:rPr>
                        <a:t>PwC technical papers</a:t>
                      </a:r>
                      <a:endParaRPr sz="1100">
                        <a:solidFill>
                          <a:schemeClr val="dk1"/>
                        </a:solidFill>
                      </a:endParaRPr>
                    </a:p>
                    <a:p>
                      <a:pPr marL="609600" lvl="0" indent="-374650" algn="l" rtl="0">
                        <a:spcBef>
                          <a:spcPts val="0"/>
                        </a:spcBef>
                        <a:spcAft>
                          <a:spcPts val="0"/>
                        </a:spcAft>
                        <a:buClr>
                          <a:schemeClr val="dk1"/>
                        </a:buClr>
                        <a:buSzPts val="1100"/>
                        <a:buChar char="●"/>
                      </a:pPr>
                      <a:r>
                        <a:rPr lang="en-GB" sz="1100">
                          <a:solidFill>
                            <a:schemeClr val="dk1"/>
                          </a:solidFill>
                        </a:rPr>
                        <a:t>Client material eg flyers etc if available, PwC Suite insights,</a:t>
                      </a:r>
                      <a:r>
                        <a:rPr lang="en-GB" sz="1100" i="1">
                          <a:solidFill>
                            <a:schemeClr val="dk1"/>
                          </a:solidFill>
                        </a:rPr>
                        <a:t> links to tech tools to help with client work eg report generators</a:t>
                      </a:r>
                      <a:endParaRPr sz="1100" i="1">
                        <a:solidFill>
                          <a:schemeClr val="dk1"/>
                        </a:solidFill>
                      </a:endParaRPr>
                    </a:p>
                    <a:p>
                      <a:pPr marL="609600" lvl="0" indent="-374650" algn="l" rtl="0">
                        <a:spcBef>
                          <a:spcPts val="0"/>
                        </a:spcBef>
                        <a:spcAft>
                          <a:spcPts val="0"/>
                        </a:spcAft>
                        <a:buClr>
                          <a:schemeClr val="dk1"/>
                        </a:buClr>
                        <a:buSzPts val="1100"/>
                        <a:buChar char="●"/>
                      </a:pPr>
                      <a:r>
                        <a:rPr lang="en-GB" sz="1100">
                          <a:solidFill>
                            <a:schemeClr val="dk1"/>
                          </a:solidFill>
                        </a:rPr>
                        <a:t>Subject matter experts ie Network leader &amp; NSL contact information</a:t>
                      </a:r>
                      <a:endParaRPr sz="11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442700">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How to use it</a:t>
                      </a:r>
                      <a:endParaRPr sz="1100">
                        <a:solidFill>
                          <a:schemeClr val="dk1"/>
                        </a:solidFill>
                      </a:endParaRPr>
                    </a:p>
                    <a:p>
                      <a:pPr marL="0" lvl="0" indent="0" algn="l" rtl="0">
                        <a:spcBef>
                          <a:spcPts val="0"/>
                        </a:spcBef>
                        <a:spcAft>
                          <a:spcPts val="0"/>
                        </a:spcAft>
                        <a:buNone/>
                      </a:pPr>
                      <a:r>
                        <a:rPr lang="en-GB" sz="1100">
                          <a:solidFill>
                            <a:schemeClr val="dk1"/>
                          </a:solidFill>
                        </a:rPr>
                        <a:t>Tax bot can be found in </a:t>
                      </a:r>
                      <a:r>
                        <a:rPr lang="en-GB" sz="1100" b="1"/>
                        <a:t>Google Chat </a:t>
                      </a:r>
                      <a:r>
                        <a:rPr lang="en-GB" sz="1100"/>
                        <a:t>by searching for Tax Bot and is called Tax Bot_UK. </a:t>
                      </a:r>
                      <a:r>
                        <a:rPr lang="en-GB" sz="1100">
                          <a:solidFill>
                            <a:schemeClr val="dk1"/>
                          </a:solidFill>
                        </a:rPr>
                        <a:t>It can be communicated with in the same way as a regular conversation with a colleague.</a:t>
                      </a:r>
                      <a:endParaRPr sz="1100">
                        <a:solidFill>
                          <a:schemeClr val="dk1"/>
                        </a:solidFill>
                      </a:endParaRPr>
                    </a:p>
                    <a:p>
                      <a:pPr marL="0" lvl="0" indent="0" algn="l" rtl="0">
                        <a:spcBef>
                          <a:spcPts val="0"/>
                        </a:spcBef>
                        <a:spcAft>
                          <a:spcPts val="0"/>
                        </a:spcAft>
                        <a:buNone/>
                      </a:pPr>
                      <a:r>
                        <a:rPr lang="en-GB" sz="1100">
                          <a:solidFill>
                            <a:schemeClr val="dk1"/>
                          </a:solidFill>
                        </a:rPr>
                        <a:t>If you type 'suggestion' into the Tax Bot search bar, you can suggest topics and report broken links.</a:t>
                      </a:r>
                      <a:endParaRPr sz="1100">
                        <a:solidFill>
                          <a:schemeClr val="dk1"/>
                        </a:solidFill>
                      </a:endParaRPr>
                    </a:p>
                    <a:p>
                      <a:pPr marL="0" lvl="0" indent="0" algn="l" rtl="0">
                        <a:spcBef>
                          <a:spcPts val="0"/>
                        </a:spcBef>
                        <a:spcAft>
                          <a:spcPts val="0"/>
                        </a:spcAft>
                        <a:buNone/>
                      </a:pPr>
                      <a:endParaRPr sz="1100">
                        <a:solidFill>
                          <a:schemeClr val="dk1"/>
                        </a:solidFill>
                      </a:endParaRPr>
                    </a:p>
                    <a:p>
                      <a:pPr marL="609600" lvl="0" indent="-374650" algn="l" rtl="0">
                        <a:spcBef>
                          <a:spcPts val="0"/>
                        </a:spcBef>
                        <a:spcAft>
                          <a:spcPts val="0"/>
                        </a:spcAft>
                        <a:buClr>
                          <a:schemeClr val="dk1"/>
                        </a:buClr>
                        <a:buSzPts val="1100"/>
                        <a:buChar char="●"/>
                      </a:pPr>
                      <a:r>
                        <a:rPr lang="en-GB" sz="1100" b="1" u="sng">
                          <a:solidFill>
                            <a:schemeClr val="hlink"/>
                          </a:solidFill>
                          <a:hlinkClick r:id="rId3"/>
                        </a:rPr>
                        <a:t>Demo Video</a:t>
                      </a:r>
                      <a:endParaRPr sz="1100" b="1">
                        <a:solidFill>
                          <a:schemeClr val="dk1"/>
                        </a:solidFill>
                      </a:endParaRPr>
                    </a:p>
                    <a:p>
                      <a:pPr marL="609600" lvl="0" indent="-374650" algn="l" rtl="0">
                        <a:spcBef>
                          <a:spcPts val="0"/>
                        </a:spcBef>
                        <a:spcAft>
                          <a:spcPts val="0"/>
                        </a:spcAft>
                        <a:buClr>
                          <a:schemeClr val="dk1"/>
                        </a:buClr>
                        <a:buSzPts val="1100"/>
                        <a:buChar char="●"/>
                      </a:pPr>
                      <a:r>
                        <a:rPr lang="en-GB" sz="1100" b="1" u="sng">
                          <a:solidFill>
                            <a:schemeClr val="hlink"/>
                          </a:solidFill>
                          <a:hlinkClick r:id="rId4"/>
                        </a:rPr>
                        <a:t>Hints and Tips</a:t>
                      </a:r>
                      <a:endParaRPr sz="11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609600" lvl="0" indent="-374650" algn="l" rtl="0">
                        <a:spcBef>
                          <a:spcPts val="0"/>
                        </a:spcBef>
                        <a:spcAft>
                          <a:spcPts val="0"/>
                        </a:spcAft>
                        <a:buClr>
                          <a:schemeClr val="dk1"/>
                        </a:buClr>
                        <a:buSzPts val="1100"/>
                        <a:buChar char="●"/>
                      </a:pPr>
                      <a:r>
                        <a:rPr lang="en-GB" sz="1100" b="1" u="sng">
                          <a:solidFill>
                            <a:schemeClr val="hlink"/>
                          </a:solidFill>
                          <a:highlight>
                            <a:srgbClr val="FFFFFF"/>
                          </a:highlight>
                          <a:hlinkClick r:id="rId5"/>
                        </a:rPr>
                        <a:t>sophie.a.hughes@pwc.com</a:t>
                      </a:r>
                      <a:endParaRPr sz="1100" b="1">
                        <a:solidFill>
                          <a:schemeClr val="dk1"/>
                        </a:solidFill>
                        <a:highlight>
                          <a:srgbClr val="FFFFFF"/>
                        </a:highlight>
                      </a:endParaRPr>
                    </a:p>
                    <a:p>
                      <a:pPr marL="609600" lvl="0" indent="0" algn="l" rtl="0">
                        <a:spcBef>
                          <a:spcPts val="0"/>
                        </a:spcBef>
                        <a:spcAft>
                          <a:spcPts val="0"/>
                        </a:spcAft>
                        <a:buNone/>
                      </a:pPr>
                      <a:endParaRPr sz="1100">
                        <a:solidFill>
                          <a:schemeClr val="dk1"/>
                        </a:solidFill>
                        <a:highlight>
                          <a:srgbClr val="FFFFFF"/>
                        </a:high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5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609600" lvl="0" indent="-374650" algn="l" rtl="0">
                        <a:spcBef>
                          <a:spcPts val="0"/>
                        </a:spcBef>
                        <a:spcAft>
                          <a:spcPts val="0"/>
                        </a:spcAft>
                        <a:buClr>
                          <a:schemeClr val="dk1"/>
                        </a:buClr>
                        <a:buSzPts val="1100"/>
                        <a:buChar char="●"/>
                      </a:pPr>
                      <a:r>
                        <a:rPr lang="en-GB" sz="1100" b="1" u="sng">
                          <a:solidFill>
                            <a:schemeClr val="hlink"/>
                          </a:solidFill>
                          <a:hlinkClick r:id="rId6"/>
                        </a:rPr>
                        <a:t>Tax Bot</a:t>
                      </a:r>
                      <a:endParaRPr sz="1100" b="1">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1946" name="Google Shape;1946;p169"/>
          <p:cNvSpPr/>
          <p:nvPr/>
        </p:nvSpPr>
        <p:spPr>
          <a:xfrm>
            <a:off x="4414198" y="1076422"/>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947" name="Google Shape;1947;p169"/>
          <p:cNvSpPr/>
          <p:nvPr/>
        </p:nvSpPr>
        <p:spPr>
          <a:xfrm>
            <a:off x="4414343" y="1826022"/>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1948" name="Google Shape;1948;p169"/>
          <p:cNvSpPr/>
          <p:nvPr/>
        </p:nvSpPr>
        <p:spPr>
          <a:xfrm>
            <a:off x="4413555" y="34972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000000"/>
              </a:solidFill>
              <a:latin typeface="Arial"/>
              <a:ea typeface="Arial"/>
              <a:cs typeface="Arial"/>
              <a:sym typeface="Arial"/>
            </a:endParaRPr>
          </a:p>
        </p:txBody>
      </p:sp>
      <p:sp>
        <p:nvSpPr>
          <p:cNvPr id="1949" name="Google Shape;1949;p169"/>
          <p:cNvSpPr/>
          <p:nvPr/>
        </p:nvSpPr>
        <p:spPr>
          <a:xfrm>
            <a:off x="7990547" y="494041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1950" name="Google Shape;1950;p169"/>
          <p:cNvSpPr/>
          <p:nvPr/>
        </p:nvSpPr>
        <p:spPr>
          <a:xfrm>
            <a:off x="4413581" y="494043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
        <p:nvSpPr>
          <p:cNvPr id="1951" name="Google Shape;1951;p169"/>
          <p:cNvSpPr/>
          <p:nvPr/>
        </p:nvSpPr>
        <p:spPr>
          <a:xfrm>
            <a:off x="76200" y="4593558"/>
            <a:ext cx="3240000" cy="527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900" b="1"/>
              <a:t>Time saver</a:t>
            </a:r>
            <a:endParaRPr sz="1900" b="1"/>
          </a:p>
        </p:txBody>
      </p:sp>
      <p:sp>
        <p:nvSpPr>
          <p:cNvPr id="1952" name="Google Shape;1952;p169"/>
          <p:cNvSpPr/>
          <p:nvPr/>
        </p:nvSpPr>
        <p:spPr>
          <a:xfrm>
            <a:off x="76200" y="5213850"/>
            <a:ext cx="2520000" cy="527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500"/>
              <a:buFont typeface="Arial"/>
              <a:buNone/>
            </a:pPr>
            <a:r>
              <a:rPr lang="en-GB" sz="1900" b="1">
                <a:solidFill>
                  <a:schemeClr val="dk1"/>
                </a:solidFill>
              </a:rPr>
              <a:t>Easy to use</a:t>
            </a:r>
            <a:endParaRPr sz="1200">
              <a:highlight>
                <a:schemeClr val="accent4"/>
              </a:highlight>
            </a:endParaRPr>
          </a:p>
        </p:txBody>
      </p:sp>
      <p:sp>
        <p:nvSpPr>
          <p:cNvPr id="1953" name="Google Shape;1953;p169"/>
          <p:cNvSpPr/>
          <p:nvPr/>
        </p:nvSpPr>
        <p:spPr>
          <a:xfrm>
            <a:off x="76200" y="5834175"/>
            <a:ext cx="1800000" cy="5271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500"/>
              <a:buFont typeface="Arial"/>
              <a:buNone/>
            </a:pPr>
            <a:r>
              <a:rPr lang="en-GB" sz="1900" b="1">
                <a:solidFill>
                  <a:schemeClr val="dk1"/>
                </a:solidFill>
              </a:rPr>
              <a:t>Efficient</a:t>
            </a:r>
            <a:endParaRPr sz="1900" b="1">
              <a:solidFill>
                <a:schemeClr val="dk1"/>
              </a:solidFill>
            </a:endParaRPr>
          </a:p>
        </p:txBody>
      </p:sp>
      <p:sp>
        <p:nvSpPr>
          <p:cNvPr id="1954" name="Google Shape;1954;p169"/>
          <p:cNvSpPr/>
          <p:nvPr/>
        </p:nvSpPr>
        <p:spPr>
          <a:xfrm>
            <a:off x="11263025" y="6513800"/>
            <a:ext cx="664800" cy="1977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IE&amp;E</a:t>
            </a:r>
            <a:endParaRPr sz="1100" b="1">
              <a:solidFill>
                <a:schemeClr val="dk1"/>
              </a:solidFill>
            </a:endParaRPr>
          </a:p>
        </p:txBody>
      </p:sp>
      <p:sp>
        <p:nvSpPr>
          <p:cNvPr id="1955" name="Google Shape;1955;p169"/>
          <p:cNvSpPr/>
          <p:nvPr/>
        </p:nvSpPr>
        <p:spPr>
          <a:xfrm>
            <a:off x="10050725" y="6513800"/>
            <a:ext cx="1115100" cy="1977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chemeClr val="dk1"/>
                </a:solidFill>
              </a:rPr>
              <a:t>Internal</a:t>
            </a:r>
            <a:endParaRPr sz="1100" b="1">
              <a:solidFill>
                <a:schemeClr val="dk1"/>
              </a:solidFill>
            </a:endParaRPr>
          </a:p>
        </p:txBody>
      </p:sp>
      <p:sp>
        <p:nvSpPr>
          <p:cNvPr id="1956" name="Google Shape;1956;p169"/>
          <p:cNvSpPr txBox="1"/>
          <p:nvPr/>
        </p:nvSpPr>
        <p:spPr>
          <a:xfrm>
            <a:off x="67400" y="64675"/>
            <a:ext cx="12062100" cy="415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7" action="ppaction://hlinksldjump"/>
              </a:rPr>
              <a:t>Introduction</a:t>
            </a:r>
            <a:r>
              <a:rPr lang="en-GB" sz="1200" b="1">
                <a:solidFill>
                  <a:schemeClr val="dk1"/>
                </a:solidFill>
              </a:rPr>
              <a:t>┃</a:t>
            </a:r>
            <a:r>
              <a:rPr lang="en-GB" sz="1200" b="1" u="sng">
                <a:solidFill>
                  <a:schemeClr val="hlink"/>
                </a:solidFill>
                <a:hlinkClick r:id="rId8" action="ppaction://hlinksldjump"/>
              </a:rPr>
              <a:t>Contents</a:t>
            </a:r>
            <a:r>
              <a:rPr lang="en-GB" sz="1200" b="1"/>
              <a:t>┃</a:t>
            </a:r>
            <a:r>
              <a:rPr lang="en-GB" sz="1200" b="1" u="sng">
                <a:solidFill>
                  <a:schemeClr val="hlink"/>
                </a:solidFill>
                <a:hlinkClick r:id="rId9" action="ppaction://hlinksldjump"/>
              </a:rPr>
              <a:t>Business Development</a:t>
            </a:r>
            <a:r>
              <a:rPr lang="en-GB" sz="1200" b="1">
                <a:solidFill>
                  <a:schemeClr val="dk1"/>
                </a:solidFill>
              </a:rPr>
              <a:t>┃</a:t>
            </a:r>
            <a:r>
              <a:rPr lang="en-GB" sz="1200" b="1" u="sng">
                <a:solidFill>
                  <a:schemeClr val="hlink"/>
                </a:solidFill>
                <a:hlinkClick r:id="rId10" action="ppaction://hlinksldjump"/>
              </a:rPr>
              <a:t>Propose</a:t>
            </a:r>
            <a:r>
              <a:rPr lang="en-GB" sz="1200" b="1">
                <a:solidFill>
                  <a:schemeClr val="dk1"/>
                </a:solidFill>
              </a:rPr>
              <a:t>┃</a:t>
            </a:r>
            <a:r>
              <a:rPr lang="en-GB" sz="1200" b="1" u="sng">
                <a:solidFill>
                  <a:schemeClr val="hlink"/>
                </a:solidFill>
                <a:hlinkClick r:id="rId11" action="ppaction://hlinksldjump"/>
              </a:rPr>
              <a:t>Deliver</a:t>
            </a:r>
            <a:r>
              <a:rPr lang="en-GB" sz="1200" b="1">
                <a:solidFill>
                  <a:schemeClr val="dk1"/>
                </a:solidFill>
              </a:rPr>
              <a:t>┃</a:t>
            </a:r>
            <a:r>
              <a:rPr lang="en-GB" sz="1200" b="1" u="sng">
                <a:solidFill>
                  <a:schemeClr val="hlink"/>
                </a:solidFill>
                <a:hlinkClick r:id="rId12" action="ppaction://hlinksldjump"/>
              </a:rPr>
              <a:t>Other</a:t>
            </a:r>
            <a:r>
              <a:rPr lang="en-GB" sz="1500" b="1"/>
              <a:t>  </a:t>
            </a:r>
            <a:endParaRPr sz="1500" b="1"/>
          </a:p>
        </p:txBody>
      </p:sp>
      <p:pic>
        <p:nvPicPr>
          <p:cNvPr id="1957" name="Google Shape;1957;p169"/>
          <p:cNvPicPr preferRelativeResize="0"/>
          <p:nvPr/>
        </p:nvPicPr>
        <p:blipFill rotWithShape="1">
          <a:blip r:embed="rId13">
            <a:alphaModFix/>
          </a:blip>
          <a:srcRect l="3876" r="9983"/>
          <a:stretch/>
        </p:blipFill>
        <p:spPr>
          <a:xfrm>
            <a:off x="283900" y="2149183"/>
            <a:ext cx="3151715" cy="77025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961"/>
        <p:cNvGrpSpPr/>
        <p:nvPr/>
      </p:nvGrpSpPr>
      <p:grpSpPr>
        <a:xfrm>
          <a:off x="0" y="0"/>
          <a:ext cx="0" cy="0"/>
          <a:chOff x="0" y="0"/>
          <a:chExt cx="0" cy="0"/>
        </a:xfrm>
      </p:grpSpPr>
      <p:sp>
        <p:nvSpPr>
          <p:cNvPr id="1962" name="Google Shape;1962;p170"/>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p>
            <a:pPr marL="0" marR="0" lvl="0" indent="0" algn="l" rtl="0">
              <a:lnSpc>
                <a:spcPct val="85000"/>
              </a:lnSpc>
              <a:spcBef>
                <a:spcPts val="0"/>
              </a:spcBef>
              <a:spcAft>
                <a:spcPts val="0"/>
              </a:spcAft>
              <a:buClr>
                <a:schemeClr val="lt1"/>
              </a:buClr>
              <a:buSzPts val="5800"/>
              <a:buFont typeface="Georgia"/>
              <a:buNone/>
            </a:pPr>
            <a:r>
              <a:rPr lang="en-GB" sz="5800" b="0" i="0" u="none" strike="noStrike" cap="none">
                <a:solidFill>
                  <a:schemeClr val="lt1"/>
                </a:solidFill>
                <a:latin typeface="Georgia"/>
                <a:ea typeface="Georgia"/>
                <a:cs typeface="Georgia"/>
                <a:sym typeface="Georgia"/>
              </a:rPr>
              <a:t>Thank you</a:t>
            </a:r>
            <a:endParaRPr/>
          </a:p>
        </p:txBody>
      </p:sp>
      <p:sp>
        <p:nvSpPr>
          <p:cNvPr id="1963" name="Google Shape;1963;p170"/>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b="0" i="0" u="none" strike="noStrike" cap="none">
                <a:solidFill>
                  <a:schemeClr val="lt1"/>
                </a:solidFill>
                <a:latin typeface="Arial"/>
                <a:ea typeface="Arial"/>
                <a:cs typeface="Arial"/>
                <a:sym typeface="Arial"/>
              </a:rPr>
              <a:t>© 202</a:t>
            </a:r>
            <a:r>
              <a:rPr lang="en-GB"/>
              <a:t>2</a:t>
            </a:r>
            <a:r>
              <a:rPr lang="en-GB" sz="1200" b="0" i="0" u="none" strike="noStrike" cap="none">
                <a:solidFill>
                  <a:schemeClr val="lt1"/>
                </a:solidFill>
                <a:latin typeface="Arial"/>
                <a:ea typeface="Arial"/>
                <a:cs typeface="Arial"/>
                <a:sym typeface="Arial"/>
              </a:rPr>
              <a:t> PwC. All rights reserved. Not for further distribution without the permission of PwC. “PwC” refers to the network of member firms of PricewaterhouseCoopers International Limited (PwCIL), or, as the context requires, individual member firms of the PwC network. Each member firm is a separate legal entity and does not act as agent of PwCIL or any other member firm. PwCIL does not provide any services to clients. PwCIL is not responsible or liable for the acts or omissions of any of its member firms nor can it control the exercise of their professional judgment or bind them in any way. No member firm is responsible or liable for the acts or omissions of any other member firm nor can it control the exercise of another member firm’s professional judgment or bind another member firm or PwCIL in any way.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p113"/>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3200"/>
              <a:buFont typeface="Georgia"/>
              <a:buNone/>
            </a:pPr>
            <a:r>
              <a:rPr lang="en-GB" b="1">
                <a:latin typeface="Arial"/>
                <a:ea typeface="Arial"/>
                <a:cs typeface="Arial"/>
                <a:sym typeface="Arial"/>
              </a:rPr>
              <a:t>TP Reporting Suite</a:t>
            </a:r>
            <a:endParaRPr b="1">
              <a:latin typeface="Arial"/>
              <a:ea typeface="Arial"/>
              <a:cs typeface="Arial"/>
              <a:sym typeface="Arial"/>
            </a:endParaRPr>
          </a:p>
        </p:txBody>
      </p:sp>
      <p:graphicFrame>
        <p:nvGraphicFramePr>
          <p:cNvPr id="816" name="Google Shape;816;p113"/>
          <p:cNvGraphicFramePr/>
          <p:nvPr/>
        </p:nvGraphicFramePr>
        <p:xfrm>
          <a:off x="4341000" y="931225"/>
          <a:ext cx="7755000" cy="4587750"/>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sz="1000" b="1">
                          <a:solidFill>
                            <a:schemeClr val="accent4"/>
                          </a:solidFill>
                        </a:rPr>
                        <a:t>              </a:t>
                      </a: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The Challenge</a:t>
                      </a:r>
                      <a:endParaRPr sz="1000" b="1">
                        <a:solidFill>
                          <a:schemeClr val="accent4"/>
                        </a:solidFill>
                      </a:endParaRPr>
                    </a:p>
                    <a:p>
                      <a:pPr marL="0" lvl="0" indent="0" algn="l" rtl="0">
                        <a:spcBef>
                          <a:spcPts val="0"/>
                        </a:spcBef>
                        <a:spcAft>
                          <a:spcPts val="0"/>
                        </a:spcAft>
                        <a:buNone/>
                      </a:pPr>
                      <a:r>
                        <a:rPr lang="en-GB" sz="1000">
                          <a:solidFill>
                            <a:schemeClr val="dk1"/>
                          </a:solidFill>
                        </a:rPr>
                        <a:t>Delivering large documentation projects in a tech enabled way.</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Our Solution</a:t>
                      </a:r>
                      <a:endParaRPr sz="1000" b="1">
                        <a:solidFill>
                          <a:schemeClr val="accent4"/>
                        </a:solidFill>
                      </a:endParaRPr>
                    </a:p>
                    <a:p>
                      <a:pPr marL="0" lvl="0" indent="0" algn="l" rtl="0">
                        <a:spcBef>
                          <a:spcPts val="0"/>
                        </a:spcBef>
                        <a:spcAft>
                          <a:spcPts val="0"/>
                        </a:spcAft>
                        <a:buNone/>
                      </a:pPr>
                      <a:r>
                        <a:rPr lang="en-GB" sz="1000">
                          <a:solidFill>
                            <a:schemeClr val="dk1"/>
                          </a:solidFill>
                        </a:rPr>
                        <a:t>TP Reports is PwC’s shared web-based platform to make preparing TP documentation efficient, accurate, and scalable</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478250">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000" b="1">
                          <a:solidFill>
                            <a:schemeClr val="accent4"/>
                          </a:solidFill>
                        </a:rPr>
                        <a:t>Key tool features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Reports - web-based platform for preparing Master File and individual TP reports, including powerful modules for you and PwC teams to share information and review and edit reports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Data collection (DCT) - create custom Excel collection files to work with Engagement Centre / R&amp;Q / Email for consolidating client responses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Data Hub Importer (TPDHi) - importing client ERP and Transactional data into a flexible data model for analysis.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Data Hub Vizualiser (TPDHV) - Visualise your imported client data from the Data Hub Importer.</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0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Contact</a:t>
                      </a:r>
                      <a:endParaRPr sz="1000" b="1">
                        <a:solidFill>
                          <a:schemeClr val="accent4"/>
                        </a:solidFill>
                      </a:endParaRPr>
                    </a:p>
                    <a:p>
                      <a:pPr marL="0" lvl="0" indent="0" algn="l" rtl="0">
                        <a:spcBef>
                          <a:spcPts val="0"/>
                        </a:spcBef>
                        <a:spcAft>
                          <a:spcPts val="0"/>
                        </a:spcAft>
                        <a:buNone/>
                      </a:pPr>
                      <a:r>
                        <a:rPr lang="en-GB" sz="1000" b="1" u="sng">
                          <a:solidFill>
                            <a:schemeClr val="accent1"/>
                          </a:solidFill>
                          <a:highlight>
                            <a:schemeClr val="lt1"/>
                          </a:highlight>
                          <a:latin typeface="Roboto"/>
                          <a:ea typeface="Roboto"/>
                          <a:cs typeface="Roboto"/>
                          <a:sym typeface="Roboto"/>
                          <a:hlinkClick r:id="rId3">
                            <a:extLst>
                              <a:ext uri="{A12FA001-AC4F-418D-AE19-62706E023703}">
                                <ahyp:hlinkClr xmlns:ahyp="http://schemas.microsoft.com/office/drawing/2018/hyperlinkcolor" val="tx"/>
                              </a:ext>
                            </a:extLst>
                          </a:hlinkClick>
                        </a:rPr>
                        <a:t>david.oak@pwc.com</a:t>
                      </a:r>
                      <a:endParaRPr sz="100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r>
                        <a:rPr lang="en-GB" sz="1000" b="1" u="sng">
                          <a:solidFill>
                            <a:schemeClr val="accent1"/>
                          </a:solidFill>
                          <a:highlight>
                            <a:schemeClr val="lt1"/>
                          </a:highlight>
                          <a:latin typeface="Roboto"/>
                          <a:ea typeface="Roboto"/>
                          <a:cs typeface="Roboto"/>
                          <a:sym typeface="Roboto"/>
                          <a:hlinkClick r:id="rId4">
                            <a:extLst>
                              <a:ext uri="{A12FA001-AC4F-418D-AE19-62706E023703}">
                                <ahyp:hlinkClr xmlns:ahyp="http://schemas.microsoft.com/office/drawing/2018/hyperlinkcolor" val="tx"/>
                              </a:ext>
                            </a:extLst>
                          </a:hlinkClick>
                        </a:rPr>
                        <a:t>hannah.l.owen@pwc.com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5"/>
                        </a:rPr>
                        <a:t>caoilin.kearns@pwc.com</a:t>
                      </a:r>
                      <a:r>
                        <a:rPr lang="en-GB" sz="1000" b="1">
                          <a:solidFill>
                            <a:schemeClr val="accent4"/>
                          </a:solidFill>
                          <a:highlight>
                            <a:srgbClr val="FFFFFF"/>
                          </a:highlight>
                          <a:latin typeface="Roboto"/>
                          <a:ea typeface="Roboto"/>
                          <a:cs typeface="Roboto"/>
                          <a:sym typeface="Roboto"/>
                        </a:rPr>
                        <a:t> </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r>
                        <a:rPr lang="en-GB" sz="1000" b="1" u="sng">
                          <a:solidFill>
                            <a:schemeClr val="hlink"/>
                          </a:solidFill>
                          <a:highlight>
                            <a:srgbClr val="FFFFFF"/>
                          </a:highlight>
                          <a:latin typeface="Roboto"/>
                          <a:ea typeface="Roboto"/>
                          <a:cs typeface="Roboto"/>
                          <a:sym typeface="Roboto"/>
                          <a:hlinkClick r:id="rId6"/>
                        </a:rPr>
                        <a:t>fernando.lopez@pwc.com</a:t>
                      </a:r>
                      <a:endParaRPr sz="1000" b="1">
                        <a:solidFill>
                          <a:schemeClr val="accent4"/>
                        </a:solidFill>
                        <a:highlight>
                          <a:srgbClr val="FFFFFF"/>
                        </a:highlight>
                        <a:latin typeface="Roboto"/>
                        <a:ea typeface="Roboto"/>
                        <a:cs typeface="Roboto"/>
                        <a:sym typeface="Roboto"/>
                      </a:endParaRPr>
                    </a:p>
                    <a:p>
                      <a:pPr marL="0" lvl="0" indent="0" algn="l" rtl="0">
                        <a:spcBef>
                          <a:spcPts val="0"/>
                        </a:spcBef>
                        <a:spcAft>
                          <a:spcPts val="0"/>
                        </a:spcAft>
                        <a:buNone/>
                      </a:pPr>
                      <a:endParaRPr sz="1000" b="1">
                        <a:solidFill>
                          <a:schemeClr val="accent4"/>
                        </a:solidFill>
                        <a:highlight>
                          <a:srgbClr val="FFFFFF"/>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sz="100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000" b="1">
                          <a:solidFill>
                            <a:schemeClr val="accent4"/>
                          </a:solidFill>
                        </a:rPr>
                        <a:t>Important links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7"/>
                        </a:rPr>
                        <a:t>Marketing slides</a:t>
                      </a:r>
                      <a:endParaRPr sz="1000" b="1">
                        <a:solidFill>
                          <a:schemeClr val="accent4"/>
                        </a:solidFill>
                      </a:endParaRPr>
                    </a:p>
                    <a:p>
                      <a:pPr marL="457200" lvl="0" indent="-292100" algn="l" rtl="0">
                        <a:spcBef>
                          <a:spcPts val="0"/>
                        </a:spcBef>
                        <a:spcAft>
                          <a:spcPts val="0"/>
                        </a:spcAft>
                        <a:buClr>
                          <a:schemeClr val="dk1"/>
                        </a:buClr>
                        <a:buSzPts val="1000"/>
                        <a:buChar char="●"/>
                      </a:pPr>
                      <a:r>
                        <a:rPr lang="en-GB" sz="1000">
                          <a:solidFill>
                            <a:schemeClr val="dk1"/>
                          </a:solidFill>
                        </a:rPr>
                        <a:t>Guidance on </a:t>
                      </a:r>
                      <a:r>
                        <a:rPr lang="en-GB" sz="1000" b="1" u="sng">
                          <a:solidFill>
                            <a:schemeClr val="hlink"/>
                          </a:solidFill>
                          <a:hlinkClick r:id="rId8"/>
                        </a:rPr>
                        <a:t>preparing reports</a:t>
                      </a:r>
                      <a:r>
                        <a:rPr lang="en-GB" sz="1000" b="1" u="sng">
                          <a:solidFill>
                            <a:schemeClr val="hlink"/>
                          </a:solidFill>
                        </a:rPr>
                        <a:t> </a:t>
                      </a:r>
                      <a:r>
                        <a:rPr lang="en-GB" sz="1000">
                          <a:solidFill>
                            <a:schemeClr val="dk1"/>
                          </a:solidFill>
                        </a:rPr>
                        <a:t>and</a:t>
                      </a:r>
                      <a:r>
                        <a:rPr lang="en-GB" sz="1000" b="1" u="sng">
                          <a:solidFill>
                            <a:schemeClr val="hlink"/>
                          </a:solidFill>
                        </a:rPr>
                        <a:t> </a:t>
                      </a:r>
                      <a:r>
                        <a:rPr lang="en-GB" sz="1000" b="1" u="sng">
                          <a:solidFill>
                            <a:schemeClr val="hlink"/>
                          </a:solidFill>
                          <a:hlinkClick r:id="rId9"/>
                        </a:rPr>
                        <a:t>connecting TPI data</a:t>
                      </a:r>
                      <a:endParaRPr sz="1000" b="1" u="sng">
                        <a:solidFill>
                          <a:schemeClr val="hlink"/>
                        </a:solidFill>
                      </a:endParaRPr>
                    </a:p>
                    <a:p>
                      <a:pPr marL="457200" lvl="0" indent="-292100" algn="l" rtl="0">
                        <a:spcBef>
                          <a:spcPts val="0"/>
                        </a:spcBef>
                        <a:spcAft>
                          <a:spcPts val="0"/>
                        </a:spcAft>
                        <a:buClr>
                          <a:schemeClr val="dk1"/>
                        </a:buClr>
                        <a:buSzPts val="1000"/>
                        <a:buChar char="●"/>
                      </a:pPr>
                      <a:r>
                        <a:rPr lang="en-GB" sz="1000" b="1" u="sng">
                          <a:solidFill>
                            <a:schemeClr val="hlink"/>
                          </a:solidFill>
                          <a:hlinkClick r:id="rId10"/>
                        </a:rPr>
                        <a:t>Beta TP Reports tool</a:t>
                      </a:r>
                      <a:endParaRPr sz="1000" b="1" u="sng">
                        <a:solidFill>
                          <a:schemeClr val="hlink"/>
                        </a:solidFill>
                      </a:endParaRPr>
                    </a:p>
                    <a:p>
                      <a:pPr marL="457200" lvl="0" indent="-292100" algn="l" rtl="0">
                        <a:spcBef>
                          <a:spcPts val="0"/>
                        </a:spcBef>
                        <a:spcAft>
                          <a:spcPts val="0"/>
                        </a:spcAft>
                        <a:buClr>
                          <a:schemeClr val="dk1"/>
                        </a:buClr>
                        <a:buSzPts val="1000"/>
                        <a:buChar char="●"/>
                      </a:pPr>
                      <a:r>
                        <a:rPr lang="en-GB" sz="1000" b="1" u="sng">
                          <a:solidFill>
                            <a:schemeClr val="hlink"/>
                          </a:solidFill>
                        </a:rPr>
                        <a:t>T</a:t>
                      </a:r>
                      <a:r>
                        <a:rPr lang="en-GB" sz="1000" b="1" u="sng">
                          <a:solidFill>
                            <a:schemeClr val="hlink"/>
                          </a:solidFill>
                          <a:hlinkClick r:id="rId11"/>
                        </a:rPr>
                        <a:t>raining site</a:t>
                      </a:r>
                      <a:r>
                        <a:rPr lang="en-GB" sz="1000" b="1" u="sng">
                          <a:solidFill>
                            <a:schemeClr val="hlink"/>
                          </a:solidFill>
                        </a:rPr>
                        <a:t> </a:t>
                      </a:r>
                      <a:endParaRPr sz="1000" b="1" u="sng">
                        <a:solidFill>
                          <a:schemeClr val="hlink"/>
                        </a:solidFill>
                      </a:endParaRPr>
                    </a:p>
                    <a:p>
                      <a:pPr marL="457200" lvl="0" indent="-292100" algn="l" rtl="0">
                        <a:spcBef>
                          <a:spcPts val="0"/>
                        </a:spcBef>
                        <a:spcAft>
                          <a:spcPts val="0"/>
                        </a:spcAft>
                        <a:buClr>
                          <a:schemeClr val="hlink"/>
                        </a:buClr>
                        <a:buSzPts val="1000"/>
                        <a:buChar char="●"/>
                      </a:pPr>
                      <a:r>
                        <a:rPr lang="en-GB" sz="1000" b="1" u="sng">
                          <a:solidFill>
                            <a:schemeClr val="accent1"/>
                          </a:solidFill>
                          <a:hlinkClick r:id="rId12">
                            <a:extLst>
                              <a:ext uri="{A12FA001-AC4F-418D-AE19-62706E023703}">
                                <ahyp:hlinkClr xmlns:ahyp="http://schemas.microsoft.com/office/drawing/2018/hyperlinkcolor" val="tx"/>
                              </a:ext>
                            </a:extLst>
                          </a:hlinkClick>
                        </a:rPr>
                        <a:t>Data Hub Visualizer (TPDHv) tool</a:t>
                      </a:r>
                      <a:endParaRPr sz="1000" b="1" u="sng">
                        <a:solidFill>
                          <a:schemeClr val="hlink"/>
                        </a:solidFill>
                      </a:endParaRPr>
                    </a:p>
                    <a:p>
                      <a:pPr marL="457200" lvl="0" indent="-292100" algn="l" rtl="0">
                        <a:spcBef>
                          <a:spcPts val="0"/>
                        </a:spcBef>
                        <a:spcAft>
                          <a:spcPts val="0"/>
                        </a:spcAft>
                        <a:buClr>
                          <a:schemeClr val="hlink"/>
                        </a:buClr>
                        <a:buSzPts val="1000"/>
                        <a:buChar char="●"/>
                      </a:pPr>
                      <a:r>
                        <a:rPr lang="en-GB" sz="1000" b="1" u="sng">
                          <a:solidFill>
                            <a:schemeClr val="accent1"/>
                          </a:solidFill>
                          <a:hlinkClick r:id="rId13">
                            <a:extLst>
                              <a:ext uri="{A12FA001-AC4F-418D-AE19-62706E023703}">
                                <ahyp:hlinkClr xmlns:ahyp="http://schemas.microsoft.com/office/drawing/2018/hyperlinkcolor" val="tx"/>
                              </a:ext>
                            </a:extLst>
                          </a:hlinkClick>
                        </a:rPr>
                        <a:t>Data Collection Tool</a:t>
                      </a:r>
                      <a:endParaRPr sz="1000" b="1" u="sng">
                        <a:solidFill>
                          <a:schemeClr val="hlink"/>
                        </a:solidFill>
                      </a:endParaRPr>
                    </a:p>
                    <a:p>
                      <a:pPr marL="457200" lvl="0" indent="-292100" algn="l" rtl="0">
                        <a:spcBef>
                          <a:spcPts val="0"/>
                        </a:spcBef>
                        <a:spcAft>
                          <a:spcPts val="0"/>
                        </a:spcAft>
                        <a:buClr>
                          <a:schemeClr val="hlink"/>
                        </a:buClr>
                        <a:buSzPts val="1000"/>
                        <a:buChar char="●"/>
                      </a:pPr>
                      <a:r>
                        <a:rPr lang="en-GB" sz="1000" b="1" u="sng">
                          <a:solidFill>
                            <a:schemeClr val="accent1"/>
                          </a:solidFill>
                          <a:hlinkClick r:id="rId14">
                            <a:extLst>
                              <a:ext uri="{A12FA001-AC4F-418D-AE19-62706E023703}">
                                <ahyp:hlinkClr xmlns:ahyp="http://schemas.microsoft.com/office/drawing/2018/hyperlinkcolor" val="tx"/>
                              </a:ext>
                            </a:extLst>
                          </a:hlinkClick>
                        </a:rPr>
                        <a:t>Data Hub Importer (TPDHi) tool</a:t>
                      </a:r>
                      <a:endParaRPr sz="1000" b="1" u="sng">
                        <a:solidFill>
                          <a:schemeClr val="hlink"/>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817" name="Google Shape;817;p113"/>
          <p:cNvGrpSpPr/>
          <p:nvPr/>
        </p:nvGrpSpPr>
        <p:grpSpPr>
          <a:xfrm>
            <a:off x="4413548" y="1076422"/>
            <a:ext cx="3954405" cy="3537776"/>
            <a:chOff x="4419598" y="1608497"/>
            <a:chExt cx="3954405" cy="3537776"/>
          </a:xfrm>
        </p:grpSpPr>
        <p:sp>
          <p:nvSpPr>
            <p:cNvPr id="818" name="Google Shape;818;p113"/>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19" name="Google Shape;819;p113"/>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820" name="Google Shape;820;p113"/>
            <p:cNvSpPr/>
            <p:nvPr/>
          </p:nvSpPr>
          <p:spPr>
            <a:xfrm>
              <a:off x="4419605" y="3699095"/>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821" name="Google Shape;821;p113"/>
            <p:cNvSpPr/>
            <p:nvPr/>
          </p:nvSpPr>
          <p:spPr>
            <a:xfrm>
              <a:off x="7918097" y="4689073"/>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22" name="Google Shape;822;p113"/>
            <p:cNvSpPr/>
            <p:nvPr/>
          </p:nvSpPr>
          <p:spPr>
            <a:xfrm>
              <a:off x="4419598" y="46890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pic>
        <p:nvPicPr>
          <p:cNvPr id="823" name="Google Shape;823;p113"/>
          <p:cNvPicPr preferRelativeResize="0"/>
          <p:nvPr/>
        </p:nvPicPr>
        <p:blipFill>
          <a:blip r:embed="rId15">
            <a:alphaModFix/>
          </a:blip>
          <a:stretch>
            <a:fillRect/>
          </a:stretch>
        </p:blipFill>
        <p:spPr>
          <a:xfrm>
            <a:off x="442925" y="3060825"/>
            <a:ext cx="2559875" cy="3007850"/>
          </a:xfrm>
          <a:prstGeom prst="rect">
            <a:avLst/>
          </a:prstGeom>
          <a:noFill/>
          <a:ln>
            <a:noFill/>
          </a:ln>
        </p:spPr>
      </p:pic>
      <p:sp>
        <p:nvSpPr>
          <p:cNvPr id="824" name="Google Shape;824;p113"/>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16" action="ppaction://hlinksldjump"/>
              </a:rPr>
              <a:t>Introduction</a:t>
            </a:r>
            <a:r>
              <a:rPr lang="en-GB" sz="1200" b="1">
                <a:solidFill>
                  <a:schemeClr val="dk1"/>
                </a:solidFill>
              </a:rPr>
              <a:t>┃</a:t>
            </a:r>
            <a:r>
              <a:rPr lang="en-GB" sz="1200" b="1" u="sng">
                <a:solidFill>
                  <a:schemeClr val="hlink"/>
                </a:solidFill>
                <a:hlinkClick r:id="rId17" action="ppaction://hlinksldjump"/>
              </a:rPr>
              <a:t>Contents</a:t>
            </a:r>
            <a:r>
              <a:rPr lang="en-GB" sz="1200" b="1"/>
              <a:t>┃</a:t>
            </a:r>
            <a:r>
              <a:rPr lang="en-GB" sz="1200" b="1" u="sng">
                <a:solidFill>
                  <a:schemeClr val="hlink"/>
                </a:solidFill>
                <a:hlinkClick r:id="rId18" action="ppaction://hlinksldjump"/>
              </a:rPr>
              <a:t>Business Development</a:t>
            </a:r>
            <a:r>
              <a:rPr lang="en-GB" sz="1200" b="1">
                <a:solidFill>
                  <a:schemeClr val="dk1"/>
                </a:solidFill>
              </a:rPr>
              <a:t>┃</a:t>
            </a:r>
            <a:r>
              <a:rPr lang="en-GB" sz="1200" b="1" u="sng">
                <a:solidFill>
                  <a:schemeClr val="hlink"/>
                </a:solidFill>
                <a:hlinkClick r:id="rId19" action="ppaction://hlinksldjump"/>
              </a:rPr>
              <a:t>Propose</a:t>
            </a:r>
            <a:r>
              <a:rPr lang="en-GB" sz="1200" b="1">
                <a:solidFill>
                  <a:schemeClr val="dk1"/>
                </a:solidFill>
              </a:rPr>
              <a:t>┃</a:t>
            </a:r>
            <a:r>
              <a:rPr lang="en-GB" sz="1200" b="1" u="sng">
                <a:solidFill>
                  <a:schemeClr val="hlink"/>
                </a:solidFill>
                <a:hlinkClick r:id="rId20" action="ppaction://hlinksldjump"/>
              </a:rPr>
              <a:t>Deliver</a:t>
            </a:r>
            <a:r>
              <a:rPr lang="en-GB" sz="1200" b="1">
                <a:solidFill>
                  <a:schemeClr val="dk1"/>
                </a:solidFill>
              </a:rPr>
              <a:t>┃</a:t>
            </a:r>
            <a:r>
              <a:rPr lang="en-GB" sz="1200" b="1" u="sng">
                <a:solidFill>
                  <a:schemeClr val="hlink"/>
                </a:solidFill>
                <a:hlinkClick r:id="rId21" action="ppaction://hlinksldjump"/>
              </a:rPr>
              <a:t>Other</a:t>
            </a:r>
            <a:r>
              <a:rPr lang="en-GB" b="1"/>
              <a:t>  </a:t>
            </a:r>
            <a:endParaRPr b="1"/>
          </a:p>
        </p:txBody>
      </p:sp>
      <p:sp>
        <p:nvSpPr>
          <p:cNvPr id="825" name="Google Shape;825;p113"/>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Client facing</a:t>
            </a:r>
            <a:endParaRPr sz="800" b="1">
              <a:solidFill>
                <a:schemeClr val="dk1"/>
              </a:solidFill>
            </a:endParaRPr>
          </a:p>
        </p:txBody>
      </p:sp>
      <p:sp>
        <p:nvSpPr>
          <p:cNvPr id="826" name="Google Shape;826;p113"/>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827" name="Google Shape;827;p113"/>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828" name="Google Shape;828;p113"/>
          <p:cNvSpPr/>
          <p:nvPr/>
        </p:nvSpPr>
        <p:spPr>
          <a:xfrm>
            <a:off x="9030563" y="6447000"/>
            <a:ext cx="8271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(disputes)</a:t>
            </a:r>
            <a:endParaRPr sz="800" b="1">
              <a:solidFill>
                <a:schemeClr val="dk1"/>
              </a:solidFill>
            </a:endParaRPr>
          </a:p>
        </p:txBody>
      </p:sp>
      <p:sp>
        <p:nvSpPr>
          <p:cNvPr id="829" name="Google Shape;829;p113"/>
          <p:cNvSpPr/>
          <p:nvPr/>
        </p:nvSpPr>
        <p:spPr>
          <a:xfrm>
            <a:off x="8054550" y="6447000"/>
            <a:ext cx="8979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
        <p:nvSpPr>
          <p:cNvPr id="830" name="Google Shape;830;p113"/>
          <p:cNvSpPr/>
          <p:nvPr/>
        </p:nvSpPr>
        <p:spPr>
          <a:xfrm>
            <a:off x="5088975" y="6447000"/>
            <a:ext cx="8979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Business development</a:t>
            </a:r>
            <a:endParaRPr sz="800" b="1">
              <a:solidFill>
                <a:schemeClr val="dk1"/>
              </a:solidFill>
            </a:endParaRPr>
          </a:p>
        </p:txBody>
      </p:sp>
      <p:sp>
        <p:nvSpPr>
          <p:cNvPr id="831" name="Google Shape;831;p113"/>
          <p:cNvSpPr/>
          <p:nvPr/>
        </p:nvSpPr>
        <p:spPr>
          <a:xfrm>
            <a:off x="6064996" y="6447000"/>
            <a:ext cx="7182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(advisory)</a:t>
            </a:r>
            <a:endParaRPr sz="800" b="1">
              <a:solidFill>
                <a:schemeClr val="dk1"/>
              </a:solidFill>
            </a:endParaRPr>
          </a:p>
        </p:txBody>
      </p:sp>
      <p:sp>
        <p:nvSpPr>
          <p:cNvPr id="832" name="Google Shape;832;p113"/>
          <p:cNvSpPr/>
          <p:nvPr/>
        </p:nvSpPr>
        <p:spPr>
          <a:xfrm>
            <a:off x="6861325" y="6447000"/>
            <a:ext cx="11151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(Operational TP)</a:t>
            </a:r>
            <a:endParaRPr sz="800" b="1">
              <a:solidFill>
                <a:schemeClr val="dk1"/>
              </a:solidFill>
            </a:endParaRPr>
          </a:p>
        </p:txBody>
      </p:sp>
      <p:sp>
        <p:nvSpPr>
          <p:cNvPr id="833" name="Google Shape;833;p113"/>
          <p:cNvSpPr/>
          <p:nvPr/>
        </p:nvSpPr>
        <p:spPr>
          <a:xfrm>
            <a:off x="9923971" y="6447000"/>
            <a:ext cx="5337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Admin</a:t>
            </a:r>
            <a:endParaRPr sz="800" b="1">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114"/>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TPDA (Transfer Pricing  Documentation Assistant)</a:t>
            </a:r>
            <a:endParaRPr b="1">
              <a:latin typeface="Arial"/>
              <a:ea typeface="Arial"/>
              <a:cs typeface="Arial"/>
              <a:sym typeface="Arial"/>
            </a:endParaRPr>
          </a:p>
        </p:txBody>
      </p:sp>
      <p:graphicFrame>
        <p:nvGraphicFramePr>
          <p:cNvPr id="840" name="Google Shape;840;p114"/>
          <p:cNvGraphicFramePr/>
          <p:nvPr/>
        </p:nvGraphicFramePr>
        <p:xfrm>
          <a:off x="4341000" y="931225"/>
          <a:ext cx="7755000" cy="323346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r>
                        <a:rPr lang="en-GB" sz="1000">
                          <a:solidFill>
                            <a:schemeClr val="dk1"/>
                          </a:solidFill>
                        </a:rPr>
                        <a:t>Preparing TP documentation efficiently making the most of the available data sources.</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r>
                        <a:rPr lang="en-GB" sz="1000">
                          <a:solidFill>
                            <a:schemeClr val="dk1"/>
                          </a:solidFill>
                        </a:rPr>
                        <a:t>TPDA is is an AI based platform used to generate TP documentation based on client data.</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326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TP documentation templates</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Pre-defined dynamic prompt library</a:t>
                      </a:r>
                      <a:endParaRPr sz="1000">
                        <a:solidFill>
                          <a:schemeClr val="dk1"/>
                        </a:solidFill>
                      </a:endParaRPr>
                    </a:p>
                    <a:p>
                      <a:pPr marL="457200" lvl="0" indent="-292100" algn="l" rtl="0">
                        <a:spcBef>
                          <a:spcPts val="0"/>
                        </a:spcBef>
                        <a:spcAft>
                          <a:spcPts val="0"/>
                        </a:spcAft>
                        <a:buClr>
                          <a:schemeClr val="dk1"/>
                        </a:buClr>
                        <a:buSzPts val="1000"/>
                        <a:buChar char="●"/>
                      </a:pPr>
                      <a:r>
                        <a:rPr lang="en-GB" sz="1000">
                          <a:solidFill>
                            <a:schemeClr val="dk1"/>
                          </a:solidFill>
                        </a:rPr>
                        <a:t>Automated report generation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r>
                        <a:rPr lang="en-GB" sz="1050" b="1" u="sng">
                          <a:solidFill>
                            <a:schemeClr val="hlink"/>
                          </a:solidFill>
                          <a:highlight>
                            <a:schemeClr val="lt1"/>
                          </a:highlight>
                          <a:latin typeface="Roboto"/>
                          <a:ea typeface="Roboto"/>
                          <a:cs typeface="Roboto"/>
                          <a:sym typeface="Roboto"/>
                          <a:hlinkClick r:id="rId3"/>
                        </a:rPr>
                        <a:t>ignas.matevicius@pwc.com</a:t>
                      </a:r>
                      <a:r>
                        <a:rPr lang="en-GB" sz="1050" b="1">
                          <a:solidFill>
                            <a:schemeClr val="accent4"/>
                          </a:solidFill>
                          <a:highlight>
                            <a:schemeClr val="lt1"/>
                          </a:highlight>
                          <a:latin typeface="Roboto"/>
                          <a:ea typeface="Roboto"/>
                          <a:cs typeface="Roboto"/>
                          <a:sym typeface="Roboto"/>
                        </a:rPr>
                        <a:t> </a:t>
                      </a: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r>
                        <a:rPr lang="en-GB" sz="1050" b="1" u="sng">
                          <a:solidFill>
                            <a:schemeClr val="hlink"/>
                          </a:solidFill>
                          <a:highlight>
                            <a:schemeClr val="lt1"/>
                          </a:highlight>
                          <a:latin typeface="Roboto"/>
                          <a:ea typeface="Roboto"/>
                          <a:cs typeface="Roboto"/>
                          <a:sym typeface="Roboto"/>
                          <a:hlinkClick r:id="rId4"/>
                        </a:rPr>
                        <a:t>james.andrews@pwc.com</a:t>
                      </a:r>
                      <a:r>
                        <a:rPr lang="en-GB" sz="1050" b="1">
                          <a:solidFill>
                            <a:schemeClr val="accent4"/>
                          </a:solidFill>
                          <a:highlight>
                            <a:schemeClr val="lt1"/>
                          </a:highlight>
                          <a:latin typeface="Roboto"/>
                          <a:ea typeface="Roboto"/>
                          <a:cs typeface="Roboto"/>
                          <a:sym typeface="Roboto"/>
                        </a:rPr>
                        <a:t> </a:t>
                      </a: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r>
                        <a:rPr lang="en-GB" sz="1000">
                          <a:solidFill>
                            <a:schemeClr val="dk1"/>
                          </a:solidFill>
                        </a:rPr>
                        <a:t>TPDA access [coming soon]</a:t>
                      </a:r>
                      <a:endParaRPr sz="1000">
                        <a:solidFill>
                          <a:schemeClr val="dk1"/>
                        </a:solidFill>
                      </a:endParaRPr>
                    </a:p>
                    <a:p>
                      <a:pPr marL="0" lvl="0" indent="0" algn="l" rtl="0">
                        <a:spcBef>
                          <a:spcPts val="0"/>
                        </a:spcBef>
                        <a:spcAft>
                          <a:spcPts val="0"/>
                        </a:spcAft>
                        <a:buNone/>
                      </a:pPr>
                      <a:r>
                        <a:rPr lang="en-GB" sz="1000" u="sng">
                          <a:solidFill>
                            <a:schemeClr val="hlink"/>
                          </a:solidFill>
                          <a:hlinkClick r:id="rId5"/>
                        </a:rPr>
                        <a:t>User tutorial</a:t>
                      </a:r>
                      <a:r>
                        <a:rPr lang="en-GB" sz="1000">
                          <a:solidFill>
                            <a:schemeClr val="dk1"/>
                          </a:solidFill>
                        </a:rPr>
                        <a:t> </a:t>
                      </a: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841" name="Google Shape;841;p114"/>
          <p:cNvGrpSpPr/>
          <p:nvPr/>
        </p:nvGrpSpPr>
        <p:grpSpPr>
          <a:xfrm>
            <a:off x="4413548" y="1076422"/>
            <a:ext cx="3903655" cy="2705159"/>
            <a:chOff x="4419598" y="1608497"/>
            <a:chExt cx="3903655" cy="2705159"/>
          </a:xfrm>
        </p:grpSpPr>
        <p:sp>
          <p:nvSpPr>
            <p:cNvPr id="842" name="Google Shape;842;p114"/>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43" name="Google Shape;843;p114"/>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844" name="Google Shape;844;p114"/>
            <p:cNvSpPr/>
            <p:nvPr/>
          </p:nvSpPr>
          <p:spPr>
            <a:xfrm>
              <a:off x="4420405" y="3073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845" name="Google Shape;845;p114"/>
            <p:cNvSpPr/>
            <p:nvPr/>
          </p:nvSpPr>
          <p:spPr>
            <a:xfrm>
              <a:off x="7867347" y="385644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46" name="Google Shape;846;p114"/>
            <p:cNvSpPr/>
            <p:nvPr/>
          </p:nvSpPr>
          <p:spPr>
            <a:xfrm>
              <a:off x="4419598" y="38564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847" name="Google Shape;847;p114"/>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6" action="ppaction://hlinksldjump"/>
              </a:rPr>
              <a:t>Introduction</a:t>
            </a:r>
            <a:r>
              <a:rPr lang="en-GB" sz="1200" b="1">
                <a:solidFill>
                  <a:schemeClr val="dk1"/>
                </a:solidFill>
              </a:rPr>
              <a:t>┃</a:t>
            </a:r>
            <a:r>
              <a:rPr lang="en-GB" sz="1200" b="1" u="sng">
                <a:solidFill>
                  <a:schemeClr val="hlink"/>
                </a:solidFill>
                <a:hlinkClick r:id="rId7" action="ppaction://hlinksldjump"/>
              </a:rPr>
              <a:t>Contents</a:t>
            </a:r>
            <a:r>
              <a:rPr lang="en-GB" sz="1200" b="1"/>
              <a:t>┃</a:t>
            </a:r>
            <a:r>
              <a:rPr lang="en-GB" sz="1200" b="1" u="sng">
                <a:solidFill>
                  <a:schemeClr val="hlink"/>
                </a:solidFill>
                <a:hlinkClick r:id="rId8" action="ppaction://hlinksldjump"/>
              </a:rPr>
              <a:t>Business Development</a:t>
            </a:r>
            <a:r>
              <a:rPr lang="en-GB" sz="1200" b="1">
                <a:solidFill>
                  <a:schemeClr val="dk1"/>
                </a:solidFill>
              </a:rPr>
              <a:t>┃</a:t>
            </a:r>
            <a:r>
              <a:rPr lang="en-GB" sz="1200" b="1" u="sng">
                <a:solidFill>
                  <a:schemeClr val="hlink"/>
                </a:solidFill>
                <a:hlinkClick r:id="rId9" action="ppaction://hlinksldjump"/>
              </a:rPr>
              <a:t>Propose</a:t>
            </a:r>
            <a:r>
              <a:rPr lang="en-GB" sz="1200" b="1">
                <a:solidFill>
                  <a:schemeClr val="dk1"/>
                </a:solidFill>
              </a:rPr>
              <a:t>┃</a:t>
            </a:r>
            <a:r>
              <a:rPr lang="en-GB" sz="1200" b="1" u="sng">
                <a:solidFill>
                  <a:schemeClr val="hlink"/>
                </a:solidFill>
                <a:hlinkClick r:id="rId10" action="ppaction://hlinksldjump"/>
              </a:rPr>
              <a:t>Deliver</a:t>
            </a:r>
            <a:r>
              <a:rPr lang="en-GB" sz="1200" b="1">
                <a:solidFill>
                  <a:schemeClr val="dk1"/>
                </a:solidFill>
              </a:rPr>
              <a:t>┃</a:t>
            </a:r>
            <a:r>
              <a:rPr lang="en-GB" sz="1200" b="1" u="sng">
                <a:solidFill>
                  <a:schemeClr val="hlink"/>
                </a:solidFill>
                <a:hlinkClick r:id="rId11" action="ppaction://hlinksldjump"/>
              </a:rPr>
              <a:t>Other</a:t>
            </a:r>
            <a:r>
              <a:rPr lang="en-GB" b="1"/>
              <a:t>  </a:t>
            </a:r>
            <a:endParaRPr b="1"/>
          </a:p>
        </p:txBody>
      </p:sp>
      <p:sp>
        <p:nvSpPr>
          <p:cNvPr id="848" name="Google Shape;848;p114"/>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849" name="Google Shape;849;p114"/>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pic>
        <p:nvPicPr>
          <p:cNvPr id="850" name="Google Shape;850;p114"/>
          <p:cNvPicPr preferRelativeResize="0"/>
          <p:nvPr/>
        </p:nvPicPr>
        <p:blipFill>
          <a:blip r:embed="rId12">
            <a:alphaModFix/>
          </a:blip>
          <a:stretch>
            <a:fillRect/>
          </a:stretch>
        </p:blipFill>
        <p:spPr>
          <a:xfrm>
            <a:off x="485175" y="3868350"/>
            <a:ext cx="3309566" cy="1833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115"/>
          <p:cNvSpPr txBox="1">
            <a:spLocks noGrp="1"/>
          </p:cNvSpPr>
          <p:nvPr>
            <p:ph type="title"/>
          </p:nvPr>
        </p:nvSpPr>
        <p:spPr>
          <a:xfrm>
            <a:off x="442925" y="761900"/>
            <a:ext cx="3111000" cy="11856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3200"/>
              <a:buFont typeface="Georgia"/>
              <a:buNone/>
            </a:pPr>
            <a:r>
              <a:rPr lang="en-GB" b="1">
                <a:latin typeface="Arial"/>
                <a:ea typeface="Arial"/>
                <a:cs typeface="Arial"/>
                <a:sym typeface="Arial"/>
              </a:rPr>
              <a:t>TNMM (Transactional Net Margin Method)</a:t>
            </a:r>
            <a:endParaRPr b="1">
              <a:latin typeface="Arial"/>
              <a:ea typeface="Arial"/>
              <a:cs typeface="Arial"/>
              <a:sym typeface="Arial"/>
            </a:endParaRPr>
          </a:p>
        </p:txBody>
      </p:sp>
      <p:graphicFrame>
        <p:nvGraphicFramePr>
          <p:cNvPr id="857" name="Google Shape;857;p115"/>
          <p:cNvGraphicFramePr/>
          <p:nvPr/>
        </p:nvGraphicFramePr>
        <p:xfrm>
          <a:off x="4341000" y="931225"/>
          <a:ext cx="7755000" cy="3016275"/>
        </p:xfrm>
        <a:graphic>
          <a:graphicData uri="http://schemas.openxmlformats.org/drawingml/2006/table">
            <a:tbl>
              <a:tblPr>
                <a:noFill/>
                <a:tableStyleId>{BDB39110-B58C-4B2C-A62D-A6967D5FB689}</a:tableStyleId>
              </a:tblPr>
              <a:tblGrid>
                <a:gridCol w="611775">
                  <a:extLst>
                    <a:ext uri="{9D8B030D-6E8A-4147-A177-3AD203B41FA5}">
                      <a16:colId xmlns:a16="http://schemas.microsoft.com/office/drawing/2014/main" val="20000"/>
                    </a:ext>
                  </a:extLst>
                </a:gridCol>
                <a:gridCol w="2855325">
                  <a:extLst>
                    <a:ext uri="{9D8B030D-6E8A-4147-A177-3AD203B41FA5}">
                      <a16:colId xmlns:a16="http://schemas.microsoft.com/office/drawing/2014/main" val="20001"/>
                    </a:ext>
                  </a:extLst>
                </a:gridCol>
                <a:gridCol w="747575">
                  <a:extLst>
                    <a:ext uri="{9D8B030D-6E8A-4147-A177-3AD203B41FA5}">
                      <a16:colId xmlns:a16="http://schemas.microsoft.com/office/drawing/2014/main" val="20002"/>
                    </a:ext>
                  </a:extLst>
                </a:gridCol>
                <a:gridCol w="3540325">
                  <a:extLst>
                    <a:ext uri="{9D8B030D-6E8A-4147-A177-3AD203B41FA5}">
                      <a16:colId xmlns:a16="http://schemas.microsoft.com/office/drawing/2014/main" val="20003"/>
                    </a:ext>
                  </a:extLst>
                </a:gridCol>
              </a:tblGrid>
              <a:tr h="798675">
                <a:tc>
                  <a:txBody>
                    <a:bodyPr/>
                    <a:lstStyle/>
                    <a:p>
                      <a:pPr marL="0" lvl="0" indent="0" algn="l" rtl="0">
                        <a:spcBef>
                          <a:spcPts val="0"/>
                        </a:spcBef>
                        <a:spcAft>
                          <a:spcPts val="0"/>
                        </a:spcAft>
                        <a:buNone/>
                      </a:pPr>
                      <a:r>
                        <a:rPr lang="en-GB" b="1">
                          <a:solidFill>
                            <a:schemeClr val="accent4"/>
                          </a:solidFill>
                        </a:rPr>
                        <a:t>              </a:t>
                      </a:r>
                      <a:endParaRPr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The Challenge</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637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Our Solution</a:t>
                      </a:r>
                      <a:endParaRPr sz="1200" b="1">
                        <a:solidFill>
                          <a:schemeClr val="accent4"/>
                        </a:solidFill>
                      </a:endParaRPr>
                    </a:p>
                    <a:p>
                      <a:pPr marL="0" lvl="0" indent="0" algn="l" rtl="0">
                        <a:spcBef>
                          <a:spcPts val="0"/>
                        </a:spcBef>
                        <a:spcAft>
                          <a:spcPts val="0"/>
                        </a:spcAft>
                        <a:buNone/>
                      </a:pPr>
                      <a:endParaRPr sz="10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89925">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gridSpan="3">
                  <a:txBody>
                    <a:bodyPr/>
                    <a:lstStyle/>
                    <a:p>
                      <a:pPr marL="0" lvl="0" indent="0" algn="l" rtl="0">
                        <a:spcBef>
                          <a:spcPts val="0"/>
                        </a:spcBef>
                        <a:spcAft>
                          <a:spcPts val="0"/>
                        </a:spcAft>
                        <a:buNone/>
                      </a:pPr>
                      <a:r>
                        <a:rPr lang="en-GB" sz="1200" b="1">
                          <a:solidFill>
                            <a:schemeClr val="accent4"/>
                          </a:solidFill>
                        </a:rPr>
                        <a:t>Key tool features</a:t>
                      </a:r>
                      <a:endParaRPr sz="1000">
                        <a:solidFill>
                          <a:schemeClr val="dk1"/>
                        </a:solidFill>
                      </a:endParaRPr>
                    </a:p>
                    <a:p>
                      <a:pPr marL="0" lvl="0" indent="0" algn="l" rtl="0">
                        <a:spcBef>
                          <a:spcPts val="0"/>
                        </a:spcBef>
                        <a:spcAft>
                          <a:spcPts val="0"/>
                        </a:spcAft>
                        <a:buNone/>
                      </a:pPr>
                      <a:endParaRPr sz="800">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1300">
                <a:tc>
                  <a:txBody>
                    <a:bodyPr/>
                    <a:lstStyle/>
                    <a:p>
                      <a:pPr marL="0" lvl="0" indent="0" algn="l" rtl="0">
                        <a:spcBef>
                          <a:spcPts val="0"/>
                        </a:spcBef>
                        <a:spcAft>
                          <a:spcPts val="0"/>
                        </a:spcAft>
                        <a:buNone/>
                      </a:pPr>
                      <a:endParaRPr sz="1200" b="1">
                        <a:solidFill>
                          <a:schemeClr val="accent4"/>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Contact</a:t>
                      </a:r>
                      <a:endParaRPr sz="1200" b="1">
                        <a:solidFill>
                          <a:schemeClr val="accent4"/>
                        </a:solidFill>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p>
                      <a:pPr marL="0" lvl="0" indent="0" algn="l" rtl="0">
                        <a:spcBef>
                          <a:spcPts val="0"/>
                        </a:spcBef>
                        <a:spcAft>
                          <a:spcPts val="0"/>
                        </a:spcAft>
                        <a:buNone/>
                      </a:pPr>
                      <a:endParaRPr sz="1050" b="1">
                        <a:solidFill>
                          <a:schemeClr val="accent4"/>
                        </a:solidFill>
                        <a:highlight>
                          <a:schemeClr val="lt1"/>
                        </a:highlight>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tc>
                  <a:txBody>
                    <a:bodyPr/>
                    <a:lstStyle/>
                    <a:p>
                      <a:pPr marL="0" lvl="0" indent="0" algn="l" rtl="0">
                        <a:spcBef>
                          <a:spcPts val="0"/>
                        </a:spcBef>
                        <a:spcAft>
                          <a:spcPts val="0"/>
                        </a:spcAft>
                        <a:buNone/>
                      </a:pPr>
                      <a:r>
                        <a:rPr lang="en-GB" sz="1200" b="1">
                          <a:solidFill>
                            <a:schemeClr val="accent4"/>
                          </a:solidFill>
                        </a:rPr>
                        <a:t>Important links</a:t>
                      </a:r>
                      <a:endParaRPr sz="1200" b="1">
                        <a:solidFill>
                          <a:schemeClr val="accent4"/>
                        </a:solidFill>
                      </a:endParaRPr>
                    </a:p>
                    <a:p>
                      <a:pPr marL="0" lvl="0" indent="0" algn="l" rtl="0">
                        <a:spcBef>
                          <a:spcPts val="0"/>
                        </a:spcBef>
                        <a:spcAft>
                          <a:spcPts val="0"/>
                        </a:spcAft>
                        <a:buNone/>
                      </a:pPr>
                      <a:endParaRPr sz="800" b="1" u="sng">
                        <a:solidFill>
                          <a:schemeClr val="dk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4"/>
                      </a:solidFill>
                      <a:prstDash val="dot"/>
                      <a:round/>
                      <a:headEnd type="none" w="sm" len="sm"/>
                      <a:tailEnd type="none" w="sm" len="sm"/>
                    </a:lnT>
                    <a:lnB w="19050" cap="flat" cmpd="sng">
                      <a:solidFill>
                        <a:schemeClr val="accent4"/>
                      </a:solidFill>
                      <a:prstDash val="dot"/>
                      <a:round/>
                      <a:headEnd type="none" w="sm" len="sm"/>
                      <a:tailEnd type="none" w="sm" len="sm"/>
                    </a:lnB>
                    <a:noFill/>
                  </a:tcPr>
                </a:tc>
                <a:extLst>
                  <a:ext uri="{0D108BD9-81ED-4DB2-BD59-A6C34878D82A}">
                    <a16:rowId xmlns:a16="http://schemas.microsoft.com/office/drawing/2014/main" val="10003"/>
                  </a:ext>
                </a:extLst>
              </a:tr>
            </a:tbl>
          </a:graphicData>
        </a:graphic>
      </p:graphicFrame>
      <p:grpSp>
        <p:nvGrpSpPr>
          <p:cNvPr id="858" name="Google Shape;858;p115"/>
          <p:cNvGrpSpPr/>
          <p:nvPr/>
        </p:nvGrpSpPr>
        <p:grpSpPr>
          <a:xfrm>
            <a:off x="4413548" y="1076422"/>
            <a:ext cx="3903655" cy="2705159"/>
            <a:chOff x="4419598" y="1608497"/>
            <a:chExt cx="3903655" cy="2705159"/>
          </a:xfrm>
        </p:grpSpPr>
        <p:sp>
          <p:nvSpPr>
            <p:cNvPr id="859" name="Google Shape;859;p115"/>
            <p:cNvSpPr/>
            <p:nvPr/>
          </p:nvSpPr>
          <p:spPr>
            <a:xfrm>
              <a:off x="4420248" y="1608497"/>
              <a:ext cx="455905" cy="457200"/>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60" name="Google Shape;860;p115"/>
            <p:cNvSpPr/>
            <p:nvPr/>
          </p:nvSpPr>
          <p:spPr>
            <a:xfrm>
              <a:off x="4420393" y="2434297"/>
              <a:ext cx="455612" cy="457200"/>
            </a:xfrm>
            <a:custGeom>
              <a:avLst/>
              <a:gdLst/>
              <a:ahLst/>
              <a:cxnLst/>
              <a:rect l="l" t="t" r="r" b="b"/>
              <a:pathLst>
                <a:path w="576" h="576" extrusionOk="0">
                  <a:moveTo>
                    <a:pt x="296" y="326"/>
                  </a:moveTo>
                  <a:cubicBezTo>
                    <a:pt x="320" y="326"/>
                    <a:pt x="334" y="313"/>
                    <a:pt x="348" y="297"/>
                  </a:cubicBezTo>
                  <a:cubicBezTo>
                    <a:pt x="366" y="277"/>
                    <a:pt x="375" y="244"/>
                    <a:pt x="375" y="198"/>
                  </a:cubicBezTo>
                  <a:cubicBezTo>
                    <a:pt x="375" y="150"/>
                    <a:pt x="339" y="112"/>
                    <a:pt x="296" y="112"/>
                  </a:cubicBezTo>
                  <a:cubicBezTo>
                    <a:pt x="252" y="112"/>
                    <a:pt x="217" y="150"/>
                    <a:pt x="217" y="198"/>
                  </a:cubicBezTo>
                  <a:cubicBezTo>
                    <a:pt x="217" y="244"/>
                    <a:pt x="226" y="277"/>
                    <a:pt x="243" y="297"/>
                  </a:cubicBezTo>
                  <a:cubicBezTo>
                    <a:pt x="258" y="313"/>
                    <a:pt x="272" y="326"/>
                    <a:pt x="296" y="326"/>
                  </a:cubicBezTo>
                  <a:close/>
                  <a:moveTo>
                    <a:pt x="296" y="136"/>
                  </a:moveTo>
                  <a:cubicBezTo>
                    <a:pt x="326" y="136"/>
                    <a:pt x="350" y="164"/>
                    <a:pt x="350" y="198"/>
                  </a:cubicBezTo>
                  <a:cubicBezTo>
                    <a:pt x="350" y="237"/>
                    <a:pt x="343" y="266"/>
                    <a:pt x="330" y="280"/>
                  </a:cubicBezTo>
                  <a:cubicBezTo>
                    <a:pt x="315" y="297"/>
                    <a:pt x="308" y="301"/>
                    <a:pt x="296" y="301"/>
                  </a:cubicBezTo>
                  <a:cubicBezTo>
                    <a:pt x="284" y="301"/>
                    <a:pt x="277" y="297"/>
                    <a:pt x="262" y="280"/>
                  </a:cubicBezTo>
                  <a:cubicBezTo>
                    <a:pt x="249" y="266"/>
                    <a:pt x="242" y="237"/>
                    <a:pt x="242" y="198"/>
                  </a:cubicBezTo>
                  <a:cubicBezTo>
                    <a:pt x="242" y="164"/>
                    <a:pt x="266" y="136"/>
                    <a:pt x="296" y="136"/>
                  </a:cubicBezTo>
                  <a:close/>
                  <a:moveTo>
                    <a:pt x="174" y="576"/>
                  </a:moveTo>
                  <a:cubicBezTo>
                    <a:pt x="172" y="378"/>
                    <a:pt x="172" y="378"/>
                    <a:pt x="172" y="378"/>
                  </a:cubicBezTo>
                  <a:cubicBezTo>
                    <a:pt x="86" y="148"/>
                    <a:pt x="86" y="148"/>
                    <a:pt x="86" y="148"/>
                  </a:cubicBezTo>
                  <a:cubicBezTo>
                    <a:pt x="82" y="137"/>
                    <a:pt x="82" y="137"/>
                    <a:pt x="82" y="137"/>
                  </a:cubicBezTo>
                  <a:cubicBezTo>
                    <a:pt x="82" y="136"/>
                    <a:pt x="82" y="136"/>
                    <a:pt x="82" y="135"/>
                  </a:cubicBezTo>
                  <a:cubicBezTo>
                    <a:pt x="82" y="135"/>
                    <a:pt x="83" y="134"/>
                    <a:pt x="83" y="134"/>
                  </a:cubicBezTo>
                  <a:cubicBezTo>
                    <a:pt x="115" y="123"/>
                    <a:pt x="115" y="123"/>
                    <a:pt x="115" y="123"/>
                  </a:cubicBezTo>
                  <a:cubicBezTo>
                    <a:pt x="117" y="123"/>
                    <a:pt x="118" y="123"/>
                    <a:pt x="118" y="125"/>
                  </a:cubicBezTo>
                  <a:cubicBezTo>
                    <a:pt x="121" y="132"/>
                    <a:pt x="121" y="132"/>
                    <a:pt x="121" y="132"/>
                  </a:cubicBezTo>
                  <a:cubicBezTo>
                    <a:pt x="213" y="351"/>
                    <a:pt x="213" y="351"/>
                    <a:pt x="213" y="351"/>
                  </a:cubicBezTo>
                  <a:cubicBezTo>
                    <a:pt x="213" y="351"/>
                    <a:pt x="213" y="351"/>
                    <a:pt x="213" y="351"/>
                  </a:cubicBezTo>
                  <a:cubicBezTo>
                    <a:pt x="213" y="351"/>
                    <a:pt x="213" y="351"/>
                    <a:pt x="213" y="351"/>
                  </a:cubicBezTo>
                  <a:cubicBezTo>
                    <a:pt x="213" y="351"/>
                    <a:pt x="213" y="351"/>
                    <a:pt x="213" y="351"/>
                  </a:cubicBezTo>
                  <a:cubicBezTo>
                    <a:pt x="213" y="353"/>
                    <a:pt x="215" y="355"/>
                    <a:pt x="217" y="356"/>
                  </a:cubicBezTo>
                  <a:cubicBezTo>
                    <a:pt x="217" y="356"/>
                    <a:pt x="223" y="360"/>
                    <a:pt x="233" y="365"/>
                  </a:cubicBezTo>
                  <a:cubicBezTo>
                    <a:pt x="268" y="426"/>
                    <a:pt x="268" y="426"/>
                    <a:pt x="268" y="426"/>
                  </a:cubicBezTo>
                  <a:cubicBezTo>
                    <a:pt x="263" y="435"/>
                    <a:pt x="261" y="442"/>
                    <a:pt x="261" y="447"/>
                  </a:cubicBezTo>
                  <a:cubicBezTo>
                    <a:pt x="261" y="467"/>
                    <a:pt x="277" y="482"/>
                    <a:pt x="296" y="482"/>
                  </a:cubicBezTo>
                  <a:cubicBezTo>
                    <a:pt x="315" y="482"/>
                    <a:pt x="331" y="467"/>
                    <a:pt x="331" y="447"/>
                  </a:cubicBezTo>
                  <a:cubicBezTo>
                    <a:pt x="331" y="442"/>
                    <a:pt x="328" y="431"/>
                    <a:pt x="324" y="427"/>
                  </a:cubicBezTo>
                  <a:cubicBezTo>
                    <a:pt x="357" y="367"/>
                    <a:pt x="357" y="367"/>
                    <a:pt x="357" y="367"/>
                  </a:cubicBezTo>
                  <a:cubicBezTo>
                    <a:pt x="363" y="364"/>
                    <a:pt x="369" y="360"/>
                    <a:pt x="375" y="356"/>
                  </a:cubicBezTo>
                  <a:cubicBezTo>
                    <a:pt x="377" y="354"/>
                    <a:pt x="378" y="353"/>
                    <a:pt x="379" y="351"/>
                  </a:cubicBezTo>
                  <a:cubicBezTo>
                    <a:pt x="379" y="351"/>
                    <a:pt x="379" y="351"/>
                    <a:pt x="379" y="351"/>
                  </a:cubicBezTo>
                  <a:cubicBezTo>
                    <a:pt x="467" y="137"/>
                    <a:pt x="467" y="137"/>
                    <a:pt x="467" y="137"/>
                  </a:cubicBezTo>
                  <a:cubicBezTo>
                    <a:pt x="468" y="135"/>
                    <a:pt x="468" y="135"/>
                    <a:pt x="468" y="135"/>
                  </a:cubicBezTo>
                  <a:cubicBezTo>
                    <a:pt x="468" y="135"/>
                    <a:pt x="468" y="135"/>
                    <a:pt x="468" y="135"/>
                  </a:cubicBezTo>
                  <a:cubicBezTo>
                    <a:pt x="472" y="125"/>
                    <a:pt x="472" y="125"/>
                    <a:pt x="472" y="125"/>
                  </a:cubicBezTo>
                  <a:cubicBezTo>
                    <a:pt x="472" y="123"/>
                    <a:pt x="474" y="123"/>
                    <a:pt x="475" y="123"/>
                  </a:cubicBezTo>
                  <a:cubicBezTo>
                    <a:pt x="506" y="135"/>
                    <a:pt x="506" y="135"/>
                    <a:pt x="506" y="135"/>
                  </a:cubicBezTo>
                  <a:cubicBezTo>
                    <a:pt x="507" y="136"/>
                    <a:pt x="508" y="136"/>
                    <a:pt x="508" y="137"/>
                  </a:cubicBezTo>
                  <a:cubicBezTo>
                    <a:pt x="508" y="137"/>
                    <a:pt x="508" y="138"/>
                    <a:pt x="508" y="138"/>
                  </a:cubicBezTo>
                  <a:cubicBezTo>
                    <a:pt x="504" y="149"/>
                    <a:pt x="504" y="149"/>
                    <a:pt x="504" y="149"/>
                  </a:cubicBezTo>
                  <a:cubicBezTo>
                    <a:pt x="504" y="149"/>
                    <a:pt x="504" y="149"/>
                    <a:pt x="504" y="149"/>
                  </a:cubicBezTo>
                  <a:cubicBezTo>
                    <a:pt x="405" y="382"/>
                    <a:pt x="405" y="382"/>
                    <a:pt x="405" y="382"/>
                  </a:cubicBezTo>
                  <a:cubicBezTo>
                    <a:pt x="410" y="576"/>
                    <a:pt x="410" y="576"/>
                    <a:pt x="410" y="576"/>
                  </a:cubicBezTo>
                  <a:cubicBezTo>
                    <a:pt x="433" y="576"/>
                    <a:pt x="433" y="576"/>
                    <a:pt x="433" y="576"/>
                  </a:cubicBezTo>
                  <a:cubicBezTo>
                    <a:pt x="576" y="576"/>
                    <a:pt x="576" y="576"/>
                    <a:pt x="576" y="576"/>
                  </a:cubicBezTo>
                  <a:cubicBezTo>
                    <a:pt x="576" y="0"/>
                    <a:pt x="576" y="0"/>
                    <a:pt x="576" y="0"/>
                  </a:cubicBezTo>
                  <a:cubicBezTo>
                    <a:pt x="0" y="0"/>
                    <a:pt x="0" y="0"/>
                    <a:pt x="0" y="0"/>
                  </a:cubicBezTo>
                  <a:cubicBezTo>
                    <a:pt x="0" y="576"/>
                    <a:pt x="0" y="576"/>
                    <a:pt x="0" y="576"/>
                  </a:cubicBezTo>
                  <a:lnTo>
                    <a:pt x="174" y="576"/>
                  </a:lnTo>
                  <a:close/>
                  <a:moveTo>
                    <a:pt x="151" y="553"/>
                  </a:moveTo>
                  <a:cubicBezTo>
                    <a:pt x="25" y="553"/>
                    <a:pt x="25" y="553"/>
                    <a:pt x="25" y="553"/>
                  </a:cubicBezTo>
                  <a:cubicBezTo>
                    <a:pt x="25" y="25"/>
                    <a:pt x="25" y="25"/>
                    <a:pt x="25" y="25"/>
                  </a:cubicBezTo>
                  <a:cubicBezTo>
                    <a:pt x="551" y="25"/>
                    <a:pt x="551" y="25"/>
                    <a:pt x="551" y="25"/>
                  </a:cubicBezTo>
                  <a:cubicBezTo>
                    <a:pt x="551" y="553"/>
                    <a:pt x="551" y="553"/>
                    <a:pt x="551" y="553"/>
                  </a:cubicBezTo>
                  <a:cubicBezTo>
                    <a:pt x="432" y="553"/>
                    <a:pt x="432" y="553"/>
                    <a:pt x="432" y="553"/>
                  </a:cubicBezTo>
                  <a:cubicBezTo>
                    <a:pt x="428" y="386"/>
                    <a:pt x="428" y="386"/>
                    <a:pt x="428" y="386"/>
                  </a:cubicBezTo>
                  <a:cubicBezTo>
                    <a:pt x="524" y="160"/>
                    <a:pt x="524" y="160"/>
                    <a:pt x="524" y="160"/>
                  </a:cubicBezTo>
                  <a:cubicBezTo>
                    <a:pt x="524" y="159"/>
                    <a:pt x="524" y="158"/>
                    <a:pt x="525" y="157"/>
                  </a:cubicBezTo>
                  <a:cubicBezTo>
                    <a:pt x="529" y="147"/>
                    <a:pt x="529" y="147"/>
                    <a:pt x="529" y="147"/>
                  </a:cubicBezTo>
                  <a:cubicBezTo>
                    <a:pt x="531" y="140"/>
                    <a:pt x="531" y="134"/>
                    <a:pt x="528" y="127"/>
                  </a:cubicBezTo>
                  <a:cubicBezTo>
                    <a:pt x="526" y="121"/>
                    <a:pt x="521" y="117"/>
                    <a:pt x="515" y="114"/>
                  </a:cubicBezTo>
                  <a:cubicBezTo>
                    <a:pt x="483" y="102"/>
                    <a:pt x="483" y="102"/>
                    <a:pt x="483" y="102"/>
                  </a:cubicBezTo>
                  <a:cubicBezTo>
                    <a:pt x="477" y="100"/>
                    <a:pt x="470" y="100"/>
                    <a:pt x="464" y="103"/>
                  </a:cubicBezTo>
                  <a:cubicBezTo>
                    <a:pt x="458" y="105"/>
                    <a:pt x="453" y="110"/>
                    <a:pt x="451" y="116"/>
                  </a:cubicBezTo>
                  <a:cubicBezTo>
                    <a:pt x="447" y="127"/>
                    <a:pt x="447" y="127"/>
                    <a:pt x="447" y="127"/>
                  </a:cubicBezTo>
                  <a:cubicBezTo>
                    <a:pt x="447" y="128"/>
                    <a:pt x="446" y="128"/>
                    <a:pt x="446" y="129"/>
                  </a:cubicBezTo>
                  <a:cubicBezTo>
                    <a:pt x="359" y="339"/>
                    <a:pt x="359" y="339"/>
                    <a:pt x="359" y="339"/>
                  </a:cubicBezTo>
                  <a:cubicBezTo>
                    <a:pt x="304" y="377"/>
                    <a:pt x="245" y="347"/>
                    <a:pt x="232" y="339"/>
                  </a:cubicBezTo>
                  <a:cubicBezTo>
                    <a:pt x="142" y="124"/>
                    <a:pt x="142" y="124"/>
                    <a:pt x="142" y="124"/>
                  </a:cubicBezTo>
                  <a:cubicBezTo>
                    <a:pt x="140" y="117"/>
                    <a:pt x="140" y="117"/>
                    <a:pt x="140" y="117"/>
                  </a:cubicBezTo>
                  <a:cubicBezTo>
                    <a:pt x="135" y="104"/>
                    <a:pt x="121" y="97"/>
                    <a:pt x="108" y="102"/>
                  </a:cubicBezTo>
                  <a:cubicBezTo>
                    <a:pt x="76" y="113"/>
                    <a:pt x="76" y="113"/>
                    <a:pt x="76" y="113"/>
                  </a:cubicBezTo>
                  <a:cubicBezTo>
                    <a:pt x="70" y="115"/>
                    <a:pt x="65" y="120"/>
                    <a:pt x="62" y="125"/>
                  </a:cubicBezTo>
                  <a:cubicBezTo>
                    <a:pt x="59" y="131"/>
                    <a:pt x="59" y="138"/>
                    <a:pt x="61" y="145"/>
                  </a:cubicBezTo>
                  <a:cubicBezTo>
                    <a:pt x="64" y="155"/>
                    <a:pt x="64" y="155"/>
                    <a:pt x="64" y="155"/>
                  </a:cubicBezTo>
                  <a:cubicBezTo>
                    <a:pt x="65" y="156"/>
                    <a:pt x="65" y="156"/>
                    <a:pt x="65" y="156"/>
                  </a:cubicBezTo>
                  <a:cubicBezTo>
                    <a:pt x="65" y="156"/>
                    <a:pt x="65" y="156"/>
                    <a:pt x="65" y="156"/>
                  </a:cubicBezTo>
                  <a:cubicBezTo>
                    <a:pt x="149" y="382"/>
                    <a:pt x="149" y="382"/>
                    <a:pt x="149" y="382"/>
                  </a:cubicBezTo>
                  <a:lnTo>
                    <a:pt x="151" y="553"/>
                  </a:lnTo>
                  <a:close/>
                  <a:moveTo>
                    <a:pt x="296" y="460"/>
                  </a:moveTo>
                  <a:cubicBezTo>
                    <a:pt x="289" y="460"/>
                    <a:pt x="283" y="454"/>
                    <a:pt x="283" y="447"/>
                  </a:cubicBezTo>
                  <a:cubicBezTo>
                    <a:pt x="283" y="441"/>
                    <a:pt x="289" y="435"/>
                    <a:pt x="296" y="435"/>
                  </a:cubicBezTo>
                  <a:cubicBezTo>
                    <a:pt x="303" y="435"/>
                    <a:pt x="309" y="441"/>
                    <a:pt x="309" y="447"/>
                  </a:cubicBezTo>
                  <a:cubicBezTo>
                    <a:pt x="309" y="454"/>
                    <a:pt x="303" y="460"/>
                    <a:pt x="296" y="460"/>
                  </a:cubicBezTo>
                  <a:close/>
                  <a:moveTo>
                    <a:pt x="297" y="418"/>
                  </a:moveTo>
                  <a:cubicBezTo>
                    <a:pt x="273" y="378"/>
                    <a:pt x="273" y="378"/>
                    <a:pt x="273" y="378"/>
                  </a:cubicBezTo>
                  <a:cubicBezTo>
                    <a:pt x="282" y="379"/>
                    <a:pt x="291" y="380"/>
                    <a:pt x="301" y="380"/>
                  </a:cubicBezTo>
                  <a:cubicBezTo>
                    <a:pt x="307" y="380"/>
                    <a:pt x="313" y="380"/>
                    <a:pt x="319" y="379"/>
                  </a:cubicBezTo>
                  <a:lnTo>
                    <a:pt x="297" y="41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4"/>
                </a:solidFill>
              </a:endParaRPr>
            </a:p>
          </p:txBody>
        </p:sp>
        <p:sp>
          <p:nvSpPr>
            <p:cNvPr id="861" name="Google Shape;861;p115"/>
            <p:cNvSpPr/>
            <p:nvPr/>
          </p:nvSpPr>
          <p:spPr>
            <a:xfrm>
              <a:off x="4420405" y="3073420"/>
              <a:ext cx="457200" cy="457200"/>
            </a:xfrm>
            <a:custGeom>
              <a:avLst/>
              <a:gdLst/>
              <a:ahLst/>
              <a:cxnLst/>
              <a:rect l="l" t="t" r="r" b="b"/>
              <a:pathLst>
                <a:path w="705" h="705" extrusionOk="0">
                  <a:moveTo>
                    <a:pt x="705" y="417"/>
                  </a:moveTo>
                  <a:lnTo>
                    <a:pt x="705" y="169"/>
                  </a:lnTo>
                  <a:lnTo>
                    <a:pt x="598" y="169"/>
                  </a:lnTo>
                  <a:lnTo>
                    <a:pt x="598" y="241"/>
                  </a:lnTo>
                  <a:lnTo>
                    <a:pt x="484" y="241"/>
                  </a:lnTo>
                  <a:lnTo>
                    <a:pt x="484" y="169"/>
                  </a:lnTo>
                  <a:lnTo>
                    <a:pt x="394" y="169"/>
                  </a:lnTo>
                  <a:lnTo>
                    <a:pt x="394" y="108"/>
                  </a:lnTo>
                  <a:lnTo>
                    <a:pt x="484" y="108"/>
                  </a:lnTo>
                  <a:lnTo>
                    <a:pt x="484" y="0"/>
                  </a:lnTo>
                  <a:lnTo>
                    <a:pt x="192" y="0"/>
                  </a:lnTo>
                  <a:lnTo>
                    <a:pt x="192" y="108"/>
                  </a:lnTo>
                  <a:lnTo>
                    <a:pt x="282" y="108"/>
                  </a:lnTo>
                  <a:lnTo>
                    <a:pt x="282" y="169"/>
                  </a:lnTo>
                  <a:lnTo>
                    <a:pt x="0" y="169"/>
                  </a:lnTo>
                  <a:lnTo>
                    <a:pt x="0" y="705"/>
                  </a:lnTo>
                  <a:lnTo>
                    <a:pt x="467" y="705"/>
                  </a:lnTo>
                  <a:lnTo>
                    <a:pt x="484" y="705"/>
                  </a:lnTo>
                  <a:lnTo>
                    <a:pt x="629" y="705"/>
                  </a:lnTo>
                  <a:lnTo>
                    <a:pt x="629" y="551"/>
                  </a:lnTo>
                  <a:lnTo>
                    <a:pt x="484" y="551"/>
                  </a:lnTo>
                  <a:lnTo>
                    <a:pt x="484" y="352"/>
                  </a:lnTo>
                  <a:lnTo>
                    <a:pt x="598" y="352"/>
                  </a:lnTo>
                  <a:lnTo>
                    <a:pt x="598" y="417"/>
                  </a:lnTo>
                  <a:lnTo>
                    <a:pt x="705" y="417"/>
                  </a:lnTo>
                  <a:close/>
                  <a:moveTo>
                    <a:pt x="222" y="30"/>
                  </a:moveTo>
                  <a:lnTo>
                    <a:pt x="454" y="30"/>
                  </a:lnTo>
                  <a:lnTo>
                    <a:pt x="454" y="77"/>
                  </a:lnTo>
                  <a:lnTo>
                    <a:pt x="222" y="77"/>
                  </a:lnTo>
                  <a:lnTo>
                    <a:pt x="222" y="30"/>
                  </a:lnTo>
                  <a:close/>
                  <a:moveTo>
                    <a:pt x="312" y="169"/>
                  </a:moveTo>
                  <a:lnTo>
                    <a:pt x="312" y="108"/>
                  </a:lnTo>
                  <a:lnTo>
                    <a:pt x="364" y="108"/>
                  </a:lnTo>
                  <a:lnTo>
                    <a:pt x="364" y="169"/>
                  </a:lnTo>
                  <a:lnTo>
                    <a:pt x="312" y="169"/>
                  </a:lnTo>
                  <a:close/>
                  <a:moveTo>
                    <a:pt x="454" y="675"/>
                  </a:moveTo>
                  <a:lnTo>
                    <a:pt x="31" y="675"/>
                  </a:lnTo>
                  <a:lnTo>
                    <a:pt x="31" y="198"/>
                  </a:lnTo>
                  <a:lnTo>
                    <a:pt x="454" y="198"/>
                  </a:lnTo>
                  <a:lnTo>
                    <a:pt x="454" y="675"/>
                  </a:lnTo>
                  <a:close/>
                  <a:moveTo>
                    <a:pt x="600" y="581"/>
                  </a:moveTo>
                  <a:lnTo>
                    <a:pt x="600" y="675"/>
                  </a:lnTo>
                  <a:lnTo>
                    <a:pt x="484" y="675"/>
                  </a:lnTo>
                  <a:lnTo>
                    <a:pt x="484" y="581"/>
                  </a:lnTo>
                  <a:lnTo>
                    <a:pt x="600" y="581"/>
                  </a:lnTo>
                  <a:close/>
                  <a:moveTo>
                    <a:pt x="598" y="323"/>
                  </a:moveTo>
                  <a:lnTo>
                    <a:pt x="484" y="323"/>
                  </a:lnTo>
                  <a:lnTo>
                    <a:pt x="484" y="270"/>
                  </a:lnTo>
                  <a:lnTo>
                    <a:pt x="598" y="270"/>
                  </a:lnTo>
                  <a:lnTo>
                    <a:pt x="598" y="323"/>
                  </a:lnTo>
                  <a:close/>
                  <a:moveTo>
                    <a:pt x="628" y="278"/>
                  </a:moveTo>
                  <a:lnTo>
                    <a:pt x="628" y="256"/>
                  </a:lnTo>
                  <a:lnTo>
                    <a:pt x="675" y="256"/>
                  </a:lnTo>
                  <a:lnTo>
                    <a:pt x="675" y="278"/>
                  </a:lnTo>
                  <a:lnTo>
                    <a:pt x="628" y="278"/>
                  </a:lnTo>
                  <a:close/>
                  <a:moveTo>
                    <a:pt x="675" y="308"/>
                  </a:moveTo>
                  <a:lnTo>
                    <a:pt x="675" y="338"/>
                  </a:lnTo>
                  <a:lnTo>
                    <a:pt x="628" y="338"/>
                  </a:lnTo>
                  <a:lnTo>
                    <a:pt x="628" y="308"/>
                  </a:lnTo>
                  <a:lnTo>
                    <a:pt x="675" y="308"/>
                  </a:lnTo>
                  <a:close/>
                  <a:moveTo>
                    <a:pt x="628" y="388"/>
                  </a:moveTo>
                  <a:lnTo>
                    <a:pt x="628" y="368"/>
                  </a:lnTo>
                  <a:lnTo>
                    <a:pt x="675" y="368"/>
                  </a:lnTo>
                  <a:lnTo>
                    <a:pt x="675" y="388"/>
                  </a:lnTo>
                  <a:lnTo>
                    <a:pt x="628" y="388"/>
                  </a:lnTo>
                  <a:close/>
                  <a:moveTo>
                    <a:pt x="675" y="198"/>
                  </a:moveTo>
                  <a:lnTo>
                    <a:pt x="675" y="225"/>
                  </a:lnTo>
                  <a:lnTo>
                    <a:pt x="628" y="225"/>
                  </a:lnTo>
                  <a:lnTo>
                    <a:pt x="628" y="198"/>
                  </a:lnTo>
                  <a:lnTo>
                    <a:pt x="675" y="198"/>
                  </a:lnTo>
                  <a:close/>
                  <a:moveTo>
                    <a:pt x="99" y="334"/>
                  </a:moveTo>
                  <a:lnTo>
                    <a:pt x="70" y="334"/>
                  </a:lnTo>
                  <a:lnTo>
                    <a:pt x="70" y="241"/>
                  </a:lnTo>
                  <a:lnTo>
                    <a:pt x="99" y="241"/>
                  </a:lnTo>
                  <a:lnTo>
                    <a:pt x="99" y="334"/>
                  </a:lnTo>
                  <a:close/>
                  <a:moveTo>
                    <a:pt x="154" y="334"/>
                  </a:moveTo>
                  <a:lnTo>
                    <a:pt x="124" y="334"/>
                  </a:lnTo>
                  <a:lnTo>
                    <a:pt x="124" y="241"/>
                  </a:lnTo>
                  <a:lnTo>
                    <a:pt x="154" y="241"/>
                  </a:lnTo>
                  <a:lnTo>
                    <a:pt x="154" y="334"/>
                  </a:lnTo>
                  <a:close/>
                  <a:moveTo>
                    <a:pt x="208" y="334"/>
                  </a:moveTo>
                  <a:lnTo>
                    <a:pt x="179" y="334"/>
                  </a:lnTo>
                  <a:lnTo>
                    <a:pt x="179" y="241"/>
                  </a:lnTo>
                  <a:lnTo>
                    <a:pt x="208" y="241"/>
                  </a:lnTo>
                  <a:lnTo>
                    <a:pt x="208" y="334"/>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862" name="Google Shape;862;p115"/>
            <p:cNvSpPr/>
            <p:nvPr/>
          </p:nvSpPr>
          <p:spPr>
            <a:xfrm>
              <a:off x="7867347" y="3856448"/>
              <a:ext cx="455905" cy="457200"/>
            </a:xfrm>
            <a:custGeom>
              <a:avLst/>
              <a:gdLst/>
              <a:ahLst/>
              <a:cxnLst/>
              <a:rect l="l" t="t" r="r" b="b"/>
              <a:pathLst>
                <a:path w="576" h="576" extrusionOk="0">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rgbClr val="D04A02"/>
                </a:solidFill>
              </a:endParaRPr>
            </a:p>
          </p:txBody>
        </p:sp>
        <p:sp>
          <p:nvSpPr>
            <p:cNvPr id="863" name="Google Shape;863;p115"/>
            <p:cNvSpPr/>
            <p:nvPr/>
          </p:nvSpPr>
          <p:spPr>
            <a:xfrm>
              <a:off x="4419598" y="3856456"/>
              <a:ext cx="457200" cy="4572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sp>
        <p:nvSpPr>
          <p:cNvPr id="864" name="Google Shape;864;p115"/>
          <p:cNvSpPr txBox="1"/>
          <p:nvPr/>
        </p:nvSpPr>
        <p:spPr>
          <a:xfrm>
            <a:off x="67400" y="64675"/>
            <a:ext cx="120618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b="1" u="sng">
                <a:solidFill>
                  <a:schemeClr val="hlink"/>
                </a:solidFill>
                <a:hlinkClick r:id="rId3" action="ppaction://hlinksldjump"/>
              </a:rPr>
              <a:t>Introduction</a:t>
            </a:r>
            <a:r>
              <a:rPr lang="en-GB" sz="1200" b="1">
                <a:solidFill>
                  <a:schemeClr val="dk1"/>
                </a:solidFill>
              </a:rPr>
              <a:t>┃</a:t>
            </a:r>
            <a:r>
              <a:rPr lang="en-GB" sz="1200" b="1" u="sng">
                <a:solidFill>
                  <a:schemeClr val="hlink"/>
                </a:solidFill>
                <a:hlinkClick r:id="rId4" action="ppaction://hlinksldjump"/>
              </a:rPr>
              <a:t>Contents</a:t>
            </a:r>
            <a:r>
              <a:rPr lang="en-GB" sz="1200" b="1"/>
              <a:t>┃</a:t>
            </a:r>
            <a:r>
              <a:rPr lang="en-GB" sz="1200" b="1" u="sng">
                <a:solidFill>
                  <a:schemeClr val="hlink"/>
                </a:solidFill>
                <a:hlinkClick r:id="rId5" action="ppaction://hlinksldjump"/>
              </a:rPr>
              <a:t>Business Development</a:t>
            </a:r>
            <a:r>
              <a:rPr lang="en-GB" sz="1200" b="1">
                <a:solidFill>
                  <a:schemeClr val="dk1"/>
                </a:solidFill>
              </a:rPr>
              <a:t>┃</a:t>
            </a:r>
            <a:r>
              <a:rPr lang="en-GB" sz="1200" b="1" u="sng">
                <a:solidFill>
                  <a:schemeClr val="hlink"/>
                </a:solidFill>
                <a:hlinkClick r:id="rId6" action="ppaction://hlinksldjump"/>
              </a:rPr>
              <a:t>Propose</a:t>
            </a:r>
            <a:r>
              <a:rPr lang="en-GB" sz="1200" b="1">
                <a:solidFill>
                  <a:schemeClr val="dk1"/>
                </a:solidFill>
              </a:rPr>
              <a:t>┃</a:t>
            </a:r>
            <a:r>
              <a:rPr lang="en-GB" sz="1200" b="1" u="sng">
                <a:solidFill>
                  <a:schemeClr val="hlink"/>
                </a:solidFill>
                <a:hlinkClick r:id="rId7" action="ppaction://hlinksldjump"/>
              </a:rPr>
              <a:t>Deliver</a:t>
            </a:r>
            <a:r>
              <a:rPr lang="en-GB" sz="1200" b="1">
                <a:solidFill>
                  <a:schemeClr val="dk1"/>
                </a:solidFill>
              </a:rPr>
              <a:t>┃</a:t>
            </a:r>
            <a:r>
              <a:rPr lang="en-GB" sz="1200" b="1" u="sng">
                <a:solidFill>
                  <a:schemeClr val="hlink"/>
                </a:solidFill>
                <a:hlinkClick r:id="rId8" action="ppaction://hlinksldjump"/>
              </a:rPr>
              <a:t>Other</a:t>
            </a:r>
            <a:r>
              <a:rPr lang="en-GB" b="1"/>
              <a:t>  </a:t>
            </a:r>
            <a:endParaRPr b="1"/>
          </a:p>
        </p:txBody>
      </p:sp>
      <p:sp>
        <p:nvSpPr>
          <p:cNvPr id="865" name="Google Shape;865;p115"/>
          <p:cNvSpPr/>
          <p:nvPr/>
        </p:nvSpPr>
        <p:spPr>
          <a:xfrm>
            <a:off x="10523975" y="6447000"/>
            <a:ext cx="763500" cy="264600"/>
          </a:xfrm>
          <a:prstGeom prst="roundRect">
            <a:avLst>
              <a:gd name="adj" fmla="val 16667"/>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Internal</a:t>
            </a:r>
            <a:endParaRPr sz="800" b="1">
              <a:solidFill>
                <a:schemeClr val="dk1"/>
              </a:solidFill>
            </a:endParaRPr>
          </a:p>
        </p:txBody>
      </p:sp>
      <p:sp>
        <p:nvSpPr>
          <p:cNvPr id="866" name="Google Shape;866;p115"/>
          <p:cNvSpPr/>
          <p:nvPr/>
        </p:nvSpPr>
        <p:spPr>
          <a:xfrm>
            <a:off x="8054550" y="6447000"/>
            <a:ext cx="897900" cy="2646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chemeClr val="dk1"/>
                </a:solidFill>
              </a:rPr>
              <a:t>Delivery (Compliance)</a:t>
            </a:r>
            <a:endParaRPr sz="800" b="1">
              <a:solidFill>
                <a:schemeClr val="dk1"/>
              </a:solidFill>
            </a:endParaRPr>
          </a:p>
        </p:txBody>
      </p:sp>
    </p:spTree>
  </p:cSld>
  <p:clrMapOvr>
    <a:masterClrMapping/>
  </p:clrMapOvr>
</p:sld>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9795</Words>
  <Application>Microsoft Office PowerPoint</Application>
  <PresentationFormat>Widescreen</PresentationFormat>
  <Paragraphs>1407</Paragraphs>
  <Slides>64</Slides>
  <Notes>64</Notes>
  <HiddenSlides>26</HiddenSlides>
  <MMClips>0</MMClips>
  <ScaleCrop>false</ScaleCrop>
  <HeadingPairs>
    <vt:vector size="4" baseType="variant">
      <vt:variant>
        <vt:lpstr>Theme</vt:lpstr>
      </vt:variant>
      <vt:variant>
        <vt:i4>2</vt:i4>
      </vt:variant>
      <vt:variant>
        <vt:lpstr>Slide Titles</vt:lpstr>
      </vt:variant>
      <vt:variant>
        <vt:i4>64</vt:i4>
      </vt:variant>
    </vt:vector>
  </HeadingPairs>
  <TitlesOfParts>
    <vt:vector size="66" baseType="lpstr">
      <vt:lpstr>PwC</vt:lpstr>
      <vt:lpstr>PwC</vt:lpstr>
      <vt:lpstr>PowerPoint Presentation</vt:lpstr>
      <vt:lpstr>TP Technology &amp; Transformation Toolkit  For internal use  Updated: October 2023</vt:lpstr>
      <vt:lpstr>Contents</vt:lpstr>
      <vt:lpstr>Contents</vt:lpstr>
      <vt:lpstr>Introduction</vt:lpstr>
      <vt:lpstr>TP-specific tools</vt:lpstr>
      <vt:lpstr>TP Reporting Suite</vt:lpstr>
      <vt:lpstr>TPDA (Transfer Pricing  Documentation Assistant)</vt:lpstr>
      <vt:lpstr>TNMM (Transactional Net Margin Method)</vt:lpstr>
      <vt:lpstr>FTTP (Financial Transactions Transfer Pricing)</vt:lpstr>
      <vt:lpstr>FTTP Insights</vt:lpstr>
      <vt:lpstr>TP Essentials</vt:lpstr>
      <vt:lpstr>CUT</vt:lpstr>
      <vt:lpstr>Risk Profiling Tool</vt:lpstr>
      <vt:lpstr>Economically significant functions tool</vt:lpstr>
      <vt:lpstr>TP Network Salesforce Dashboard</vt:lpstr>
      <vt:lpstr>TP Disputes dashboard</vt:lpstr>
      <vt:lpstr>Resale price minus COGs true up Alteryx demo</vt:lpstr>
      <vt:lpstr>SAP Profitability and Performance Management (“PaPM”)</vt:lpstr>
      <vt:lpstr>EXA Operational Transfer Pricing</vt:lpstr>
      <vt:lpstr>CbCR visualisation demo</vt:lpstr>
      <vt:lpstr>VCA visualisation demo</vt:lpstr>
      <vt:lpstr>ETR model visualisation demo</vt:lpstr>
      <vt:lpstr>Chapter X impact assessment tool</vt:lpstr>
      <vt:lpstr>Benchmarking visualisation</vt:lpstr>
      <vt:lpstr>Financial Drawing Board</vt:lpstr>
      <vt:lpstr>Broad application platforms</vt:lpstr>
      <vt:lpstr>Harvey </vt:lpstr>
      <vt:lpstr>ChatGPT Enterprise </vt:lpstr>
      <vt:lpstr>Microsoft Copilot </vt:lpstr>
      <vt:lpstr>Digital Labs</vt:lpstr>
      <vt:lpstr>Financial Insights</vt:lpstr>
      <vt:lpstr>Teams and ADMs</vt:lpstr>
      <vt:lpstr>TP Operate</vt:lpstr>
      <vt:lpstr>MNE Company Briefing</vt:lpstr>
      <vt:lpstr>ADM self-service hubs</vt:lpstr>
      <vt:lpstr>Debt Hub</vt:lpstr>
      <vt:lpstr>TO BE REMOVED</vt:lpstr>
      <vt:lpstr>Document Distillery</vt:lpstr>
      <vt:lpstr>Document automation (DocGen)</vt:lpstr>
      <vt:lpstr>PowerPoint Presentation</vt:lpstr>
      <vt:lpstr>PowerPoint Presentation</vt:lpstr>
      <vt:lpstr>PowerPoint Presentation</vt:lpstr>
      <vt:lpstr>PowerPoint Presentation</vt:lpstr>
      <vt:lpstr>Tax Opportunities Portal</vt:lpstr>
      <vt:lpstr>TPD Proposal Template</vt:lpstr>
      <vt:lpstr>PowerPoint Presentation</vt:lpstr>
      <vt:lpstr>UK local file automation template </vt:lpstr>
      <vt:lpstr>PowerPoint Presentation</vt:lpstr>
      <vt:lpstr>GCD Reporter</vt:lpstr>
      <vt:lpstr>Data Lab</vt:lpstr>
      <vt:lpstr>Company Data Portal Search</vt:lpstr>
      <vt:lpstr>Company Data Portal Benchmarking</vt:lpstr>
      <vt:lpstr>Thin Cap F&amp;D PE report automator</vt:lpstr>
      <vt:lpstr>UK local file template </vt:lpstr>
      <vt:lpstr>Tax Transparency Intelligence</vt:lpstr>
      <vt:lpstr>Proposal Generators</vt:lpstr>
      <vt:lpstr>Kanban pricing tool</vt:lpstr>
      <vt:lpstr>Headquarter recharges visualisation demo</vt:lpstr>
      <vt:lpstr>Operational TP Health Check tool </vt:lpstr>
      <vt:lpstr>Covid impact related tools</vt:lpstr>
      <vt:lpstr>Function &amp; risk analysis tool</vt:lpstr>
      <vt:lpstr>Tax Bot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Martin Blanche (UK)</cp:lastModifiedBy>
  <cp:revision>2</cp:revision>
  <dcterms:modified xsi:type="dcterms:W3CDTF">2026-01-17T22:40:00Z</dcterms:modified>
</cp:coreProperties>
</file>